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7" r:id="rId15"/>
    <p:sldId id="283" r:id="rId16"/>
    <p:sldId id="272" r:id="rId17"/>
    <p:sldId id="289" r:id="rId18"/>
    <p:sldId id="290" r:id="rId19"/>
    <p:sldId id="291" r:id="rId20"/>
    <p:sldId id="293" r:id="rId21"/>
    <p:sldId id="288" r:id="rId22"/>
    <p:sldId id="29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7A00E-42D8-4629-9F8B-00E452D3840F}" v="12" dt="2021-12-11T09:26:40.412"/>
    <p1510:client id="{BF44C35F-6E80-6C40-894C-4E34350DEAA4}" v="7300" dt="2021-12-11T07:00:05.733"/>
    <p1510:client id="{C1F89F28-1724-4C0D-B208-3CF2574BE843}" v="16" dt="2021-12-11T09:18:38.902"/>
    <p1510:client id="{F858E028-DC5C-370A-2A03-F73DC2C63692}" v="186" dt="2021-12-11T09:02:26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blog.no/en/article/networks-and-networki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sion.com/article/1700913418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outdoor, web, several&#10;&#10;Description automatically generated">
            <a:extLst>
              <a:ext uri="{FF2B5EF4-FFF2-40B4-BE49-F238E27FC236}">
                <a16:creationId xmlns:a16="http://schemas.microsoft.com/office/drawing/2014/main" id="{A8F9219E-4DBA-4229-9A1D-4E67B01417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091" t="90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2CE9C-45D7-E941-8475-FD2918DCE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861" y="684190"/>
            <a:ext cx="10187938" cy="2162487"/>
          </a:xfr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000">
                <a:solidFill>
                  <a:srgbClr val="FF0000"/>
                </a:solidFill>
              </a:rPr>
              <a:t>Semi-Supervised classification with Graph Convolutional Networks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517-BF1A-E140-ADBC-C8708241C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986324" cy="183306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500">
                <a:solidFill>
                  <a:schemeClr val="bg1"/>
                </a:solidFill>
              </a:rPr>
              <a:t>Team SMAIL: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500">
                <a:solidFill>
                  <a:schemeClr val="bg1"/>
                </a:solidFill>
              </a:rPr>
              <a:t>Aman Atman(2020121006)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500">
                <a:solidFill>
                  <a:schemeClr val="bg1"/>
                </a:solidFill>
              </a:rPr>
              <a:t>Kirthi Vignan(2020122004)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500">
                <a:solidFill>
                  <a:schemeClr val="bg1"/>
                </a:solidFill>
              </a:rPr>
              <a:t>Rishav Goenka (2019112007)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500">
                <a:solidFill>
                  <a:schemeClr val="bg1"/>
                </a:solidFill>
              </a:rPr>
              <a:t>Yash Motwani(2020122002)</a:t>
            </a:r>
          </a:p>
        </p:txBody>
      </p:sp>
      <p:sp>
        <p:nvSpPr>
          <p:cNvPr id="73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C8001-4C90-4119-A787-0F030889D178}"/>
              </a:ext>
            </a:extLst>
          </p:cNvPr>
          <p:cNvSpPr txBox="1"/>
          <p:nvPr/>
        </p:nvSpPr>
        <p:spPr>
          <a:xfrm>
            <a:off x="9623669" y="6657945"/>
            <a:ext cx="256833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797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7F25-05A3-2342-A833-E3AB61D9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Further Approx.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5981-7753-6643-A6AA-7BAE79C343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90"/>
                <a:ext cx="5220430" cy="37012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/>
              </a:p>
              <a:p>
                <a:r>
                  <a:rPr lang="en-US"/>
                  <a:t>with a single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/>
                  <a:t> now has eigenvalues in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[0,2]</m:t>
                    </m:r>
                  </m:oMath>
                </a14:m>
                <a:r>
                  <a:rPr lang="en-US"/>
                  <a:t> that suggest a renormalization trick, to address numerical instabilities, and/or vanishing/exploding gradients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5981-7753-6643-A6AA-7BAE79C34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90"/>
                <a:ext cx="5220430" cy="3701270"/>
              </a:xfrm>
              <a:blipFill>
                <a:blip r:embed="rId2"/>
                <a:stretch>
                  <a:fillRect l="-467" r="-1285" b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6C2C0858-D067-405E-941C-414EA71D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417" y="2159000"/>
            <a:ext cx="3145536" cy="16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1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923E-8AEC-1D4A-B5A5-C5E157D8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C8AFBA-CE1F-AB4A-B366-AA052D798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05606"/>
                <a:ext cx="8893718" cy="4035756"/>
              </a:xfrm>
            </p:spPr>
            <p:txBody>
              <a:bodyPr/>
              <a:lstStyle/>
              <a:p>
                <a:r>
                  <a:rPr lang="en-US" dirty="0"/>
                  <a:t>We can generalize the above to a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input channels (i.e.,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-dimensional feature vector for every node)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filters or feature as follows: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</m:oMath>
                </a14:m>
                <a:r>
                  <a:rPr lang="en-US" dirty="0"/>
                  <a:t> is now a matrix of filter parameters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^(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convolved signal matrix.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C8AFBA-CE1F-AB4A-B366-AA052D798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05606"/>
                <a:ext cx="8893718" cy="4035756"/>
              </a:xfrm>
              <a:blipFill>
                <a:blip r:embed="rId2"/>
                <a:stretch>
                  <a:fillRect l="-548" t="-7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62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1F0F-C7FF-7949-9A22-E1862B90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Semi-Supervised Node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3ECF2-D700-FF47-A1D0-921FCD699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The forward model is then:</a:t>
                </a:r>
                <a:br>
                  <a:rPr lang="en-US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𝑅𝑒𝐿𝑈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br>
                  <a:rPr lang="en-US"/>
                </a:br>
                <a:r>
                  <a:rPr lang="en-US"/>
                  <a:t>where they first compute in pre-processing:</a:t>
                </a:r>
                <a:br>
                  <a:rPr lang="en-US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3ECF2-D700-FF47-A1D0-921FCD699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34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7F46-B8F2-C849-96DB-47A89BDC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Semi-Supervised Node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5036DF-004A-594A-865E-A9A5173F43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/>
                  <a:t> is an input-to-hidden weight matrix for a hidden layer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/>
                  <a:t> feature maps.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</m:oMath>
                </a14:m>
                <a:r>
                  <a:rPr lang="en-US"/>
                  <a:t> is a hidden-to-output weight matrix</a:t>
                </a:r>
              </a:p>
              <a:p>
                <a:pPr marL="0" indent="0">
                  <a:buNone/>
                </a:pPr>
                <a:r>
                  <a:rPr lang="en-US"/>
                  <a:t>For semi-supervised multi-class classification, they evaluate the cross-entropy error over all labelled examples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𝑙𝑓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𝑙𝑓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US"/>
                </a:br>
                <a:r>
                  <a:rPr lang="en-US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/>
                  <a:t> is the set of node indices that have labels.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5036DF-004A-594A-865E-A9A5173F4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80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7F46-B8F2-C849-96DB-47A89BDC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Semi-Supervised Node Classification for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5036DF-004A-594A-865E-A9A5173F43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4099618" cy="388077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/>
                  <a:t>Setting:</a:t>
                </a:r>
                <a:br>
                  <a:rPr lang="en-US" b="1"/>
                </a:br>
                <a:r>
                  <a:rPr lang="en-US"/>
                  <a:t>Some node are labeled (black circle)</a:t>
                </a:r>
                <a:br>
                  <a:rPr lang="en-US"/>
                </a:br>
                <a:r>
                  <a:rPr lang="en-US"/>
                  <a:t>All other nodes are unlabeled</a:t>
                </a:r>
              </a:p>
              <a:p>
                <a:pPr marL="0" indent="0">
                  <a:buNone/>
                </a:pPr>
                <a:r>
                  <a:rPr lang="en-US" b="1"/>
                  <a:t>Task:</a:t>
                </a:r>
                <a:br>
                  <a:rPr lang="en-US" b="1"/>
                </a:br>
                <a:r>
                  <a:rPr lang="en-US"/>
                  <a:t>Predict nodes label of unlabeled nodes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Evaluate loss on labeled nodes only:</a:t>
                </a:r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𝑙𝑓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𝑙𝑓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US"/>
                </a:br>
                <a:endParaRPr lang="en-US"/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/>
                  <a:t> set of labeled node indices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/>
                  <a:t> label matrix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/>
                  <a:t> GCN output (after </a:t>
                </a:r>
                <a:r>
                  <a:rPr lang="en-US" err="1"/>
                  <a:t>softmax</a:t>
                </a:r>
                <a:r>
                  <a:rPr lang="en-US"/>
                  <a:t>)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5036DF-004A-594A-865E-A9A5173F4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4099618" cy="3880773"/>
              </a:xfrm>
              <a:blipFill>
                <a:blip r:embed="rId2"/>
                <a:stretch>
                  <a:fillRect l="-892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A0027F0D-797F-7646-8277-37888948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591" y="1930400"/>
            <a:ext cx="4711756" cy="30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22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5F59-AC97-D34B-B043-C6335305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Set Up</a:t>
            </a:r>
          </a:p>
        </p:txBody>
      </p:sp>
      <p:pic>
        <p:nvPicPr>
          <p:cNvPr id="3" name="Picture 3" descr="Text, table&#10;&#10;Description automatically generated">
            <a:extLst>
              <a:ext uri="{FF2B5EF4-FFF2-40B4-BE49-F238E27FC236}">
                <a16:creationId xmlns:a16="http://schemas.microsoft.com/office/drawing/2014/main" id="{75EE5ADA-00C1-43AB-BF2D-1FD57204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24" y="1560593"/>
            <a:ext cx="8619640" cy="1592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CCCB09-F2EF-4772-94E1-1E79BC5FFA30}"/>
              </a:ext>
            </a:extLst>
          </p:cNvPr>
          <p:cNvSpPr txBox="1"/>
          <p:nvPr/>
        </p:nvSpPr>
        <p:spPr>
          <a:xfrm>
            <a:off x="1250196" y="3768669"/>
            <a:ext cx="64886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We have used Cora and </a:t>
            </a:r>
            <a:r>
              <a:rPr lang="en-US" err="1"/>
              <a:t>Pubmed</a:t>
            </a:r>
            <a:r>
              <a:rPr lang="en-US"/>
              <a:t> datasets.</a:t>
            </a:r>
          </a:p>
        </p:txBody>
      </p:sp>
    </p:spTree>
    <p:extLst>
      <p:ext uri="{BB962C8B-B14F-4D97-AF65-F5344CB8AC3E}">
        <p14:creationId xmlns:p14="http://schemas.microsoft.com/office/powerpoint/2010/main" val="38075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E2EDB4-F40E-4393-B074-7E9326D1F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883" y="-311658"/>
            <a:ext cx="3893439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Results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C607CC-319E-425D-8A0C-EC6E84F6C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2012" y="3433493"/>
            <a:ext cx="4549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B356143-F19A-43FF-8B80-1A144DA5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665" y="931069"/>
            <a:ext cx="3136899" cy="2200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73E9F6-135B-44CD-B53B-AB7A44C7733B}"/>
              </a:ext>
            </a:extLst>
          </p:cNvPr>
          <p:cNvSpPr txBox="1"/>
          <p:nvPr/>
        </p:nvSpPr>
        <p:spPr>
          <a:xfrm>
            <a:off x="8057029" y="3243729"/>
            <a:ext cx="3124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Pubmed</a:t>
            </a:r>
            <a:r>
              <a:rPr lang="en-US"/>
              <a:t> t-SNE visualization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C598C1-E68D-4DB4-B4FB-ABE6C6F5D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990374"/>
              </p:ext>
            </p:extLst>
          </p:nvPr>
        </p:nvGraphicFramePr>
        <p:xfrm>
          <a:off x="1385454" y="2574636"/>
          <a:ext cx="5288621" cy="128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147">
                  <a:extLst>
                    <a:ext uri="{9D8B030D-6E8A-4147-A177-3AD203B41FA5}">
                      <a16:colId xmlns:a16="http://schemas.microsoft.com/office/drawing/2014/main" val="798537637"/>
                    </a:ext>
                  </a:extLst>
                </a:gridCol>
                <a:gridCol w="1759147">
                  <a:extLst>
                    <a:ext uri="{9D8B030D-6E8A-4147-A177-3AD203B41FA5}">
                      <a16:colId xmlns:a16="http://schemas.microsoft.com/office/drawing/2014/main" val="347088743"/>
                    </a:ext>
                  </a:extLst>
                </a:gridCol>
                <a:gridCol w="1770327">
                  <a:extLst>
                    <a:ext uri="{9D8B030D-6E8A-4147-A177-3AD203B41FA5}">
                      <a16:colId xmlns:a16="http://schemas.microsoft.com/office/drawing/2014/main" val="3812907081"/>
                    </a:ext>
                  </a:extLst>
                </a:gridCol>
              </a:tblGrid>
              <a:tr h="3612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PUBMED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41011"/>
                  </a:ext>
                </a:extLst>
              </a:tr>
              <a:tr h="460871">
                <a:tc>
                  <a:txBody>
                    <a:bodyPr/>
                    <a:lstStyle/>
                    <a:p>
                      <a:r>
                        <a:rPr lang="en-US"/>
                        <a:t>Our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80.30%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78.70%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768330"/>
                  </a:ext>
                </a:extLst>
              </a:tr>
              <a:tr h="460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Paper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81.50%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79.00%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039889"/>
                  </a:ext>
                </a:extLst>
              </a:tr>
            </a:tbl>
          </a:graphicData>
        </a:graphic>
      </p:graphicFrame>
      <p:pic>
        <p:nvPicPr>
          <p:cNvPr id="26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366D636-8056-43DF-A0BF-8B23907E5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049" y="3571272"/>
            <a:ext cx="3420578" cy="239551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71C98A1-AAFF-4FE8-A2B5-E85F676AD672}"/>
              </a:ext>
            </a:extLst>
          </p:cNvPr>
          <p:cNvSpPr txBox="1"/>
          <p:nvPr/>
        </p:nvSpPr>
        <p:spPr>
          <a:xfrm>
            <a:off x="8411136" y="5912223"/>
            <a:ext cx="27768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Cora t-SNE visualization </a:t>
            </a:r>
          </a:p>
        </p:txBody>
      </p:sp>
    </p:spTree>
    <p:extLst>
      <p:ext uri="{BB962C8B-B14F-4D97-AF65-F5344CB8AC3E}">
        <p14:creationId xmlns:p14="http://schemas.microsoft.com/office/powerpoint/2010/main" val="125734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E2EDB4-F40E-4393-B074-7E9326D1F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994" y="-287595"/>
            <a:ext cx="3893439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Results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132AA69-B50F-4FCD-9461-CD6834374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08"/>
          <a:stretch/>
        </p:blipFill>
        <p:spPr>
          <a:xfrm>
            <a:off x="1640370" y="1710227"/>
            <a:ext cx="3819134" cy="2587301"/>
          </a:xfrm>
          <a:custGeom>
            <a:avLst/>
            <a:gdLst/>
            <a:ahLst/>
            <a:cxnLst/>
            <a:rect l="l" t="t" r="r" b="b"/>
            <a:pathLst>
              <a:path w="5062280" h="3429000">
                <a:moveTo>
                  <a:pt x="509916" y="0"/>
                </a:moveTo>
                <a:lnTo>
                  <a:pt x="5062280" y="0"/>
                </a:lnTo>
                <a:lnTo>
                  <a:pt x="5062280" y="21851"/>
                </a:lnTo>
                <a:lnTo>
                  <a:pt x="4549416" y="3429000"/>
                </a:lnTo>
                <a:lnTo>
                  <a:pt x="0" y="3429000"/>
                </a:lnTo>
                <a:close/>
              </a:path>
            </a:pathLst>
          </a:custGeom>
        </p:spPr>
      </p:pic>
      <p:pic>
        <p:nvPicPr>
          <p:cNvPr id="5" name="Picture 5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17E654DB-789A-44C6-A83E-107CB3642A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1" r="2" b="2"/>
          <a:stretch/>
        </p:blipFill>
        <p:spPr>
          <a:xfrm>
            <a:off x="6161739" y="1713359"/>
            <a:ext cx="3681666" cy="2583495"/>
          </a:xfrm>
          <a:custGeom>
            <a:avLst/>
            <a:gdLst/>
            <a:ahLst/>
            <a:cxnLst/>
            <a:rect l="l" t="t" r="r" b="b"/>
            <a:pathLst>
              <a:path w="4882096" h="3429001">
                <a:moveTo>
                  <a:pt x="332680" y="0"/>
                </a:moveTo>
                <a:lnTo>
                  <a:pt x="4882096" y="0"/>
                </a:lnTo>
                <a:lnTo>
                  <a:pt x="4365943" y="3429001"/>
                </a:lnTo>
                <a:lnTo>
                  <a:pt x="0" y="3429001"/>
                </a:lnTo>
                <a:lnTo>
                  <a:pt x="0" y="2237155"/>
                </a:lnTo>
                <a:close/>
              </a:path>
            </a:pathLst>
          </a:cu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C607CC-319E-425D-8A0C-EC6E84F6C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2012" y="3433493"/>
            <a:ext cx="4549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77AE25-B79D-4038-AFC4-136827D15D6C}"/>
              </a:ext>
            </a:extLst>
          </p:cNvPr>
          <p:cNvSpPr txBox="1"/>
          <p:nvPr/>
        </p:nvSpPr>
        <p:spPr>
          <a:xfrm>
            <a:off x="4155235" y="465039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Model depth experiment</a:t>
            </a:r>
          </a:p>
        </p:txBody>
      </p:sp>
    </p:spTree>
    <p:extLst>
      <p:ext uri="{BB962C8B-B14F-4D97-AF65-F5344CB8AC3E}">
        <p14:creationId xmlns:p14="http://schemas.microsoft.com/office/powerpoint/2010/main" val="43177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E2EDB4-F40E-4393-B074-7E9326D1F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964" y="-6858"/>
            <a:ext cx="3893439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Results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C607CC-319E-425D-8A0C-EC6E84F6C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2012" y="3433493"/>
            <a:ext cx="4549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E0B3A78-3E36-4C33-9D93-C2E6B883D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726" y="2454638"/>
            <a:ext cx="8526049" cy="33082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52C164-AFD0-4D63-A027-8BFDC00E802A}"/>
              </a:ext>
            </a:extLst>
          </p:cNvPr>
          <p:cNvSpPr txBox="1"/>
          <p:nvPr/>
        </p:nvSpPr>
        <p:spPr>
          <a:xfrm>
            <a:off x="3931085" y="193735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Label Propagation</a:t>
            </a:r>
          </a:p>
        </p:txBody>
      </p:sp>
    </p:spTree>
    <p:extLst>
      <p:ext uri="{BB962C8B-B14F-4D97-AF65-F5344CB8AC3E}">
        <p14:creationId xmlns:p14="http://schemas.microsoft.com/office/powerpoint/2010/main" val="33877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C607CC-319E-425D-8A0C-EC6E84F6C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2012" y="3433493"/>
            <a:ext cx="4549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52C164-AFD0-4D63-A027-8BFDC00E802A}"/>
              </a:ext>
            </a:extLst>
          </p:cNvPr>
          <p:cNvSpPr txBox="1"/>
          <p:nvPr/>
        </p:nvSpPr>
        <p:spPr>
          <a:xfrm>
            <a:off x="5319386" y="649892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Label Propagation</a:t>
            </a:r>
          </a:p>
        </p:txBody>
      </p:sp>
      <p:pic>
        <p:nvPicPr>
          <p:cNvPr id="4" name="Picture 4" descr="Calendar&#10;&#10;Description automatically generated">
            <a:extLst>
              <a:ext uri="{FF2B5EF4-FFF2-40B4-BE49-F238E27FC236}">
                <a16:creationId xmlns:a16="http://schemas.microsoft.com/office/drawing/2014/main" id="{02455903-7D78-4080-9D10-0F6CECF07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879" y="537898"/>
            <a:ext cx="5843391" cy="562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0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5738-D41D-7944-9D06-AC3FD459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Graph Convolutional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03C9D-68A7-F242-9647-92761AEEB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167" y="2160589"/>
                <a:ext cx="3720916" cy="356073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400"/>
                  <a:t>The Goal: learn a function of signals/features on a graph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400"/>
                  <a:t>	Input:</a:t>
                </a:r>
              </a:p>
              <a:p>
                <a:pPr marL="685800" lvl="1">
                  <a:lnSpc>
                    <a:spcPct val="90000"/>
                  </a:lnSpc>
                </a:pPr>
                <a:r>
                  <a:rPr lang="en-US" sz="1400"/>
                  <a:t>A feature description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/>
                  <a:t> for every node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/>
                  <a:t>; summarized in a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/>
                  <a:t> feature matrix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400"/>
                  <a:t>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/>
                  <a:t>: number of nodes,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/>
                  <a:t>: number of input feature)</a:t>
                </a:r>
              </a:p>
              <a:p>
                <a:pPr marL="685800" lvl="1">
                  <a:lnSpc>
                    <a:spcPct val="90000"/>
                  </a:lnSpc>
                </a:pPr>
                <a:r>
                  <a:rPr lang="en-US" sz="1400"/>
                  <a:t>A representative description of the graph structure in matrix form; typically, in the form of an adjacency matrix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/>
                  <a:t> (or some function thereof)</a:t>
                </a:r>
              </a:p>
              <a:p>
                <a:pPr marL="400050" lvl="1" indent="0">
                  <a:lnSpc>
                    <a:spcPct val="90000"/>
                  </a:lnSpc>
                  <a:buNone/>
                </a:pPr>
                <a:endParaRPr lang="en-US" sz="1400"/>
              </a:p>
              <a:p>
                <a:pPr marL="400050" lvl="1" indent="0">
                  <a:lnSpc>
                    <a:spcPct val="90000"/>
                  </a:lnSpc>
                  <a:buNone/>
                </a:pPr>
                <a:r>
                  <a:rPr lang="en-US" sz="1400"/>
                  <a:t>Output is a node-level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400"/>
                  <a:t> (an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400"/>
                  <a:t> feature matrix, where F is the number of output features per node)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03C9D-68A7-F242-9647-92761AEEB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167" y="2160589"/>
                <a:ext cx="3720916" cy="3560733"/>
              </a:xfrm>
              <a:blipFill>
                <a:blip r:embed="rId2"/>
                <a:stretch>
                  <a:fillRect l="-491" t="-1538" r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A25DB4A-5A88-497C-B48C-792587A34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62960" y="2160588"/>
            <a:ext cx="4602747" cy="25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7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3967A8-5BD2-B741-B1DB-1A6C314F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19" y="2047875"/>
            <a:ext cx="84963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91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FAB7-9C82-4815-9BEF-4015C424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EFB28-56F2-42CF-A32F-54636F67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4420"/>
            <a:ext cx="9100362" cy="46169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Aman Atman and Kirthi Vignan Reddy</a:t>
            </a:r>
          </a:p>
          <a:p>
            <a:pPr lvl="1"/>
            <a:r>
              <a:rPr lang="en-US"/>
              <a:t>Writing the code for the label propagation algorithm and GCN from scratch.</a:t>
            </a:r>
          </a:p>
          <a:p>
            <a:pPr lvl="1"/>
            <a:r>
              <a:rPr lang="en-US">
                <a:ea typeface="+mn-lt"/>
                <a:cs typeface="+mn-lt"/>
              </a:rPr>
              <a:t>Implementation of layer-wise linear model based on graph convolution developed.</a:t>
            </a:r>
          </a:p>
          <a:p>
            <a:pPr marL="457200" lvl="1" indent="0">
              <a:buNone/>
            </a:pPr>
            <a:endParaRPr lang="en-US">
              <a:ea typeface="+mn-lt"/>
              <a:cs typeface="+mn-lt"/>
            </a:endParaRPr>
          </a:p>
          <a:p>
            <a:pPr lvl="1"/>
            <a:endParaRPr lang="en-US" sz="170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Yash Motwani and Rishav Goenka</a:t>
            </a:r>
          </a:p>
          <a:p>
            <a:pPr lvl="1"/>
            <a:r>
              <a:rPr lang="en-US">
                <a:ea typeface="+mn-lt"/>
                <a:cs typeface="+mn-lt"/>
              </a:rPr>
              <a:t>Implementation of spectral graph convolutions.</a:t>
            </a:r>
          </a:p>
          <a:p>
            <a:pPr lvl="1"/>
            <a:r>
              <a:rPr lang="en-US">
                <a:ea typeface="+mn-lt"/>
                <a:cs typeface="+mn-lt"/>
              </a:rPr>
              <a:t>Experiments on model depth i.e., Influence of number of layers on accuracy of proposed model.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56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E47D-434C-4F25-8305-6E230C73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422" y="3097306"/>
            <a:ext cx="8596668" cy="1320800"/>
          </a:xfrm>
        </p:spPr>
        <p:txBody>
          <a:bodyPr/>
          <a:lstStyle/>
          <a:p>
            <a:pPr algn="ctr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9321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5738-D41D-7944-9D06-AC3FD459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Graph Convolutional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03C9D-68A7-F242-9647-92761AEEB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3957349" cy="37493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Every neural network layer can there be written as a non-linear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/>
                  <a:t> (or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/>
                  <a:t> for graph-level outputs),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/>
                  <a:t> being the number of layers. The specific models then differ only in 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/>
                  <a:t> is chosen and parameterized.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03C9D-68A7-F242-9647-92761AEEB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3957349" cy="3749323"/>
              </a:xfrm>
              <a:blipFill>
                <a:blip r:embed="rId2"/>
                <a:stretch>
                  <a:fillRect l="-1233" t="-976" r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3954C83-3942-44ED-9D14-73D70E4A7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137" y="2159331"/>
            <a:ext cx="4204989" cy="2944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B97C54-9A13-47CD-B98C-97A333DD37A3}"/>
              </a:ext>
            </a:extLst>
          </p:cNvPr>
          <p:cNvSpPr txBox="1"/>
          <p:nvPr/>
        </p:nvSpPr>
        <p:spPr>
          <a:xfrm>
            <a:off x="5912224" y="51502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Cora t-SNE visualization </a:t>
            </a:r>
          </a:p>
        </p:txBody>
      </p:sp>
    </p:spTree>
    <p:extLst>
      <p:ext uri="{BB962C8B-B14F-4D97-AF65-F5344CB8AC3E}">
        <p14:creationId xmlns:p14="http://schemas.microsoft.com/office/powerpoint/2010/main" val="402753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5D9B-1E1B-1744-B405-49AA1F98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9653EA-9C67-9346-AEC1-F369189DD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893" y="1512168"/>
                <a:ext cx="9474905" cy="4461959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Using a graph Laplacian regularization term in the loss function </a:t>
                </a:r>
                <a:br>
                  <a:rPr lang="en-US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</m:oMath>
                </a14:m>
                <a:r>
                  <a:rPr lang="en-US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nary>
                  </m:oMath>
                </a14:m>
                <a:r>
                  <a:rPr lang="en-US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/>
                  <a:t> denotes the supervised loss with respect to the labelled part of the graph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/>
                  <a:t> can be a neural network-like differentiable function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/>
                  <a:t> is a weighing factor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is a matrix of node features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denotes the unnormalized graph Laplacian of an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,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/>
                  <a:t>, adjacency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/>
                  <a:t> (binary or weighted) and a degree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9653EA-9C67-9346-AEC1-F369189DD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893" y="1512168"/>
                <a:ext cx="9474905" cy="4461959"/>
              </a:xfrm>
              <a:blipFill>
                <a:blip r:embed="rId2"/>
                <a:stretch>
                  <a:fillRect l="-257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73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6A27-54CB-D84E-9994-5AF572AC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 Approximate Convolutions on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B64FF5-93B2-164F-947B-4149A0FEB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0452" y="1845495"/>
                <a:ext cx="9358668" cy="422948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/>
                  <a:t> is the adjacency matrix of the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/>
                  <a:t> with added self-connections.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/>
                  <a:t> is the identity matrix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is a layer-specific trainable weight matrix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/>
                  <a:t> is the matrix of activations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/>
                  <a:t> layer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B64FF5-93B2-164F-947B-4149A0FEB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452" y="1845495"/>
                <a:ext cx="9358668" cy="4229485"/>
              </a:xfrm>
              <a:blipFill>
                <a:blip r:embed="rId2"/>
                <a:stretch>
                  <a:fillRect l="-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46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E575-4218-7542-B120-DD93AE41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Spectral Graph Convolutions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ABB4F-C4A6-A14B-80B9-7C135A638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7530"/>
                <a:ext cx="8596668" cy="388077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/>
              </a:p>
              <a:p>
                <a:r>
                  <a:rPr lang="en-US"/>
                  <a:t>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/>
                  <a:t> parameterized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/>
                  <a:t> is the matrix of eigenvectors of the normalized graph Laplacian </a:t>
                </a:r>
                <a:br>
                  <a:rPr lang="en-US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/>
                  <a:t>, with a diagonal matrix of its eigenvalues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 being the graph Fourier transform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However! Evaluating this is computationally expensive, multiplication with the eigenvector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/>
                  <a:t> and computing the eigen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/>
                  <a:t> in the first place can be expensive for large graphs.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ABB4F-C4A6-A14B-80B9-7C135A638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7530"/>
                <a:ext cx="8596668" cy="3880773"/>
              </a:xfrm>
              <a:blipFill>
                <a:blip r:embed="rId2"/>
                <a:stretch>
                  <a:fillRect l="-284" r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92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6D1B-531E-9843-BDCA-58EBED30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N"/>
              <a:t>Chebyshev Polynomial Approximation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222F9-E330-A247-B34C-1BCF9C8A8D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90"/>
                <a:ext cx="5220430" cy="37012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IN"/>
                  <a:t>Rescaled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IN"/>
                  <a:t> denotes the largest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IN"/>
                  <a:t> is now a vector of Chebyshev coefficients.</a:t>
                </a:r>
              </a:p>
              <a:p>
                <a:pPr marL="0" indent="0">
                  <a:buNone/>
                </a:pPr>
                <a:r>
                  <a:rPr lang="en-IN"/>
                  <a:t>The Chebyshev polynomials are recursively defined as </a:t>
                </a:r>
                <a:br>
                  <a:rPr lang="en-IN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222F9-E330-A247-B34C-1BCF9C8A8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90"/>
                <a:ext cx="5220430" cy="3701270"/>
              </a:xfrm>
              <a:blipFill>
                <a:blip r:embed="rId2"/>
                <a:stretch>
                  <a:fillRect l="-935" r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D3B8D2B5-5FDF-4CDA-8185-BAEB4727C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417" y="2159000"/>
            <a:ext cx="3145536" cy="210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2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135D-384D-7B44-9883-8065A3D6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Chebyshev Polynomial Approximation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C0A53F-98F8-6D4A-8424-EBDEC28AA2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can be verified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r>
                  <a:rPr lang="en-US"/>
                  <a:t>Note that this expression is 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/>
                  <a:t>-localized since it is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/>
                  <a:t>-order polynomial in the Laplacian, i.e., it depends only on nodes that are at maximum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/>
                  <a:t> steps away from the central node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/>
                  <a:t>-order neighborhood).</a:t>
                </a:r>
              </a:p>
              <a:p>
                <a:pPr marL="0" indent="0">
                  <a:buNone/>
                </a:pPr>
                <a:r>
                  <a:rPr lang="en-US"/>
                  <a:t>The complexity of evaluating 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/>
                  <a:t>, i.e., linear in the number of edges.</a:t>
                </a:r>
              </a:p>
              <a:p>
                <a:pPr marL="0" indent="0">
                  <a:buNone/>
                </a:pPr>
                <a:r>
                  <a:rPr lang="en-US"/>
                  <a:t>Stacking multiple convolutional layers of this form, each layer followed by a point-wise non-linearity.</a:t>
                </a:r>
              </a:p>
              <a:p>
                <a:pPr marL="0" indent="0">
                  <a:buNone/>
                </a:pPr>
                <a:r>
                  <a:rPr lang="en-US"/>
                  <a:t>Limit the layer-wise convolution operation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/>
                  <a:t>, i.e., a function that is linear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/>
                  <a:t> and therefore a linear function on the graph Laplacian spectrum.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C0A53F-98F8-6D4A-8424-EBDEC28AA2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6" r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84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18F8-7C8E-A74A-B95E-BF3D7D00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Approx.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EA69EC-D192-E240-B90C-1273BA7DBB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275" y="2149383"/>
                <a:ext cx="8596668" cy="3880773"/>
              </a:xfrm>
            </p:spPr>
            <p:txBody>
              <a:bodyPr/>
              <a:lstStyle/>
              <a:p>
                <a:r>
                  <a:rPr lang="en-US"/>
                  <a:t>Further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/>
                  <a:t>, since neural network parameters will adapt to this change in scale during training, the above equation simplifies to </a:t>
                </a:r>
                <a:br>
                  <a:rPr lang="en-US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/>
                </a:br>
                <a:r>
                  <a:rPr lang="en-US"/>
                  <a:t>with two free parameters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/>
                  <a:t>. The filter parameters can be shared over the whole graph.</a:t>
                </a:r>
              </a:p>
              <a:p>
                <a:r>
                  <a:rPr lang="en-US"/>
                  <a:t>Successive application of filters of this form then effectively convolve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/>
                  <a:t>-order neighborhood of a node,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is the number of successive filtering operations or convolutional layers in the neural network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EA69EC-D192-E240-B90C-1273BA7DB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275" y="2149383"/>
                <a:ext cx="8596668" cy="3880773"/>
              </a:xfrm>
              <a:blipFill>
                <a:blip r:embed="rId2"/>
                <a:stretch>
                  <a:fillRect l="-284" t="-1101" r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5482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1217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Trebuchet MS</vt:lpstr>
      <vt:lpstr>Wingdings 3</vt:lpstr>
      <vt:lpstr>Facet</vt:lpstr>
      <vt:lpstr>Semi-Supervised classification with Graph Convolutional Networks</vt:lpstr>
      <vt:lpstr>Graph Convolutional Network</vt:lpstr>
      <vt:lpstr>Graph Convolutional Network</vt:lpstr>
      <vt:lpstr>Loss Function</vt:lpstr>
      <vt:lpstr>Fast Approximate Convolutions on Graphs</vt:lpstr>
      <vt:lpstr>Spectral Graph Convolutions</vt:lpstr>
      <vt:lpstr>Chebyshev Polynomial Approximation</vt:lpstr>
      <vt:lpstr>Chebyshev Polynomial Approximation</vt:lpstr>
      <vt:lpstr>Further Approx.</vt:lpstr>
      <vt:lpstr>Further Approx.</vt:lpstr>
      <vt:lpstr>Output</vt:lpstr>
      <vt:lpstr>Semi-Supervised Node Classification</vt:lpstr>
      <vt:lpstr>Semi-Supervised Node Classification</vt:lpstr>
      <vt:lpstr>Semi-Supervised Node Classification for graphs</vt:lpstr>
      <vt:lpstr>Experimental Set Up</vt:lpstr>
      <vt:lpstr>Results</vt:lpstr>
      <vt:lpstr>Results</vt:lpstr>
      <vt:lpstr>Results</vt:lpstr>
      <vt:lpstr>PowerPoint Presentation</vt:lpstr>
      <vt:lpstr>PowerPoint Presentation</vt:lpstr>
      <vt:lpstr>Work Distribution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classification with Graph Convolutional Networks</dc:title>
  <dc:creator>RISHAV GOENKA</dc:creator>
  <cp:lastModifiedBy>Yash Motwani</cp:lastModifiedBy>
  <cp:revision>2</cp:revision>
  <dcterms:created xsi:type="dcterms:W3CDTF">2021-12-02T18:38:36Z</dcterms:created>
  <dcterms:modified xsi:type="dcterms:W3CDTF">2021-12-11T09:26:42Z</dcterms:modified>
</cp:coreProperties>
</file>