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4" r:id="rId5"/>
    <p:sldId id="308" r:id="rId6"/>
    <p:sldId id="315" r:id="rId7"/>
    <p:sldId id="309" r:id="rId8"/>
    <p:sldId id="313" r:id="rId9"/>
    <p:sldId id="310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57" d="100"/>
          <a:sy n="57" d="100"/>
        </p:scale>
        <p:origin x="10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1BC6A-51E2-403D-AE68-56F19E13A91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9233D55-8149-4DD8-8471-19CFA22D7ED0}">
      <dgm:prSet/>
      <dgm:spPr/>
      <dgm:t>
        <a:bodyPr/>
        <a:lstStyle/>
        <a:p>
          <a:r>
            <a:rPr lang="en-US" dirty="0"/>
            <a:t>1. Multilayer Perception (MLP):  With Accuracy 86.218%</a:t>
          </a:r>
        </a:p>
      </dgm:t>
    </dgm:pt>
    <dgm:pt modelId="{0949E19A-E4A0-4CFC-827B-80645B603072}" type="parTrans" cxnId="{31229BB5-86BF-4251-A2C8-9CAE0DAD6D17}">
      <dgm:prSet/>
      <dgm:spPr/>
      <dgm:t>
        <a:bodyPr/>
        <a:lstStyle/>
        <a:p>
          <a:endParaRPr lang="en-US"/>
        </a:p>
      </dgm:t>
    </dgm:pt>
    <dgm:pt modelId="{52F934A8-313B-42BF-A63E-28E3589BD92B}" type="sibTrans" cxnId="{31229BB5-86BF-4251-A2C8-9CAE0DAD6D17}">
      <dgm:prSet/>
      <dgm:spPr/>
      <dgm:t>
        <a:bodyPr/>
        <a:lstStyle/>
        <a:p>
          <a:endParaRPr lang="en-US"/>
        </a:p>
      </dgm:t>
    </dgm:pt>
    <dgm:pt modelId="{911EA41E-73A7-440E-9559-D7CEE46C3BAE}">
      <dgm:prSet/>
      <dgm:spPr/>
      <dgm:t>
        <a:bodyPr/>
        <a:lstStyle/>
        <a:p>
          <a:r>
            <a:rPr lang="en-US"/>
            <a:t>2. Naïve Bayes: With Accuracy 71.75%</a:t>
          </a:r>
        </a:p>
      </dgm:t>
    </dgm:pt>
    <dgm:pt modelId="{AA42300E-741C-4225-8EAE-FE6FBF35C28B}" type="parTrans" cxnId="{472A694F-E95F-4298-B41A-A5E843388098}">
      <dgm:prSet/>
      <dgm:spPr/>
      <dgm:t>
        <a:bodyPr/>
        <a:lstStyle/>
        <a:p>
          <a:endParaRPr lang="en-US"/>
        </a:p>
      </dgm:t>
    </dgm:pt>
    <dgm:pt modelId="{878CA1DE-ABBE-4BCE-BF50-FFF548769794}" type="sibTrans" cxnId="{472A694F-E95F-4298-B41A-A5E843388098}">
      <dgm:prSet/>
      <dgm:spPr/>
      <dgm:t>
        <a:bodyPr/>
        <a:lstStyle/>
        <a:p>
          <a:endParaRPr lang="en-US"/>
        </a:p>
      </dgm:t>
    </dgm:pt>
    <dgm:pt modelId="{38D44DCA-E597-45A0-9488-9DA37A04B89D}" type="pres">
      <dgm:prSet presAssocID="{F541BC6A-51E2-403D-AE68-56F19E13A9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5D7033-1E8D-4A13-988C-EE667040340A}" type="pres">
      <dgm:prSet presAssocID="{79233D55-8149-4DD8-8471-19CFA22D7ED0}" presName="hierRoot1" presStyleCnt="0"/>
      <dgm:spPr/>
    </dgm:pt>
    <dgm:pt modelId="{B5BD1D8E-32FE-4F46-979B-3E0B3C717DA6}" type="pres">
      <dgm:prSet presAssocID="{79233D55-8149-4DD8-8471-19CFA22D7ED0}" presName="composite" presStyleCnt="0"/>
      <dgm:spPr/>
    </dgm:pt>
    <dgm:pt modelId="{813A12A5-DF25-4980-9030-3D816C742A98}" type="pres">
      <dgm:prSet presAssocID="{79233D55-8149-4DD8-8471-19CFA22D7ED0}" presName="background" presStyleLbl="node0" presStyleIdx="0" presStyleCnt="2"/>
      <dgm:spPr/>
    </dgm:pt>
    <dgm:pt modelId="{0499E956-63B4-42AA-983C-9322A405B3D2}" type="pres">
      <dgm:prSet presAssocID="{79233D55-8149-4DD8-8471-19CFA22D7ED0}" presName="text" presStyleLbl="fgAcc0" presStyleIdx="0" presStyleCnt="2">
        <dgm:presLayoutVars>
          <dgm:chPref val="3"/>
        </dgm:presLayoutVars>
      </dgm:prSet>
      <dgm:spPr/>
    </dgm:pt>
    <dgm:pt modelId="{A4AEC2BC-C282-46BE-B198-6289EE137C2E}" type="pres">
      <dgm:prSet presAssocID="{79233D55-8149-4DD8-8471-19CFA22D7ED0}" presName="hierChild2" presStyleCnt="0"/>
      <dgm:spPr/>
    </dgm:pt>
    <dgm:pt modelId="{F4FA351A-852A-42C6-AD0C-B5A0791783BC}" type="pres">
      <dgm:prSet presAssocID="{911EA41E-73A7-440E-9559-D7CEE46C3BAE}" presName="hierRoot1" presStyleCnt="0"/>
      <dgm:spPr/>
    </dgm:pt>
    <dgm:pt modelId="{76AE8459-088D-43E9-AA79-C33C6592B033}" type="pres">
      <dgm:prSet presAssocID="{911EA41E-73A7-440E-9559-D7CEE46C3BAE}" presName="composite" presStyleCnt="0"/>
      <dgm:spPr/>
    </dgm:pt>
    <dgm:pt modelId="{53574241-1548-490C-BD99-C65A7304D68C}" type="pres">
      <dgm:prSet presAssocID="{911EA41E-73A7-440E-9559-D7CEE46C3BAE}" presName="background" presStyleLbl="node0" presStyleIdx="1" presStyleCnt="2"/>
      <dgm:spPr/>
    </dgm:pt>
    <dgm:pt modelId="{50498896-5E82-4120-85FC-AC84A404DD58}" type="pres">
      <dgm:prSet presAssocID="{911EA41E-73A7-440E-9559-D7CEE46C3BAE}" presName="text" presStyleLbl="fgAcc0" presStyleIdx="1" presStyleCnt="2">
        <dgm:presLayoutVars>
          <dgm:chPref val="3"/>
        </dgm:presLayoutVars>
      </dgm:prSet>
      <dgm:spPr/>
    </dgm:pt>
    <dgm:pt modelId="{9A111864-AAA1-4D6B-997C-DAC7434CAC4F}" type="pres">
      <dgm:prSet presAssocID="{911EA41E-73A7-440E-9559-D7CEE46C3BAE}" presName="hierChild2" presStyleCnt="0"/>
      <dgm:spPr/>
    </dgm:pt>
  </dgm:ptLst>
  <dgm:cxnLst>
    <dgm:cxn modelId="{69014322-5BBE-4702-854C-82AB082F18B6}" type="presOf" srcId="{79233D55-8149-4DD8-8471-19CFA22D7ED0}" destId="{0499E956-63B4-42AA-983C-9322A405B3D2}" srcOrd="0" destOrd="0" presId="urn:microsoft.com/office/officeart/2005/8/layout/hierarchy1"/>
    <dgm:cxn modelId="{993C8660-CF96-4BF5-A7D6-1F48F43BDC52}" type="presOf" srcId="{F541BC6A-51E2-403D-AE68-56F19E13A918}" destId="{38D44DCA-E597-45A0-9488-9DA37A04B89D}" srcOrd="0" destOrd="0" presId="urn:microsoft.com/office/officeart/2005/8/layout/hierarchy1"/>
    <dgm:cxn modelId="{472A694F-E95F-4298-B41A-A5E843388098}" srcId="{F541BC6A-51E2-403D-AE68-56F19E13A918}" destId="{911EA41E-73A7-440E-9559-D7CEE46C3BAE}" srcOrd="1" destOrd="0" parTransId="{AA42300E-741C-4225-8EAE-FE6FBF35C28B}" sibTransId="{878CA1DE-ABBE-4BCE-BF50-FFF548769794}"/>
    <dgm:cxn modelId="{1551ED73-7832-4564-8A27-8058860E36DC}" type="presOf" srcId="{911EA41E-73A7-440E-9559-D7CEE46C3BAE}" destId="{50498896-5E82-4120-85FC-AC84A404DD58}" srcOrd="0" destOrd="0" presId="urn:microsoft.com/office/officeart/2005/8/layout/hierarchy1"/>
    <dgm:cxn modelId="{31229BB5-86BF-4251-A2C8-9CAE0DAD6D17}" srcId="{F541BC6A-51E2-403D-AE68-56F19E13A918}" destId="{79233D55-8149-4DD8-8471-19CFA22D7ED0}" srcOrd="0" destOrd="0" parTransId="{0949E19A-E4A0-4CFC-827B-80645B603072}" sibTransId="{52F934A8-313B-42BF-A63E-28E3589BD92B}"/>
    <dgm:cxn modelId="{993ED490-5FAF-4E27-B81B-A29AD62C64F2}" type="presParOf" srcId="{38D44DCA-E597-45A0-9488-9DA37A04B89D}" destId="{B65D7033-1E8D-4A13-988C-EE667040340A}" srcOrd="0" destOrd="0" presId="urn:microsoft.com/office/officeart/2005/8/layout/hierarchy1"/>
    <dgm:cxn modelId="{6FCB9C7A-D0A5-4878-AA58-E4A78ABB3CD1}" type="presParOf" srcId="{B65D7033-1E8D-4A13-988C-EE667040340A}" destId="{B5BD1D8E-32FE-4F46-979B-3E0B3C717DA6}" srcOrd="0" destOrd="0" presId="urn:microsoft.com/office/officeart/2005/8/layout/hierarchy1"/>
    <dgm:cxn modelId="{1A4ACF12-EAFA-4780-B528-8F10F82521A6}" type="presParOf" srcId="{B5BD1D8E-32FE-4F46-979B-3E0B3C717DA6}" destId="{813A12A5-DF25-4980-9030-3D816C742A98}" srcOrd="0" destOrd="0" presId="urn:microsoft.com/office/officeart/2005/8/layout/hierarchy1"/>
    <dgm:cxn modelId="{2C2EFF7A-2789-4EE3-A3FF-8936EE5037FC}" type="presParOf" srcId="{B5BD1D8E-32FE-4F46-979B-3E0B3C717DA6}" destId="{0499E956-63B4-42AA-983C-9322A405B3D2}" srcOrd="1" destOrd="0" presId="urn:microsoft.com/office/officeart/2005/8/layout/hierarchy1"/>
    <dgm:cxn modelId="{F559EDFA-FF6F-48F3-8917-1247BB8C8B44}" type="presParOf" srcId="{B65D7033-1E8D-4A13-988C-EE667040340A}" destId="{A4AEC2BC-C282-46BE-B198-6289EE137C2E}" srcOrd="1" destOrd="0" presId="urn:microsoft.com/office/officeart/2005/8/layout/hierarchy1"/>
    <dgm:cxn modelId="{5A4572C2-4A01-4BF6-A43C-2B8396AE9311}" type="presParOf" srcId="{38D44DCA-E597-45A0-9488-9DA37A04B89D}" destId="{F4FA351A-852A-42C6-AD0C-B5A0791783BC}" srcOrd="1" destOrd="0" presId="urn:microsoft.com/office/officeart/2005/8/layout/hierarchy1"/>
    <dgm:cxn modelId="{FFA7D152-1FD5-41D1-9E14-43FBB65DD55D}" type="presParOf" srcId="{F4FA351A-852A-42C6-AD0C-B5A0791783BC}" destId="{76AE8459-088D-43E9-AA79-C33C6592B033}" srcOrd="0" destOrd="0" presId="urn:microsoft.com/office/officeart/2005/8/layout/hierarchy1"/>
    <dgm:cxn modelId="{64B38EDC-D6D0-4B2F-ABB2-F36A35ECFAAC}" type="presParOf" srcId="{76AE8459-088D-43E9-AA79-C33C6592B033}" destId="{53574241-1548-490C-BD99-C65A7304D68C}" srcOrd="0" destOrd="0" presId="urn:microsoft.com/office/officeart/2005/8/layout/hierarchy1"/>
    <dgm:cxn modelId="{AE5B2F4A-DCCC-481A-8478-AB48A1295173}" type="presParOf" srcId="{76AE8459-088D-43E9-AA79-C33C6592B033}" destId="{50498896-5E82-4120-85FC-AC84A404DD58}" srcOrd="1" destOrd="0" presId="urn:microsoft.com/office/officeart/2005/8/layout/hierarchy1"/>
    <dgm:cxn modelId="{C469423D-1619-424F-9B87-2B34A32F272F}" type="presParOf" srcId="{F4FA351A-852A-42C6-AD0C-B5A0791783BC}" destId="{9A111864-AAA1-4D6B-997C-DAC7434CAC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A12A5-DF25-4980-9030-3D816C742A98}">
      <dsp:nvSpPr>
        <dsp:cNvPr id="0" name=""/>
        <dsp:cNvSpPr/>
      </dsp:nvSpPr>
      <dsp:spPr>
        <a:xfrm>
          <a:off x="856" y="1242040"/>
          <a:ext cx="3004567" cy="19079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9E956-63B4-42AA-983C-9322A405B3D2}">
      <dsp:nvSpPr>
        <dsp:cNvPr id="0" name=""/>
        <dsp:cNvSpPr/>
      </dsp:nvSpPr>
      <dsp:spPr>
        <a:xfrm>
          <a:off x="334696" y="1559189"/>
          <a:ext cx="3004567" cy="19079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Multilayer Perception (MLP):  With Accuracy 86.218%</a:t>
          </a:r>
        </a:p>
      </dsp:txBody>
      <dsp:txXfrm>
        <a:off x="390576" y="1615069"/>
        <a:ext cx="2892807" cy="1796140"/>
      </dsp:txXfrm>
    </dsp:sp>
    <dsp:sp modelId="{53574241-1548-490C-BD99-C65A7304D68C}">
      <dsp:nvSpPr>
        <dsp:cNvPr id="0" name=""/>
        <dsp:cNvSpPr/>
      </dsp:nvSpPr>
      <dsp:spPr>
        <a:xfrm>
          <a:off x="3673105" y="1242040"/>
          <a:ext cx="3004567" cy="19079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98896-5E82-4120-85FC-AC84A404DD58}">
      <dsp:nvSpPr>
        <dsp:cNvPr id="0" name=""/>
        <dsp:cNvSpPr/>
      </dsp:nvSpPr>
      <dsp:spPr>
        <a:xfrm>
          <a:off x="4006946" y="1559189"/>
          <a:ext cx="3004567" cy="19079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Naïve Bayes: With Accuracy 71.75%</a:t>
          </a:r>
        </a:p>
      </dsp:txBody>
      <dsp:txXfrm>
        <a:off x="4062826" y="1615069"/>
        <a:ext cx="2892807" cy="179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615145"/>
            <a:ext cx="3412067" cy="2337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  <a:effectLst/>
              </a:rPr>
              <a:t>FAKE NEWS CLASSIFICATION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4973732"/>
            <a:ext cx="3412067" cy="7388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400" b="1" kern="1200" cap="all" dirty="0">
                <a:solidFill>
                  <a:srgbClr val="FFFFFF">
                    <a:alpha val="75000"/>
                  </a:srgbClr>
                </a:solidFill>
                <a:effectLst/>
                <a:latin typeface="+mn-lt"/>
                <a:ea typeface="+mn-ea"/>
                <a:cs typeface="+mn-cs"/>
              </a:rPr>
              <a:t>CS 579: Online Social Network Analysis</a:t>
            </a:r>
          </a:p>
          <a:p>
            <a:pPr>
              <a:lnSpc>
                <a:spcPct val="100000"/>
              </a:lnSpc>
            </a:pPr>
            <a:r>
              <a:rPr lang="en-US" sz="1400" kern="1200" cap="all" dirty="0">
                <a:solidFill>
                  <a:srgbClr val="FFFFFF">
                    <a:alpha val="75000"/>
                  </a:srgbClr>
                </a:solidFill>
                <a:effectLst/>
                <a:latin typeface="+mn-lt"/>
                <a:ea typeface="+mn-ea"/>
                <a:cs typeface="+mn-cs"/>
              </a:rPr>
              <a:t>Prof. Kai Shu</a:t>
            </a:r>
          </a:p>
          <a:p>
            <a:pPr>
              <a:lnSpc>
                <a:spcPct val="100000"/>
              </a:lnSpc>
            </a:pPr>
            <a:endParaRPr lang="en-US" sz="1200" kern="1200" cap="all" dirty="0">
              <a:solidFill>
                <a:srgbClr val="FFFFFF">
                  <a:alpha val="75000"/>
                </a:srgb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D1F70-8824-4A74-BAAE-00BC4E3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4140202" y="450124"/>
            <a:ext cx="7613730" cy="59351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DC1BE0-9B16-4C0E-B57F-A7FE607BE25E}"/>
              </a:ext>
            </a:extLst>
          </p:cNvPr>
          <p:cNvSpPr txBox="1"/>
          <p:nvPr/>
        </p:nvSpPr>
        <p:spPr>
          <a:xfrm>
            <a:off x="8280404" y="4973732"/>
            <a:ext cx="3317037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 u="sng" dirty="0"/>
              <a:t>TEAM 20</a:t>
            </a:r>
            <a:endParaRPr lang="en-U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 dirty="0"/>
              <a:t>YASH PATEL  - A20451170</a:t>
            </a:r>
            <a:endParaRPr lang="en-U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 dirty="0"/>
              <a:t>NIRAV SONI -  A20435538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CC380-4725-47F0-8447-5DAA1992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Models We USED: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9">
            <a:extLst>
              <a:ext uri="{FF2B5EF4-FFF2-40B4-BE49-F238E27FC236}">
                <a16:creationId xmlns:a16="http://schemas.microsoft.com/office/drawing/2014/main" id="{003A5EC9-D029-4D90-BD8D-02F2144E5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598613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9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D03EFC-3590-4413-8077-02D77ED8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Data Preprocessing: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1BD74-9F17-4B67-B1B1-7DE81990A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4935" y="1037968"/>
            <a:ext cx="6725899" cy="48208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/>
            <a:r>
              <a:rPr lang="en-US" dirty="0"/>
              <a:t>W</a:t>
            </a:r>
            <a:r>
              <a:rPr lang="en-US" dirty="0">
                <a:effectLst/>
              </a:rPr>
              <a:t>e convert articles in to list of sentences by splitting and create corpuses of articles.</a:t>
            </a:r>
          </a:p>
          <a:p>
            <a:pPr marL="342900" lvl="0" indent="-342900"/>
            <a:r>
              <a:rPr lang="en-US" dirty="0">
                <a:effectLst/>
              </a:rPr>
              <a:t>Convert all sentences of corpuses to lower case. </a:t>
            </a:r>
          </a:p>
          <a:p>
            <a:pPr marL="342900" lvl="0" indent="-342900"/>
            <a:r>
              <a:rPr lang="en-US" dirty="0">
                <a:effectLst/>
              </a:rPr>
              <a:t>Remove all non-word characters and useless all punctations in the corpuses. </a:t>
            </a:r>
          </a:p>
          <a:p>
            <a:pPr marL="342900" lvl="0" indent="-342900"/>
            <a:r>
              <a:rPr lang="en-US" dirty="0">
                <a:effectLst/>
              </a:rPr>
              <a:t>Creating tokens of articles using these corpuses.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6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6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7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7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74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76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754F54-92F5-4A42-BCA2-33917F9B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1. Multilayer Perception (MLP)</a:t>
            </a:r>
            <a:br>
              <a:rPr lang="en-US" sz="3600">
                <a:solidFill>
                  <a:srgbClr val="FFFFFF"/>
                </a:solidFill>
              </a:rPr>
            </a:br>
            <a:br>
              <a:rPr lang="en-US" sz="3600">
                <a:solidFill>
                  <a:srgbClr val="FFFFFF"/>
                </a:solidFill>
                <a:effectLst/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6693EEA-6343-4DDC-9376-6E685DFF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32" y="618067"/>
            <a:ext cx="3932705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0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E8386D-676F-41D9-82A1-9BAB3AC4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Preprocessing 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One hot encoder for output categorical data</a:t>
            </a:r>
          </a:p>
          <a:p>
            <a:pPr>
              <a:lnSpc>
                <a:spcPct val="100000"/>
              </a:lnSpc>
            </a:pPr>
            <a:r>
              <a:rPr lang="en-US" dirty="0"/>
              <a:t>Feature Extraction: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Use </a:t>
            </a:r>
            <a:r>
              <a:rPr lang="en-US" dirty="0" err="1"/>
              <a:t>tf-idf</a:t>
            </a:r>
            <a:r>
              <a:rPr lang="en-US" dirty="0"/>
              <a:t> vector as features (bag of words)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Vocabulary size – 40,618 unique words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Cosine similarity between feature vectors of fake and upcoming 	articles 2n+1 = 2(40,618)+1</a:t>
            </a:r>
          </a:p>
          <a:p>
            <a:pPr>
              <a:lnSpc>
                <a:spcPct val="100000"/>
              </a:lnSpc>
            </a:pPr>
            <a:r>
              <a:rPr lang="en-US" dirty="0"/>
              <a:t>Classifier and training: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Multi layer perception Classifier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1 hidden layer with 100 neurons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Input size 2n+1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	During validation of this model we got 86.218% accuracy.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2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10B60-8593-4766-9049-B456E88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kern="1200" cap="all">
                <a:latin typeface="+mj-lt"/>
                <a:ea typeface="+mj-ea"/>
                <a:cs typeface="+mj-cs"/>
              </a:rPr>
              <a:t>2. </a:t>
            </a:r>
            <a:r>
              <a:rPr lang="en-US" sz="3200" b="0" kern="1200" cap="all">
                <a:effectLst/>
                <a:latin typeface="+mj-lt"/>
                <a:ea typeface="+mj-ea"/>
                <a:cs typeface="+mj-cs"/>
              </a:rPr>
              <a:t>Naïve Bayes </a:t>
            </a:r>
            <a:br>
              <a:rPr lang="en-US" sz="3200" b="0" kern="1200" cap="all">
                <a:effectLst/>
                <a:latin typeface="+mj-lt"/>
                <a:ea typeface="+mj-ea"/>
                <a:cs typeface="+mj-cs"/>
              </a:rPr>
            </a:br>
            <a:endParaRPr lang="en-US" sz="3200" b="0" kern="1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04184A0-267E-40A1-AB78-454D448C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80" y="1644141"/>
            <a:ext cx="6375907" cy="557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91750" indent="-285750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Splitting:</a:t>
            </a:r>
          </a:p>
          <a:p>
            <a:pPr indent="0" algn="just"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model on 90% of training data 10% of trained data to 	validate. </a:t>
            </a:r>
          </a:p>
          <a:p>
            <a:pPr lvl="1" algn="just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Preprocessing: 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Model: </a:t>
            </a:r>
          </a:p>
          <a:p>
            <a:pPr marL="0" lvl="0" indent="0" algn="just">
              <a:buNone/>
            </a:pPr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	Using train data, we calculate label wise 	(agreed/disagreed/unrelated) frequency of each token/word in 	processed data for both fake and upcoming article. </a:t>
            </a:r>
          </a:p>
          <a:p>
            <a:pPr marL="0" lvl="0" indent="0" algn="just">
              <a:buNone/>
            </a:pPr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	Using this calculated frequency, we are predicting probability of 	labels (agreed/disagreed/unrelated) and classify instance (fake 	article and upcoming article) of test data.</a:t>
            </a:r>
          </a:p>
          <a:p>
            <a:pPr marL="0" indent="0" algn="just">
              <a:buNone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During validation of this model we got 71.75% accuracy.</a:t>
            </a:r>
          </a:p>
          <a:p>
            <a:pPr marL="324000" lvl="1" indent="0" algn="just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 algn="just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 algn="just"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5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6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6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6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6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6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7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7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Graphic 8" descr="Smiling Face with No Fill">
            <a:extLst>
              <a:ext uri="{FF2B5EF4-FFF2-40B4-BE49-F238E27FC236}">
                <a16:creationId xmlns:a16="http://schemas.microsoft.com/office/drawing/2014/main" id="{5DB9C257-A445-4A4F-95AC-1CAB6CCF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90AAC-8362-474A-862B-7FCD2CF7A43D}"/>
              </a:ext>
            </a:extLst>
          </p:cNvPr>
          <p:cNvSpPr txBox="1"/>
          <p:nvPr/>
        </p:nvSpPr>
        <p:spPr>
          <a:xfrm>
            <a:off x="4579243" y="1419225"/>
            <a:ext cx="6798608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39874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16c05727-aa75-4e4a-9b5f-8a80a1165891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304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 2</vt:lpstr>
      <vt:lpstr>DividendVTI</vt:lpstr>
      <vt:lpstr>FAKE NEWS CLASSIFICATION</vt:lpstr>
      <vt:lpstr>Models We USED:</vt:lpstr>
      <vt:lpstr>Data Preprocessing:</vt:lpstr>
      <vt:lpstr>1. Multilayer Perception (MLP)  </vt:lpstr>
      <vt:lpstr>PowerPoint Presentation</vt:lpstr>
      <vt:lpstr>2. Naïve Bayes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CLASSIFICATION</dc:title>
  <dc:creator>nirav</dc:creator>
  <cp:lastModifiedBy>nirav</cp:lastModifiedBy>
  <cp:revision>3</cp:revision>
  <dcterms:created xsi:type="dcterms:W3CDTF">2020-11-30T06:55:58Z</dcterms:created>
  <dcterms:modified xsi:type="dcterms:W3CDTF">2020-11-30T17:25:18Z</dcterms:modified>
</cp:coreProperties>
</file>