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56785"/>
            <a:ext cx="6815669" cy="1729880"/>
          </a:xfrm>
        </p:spPr>
        <p:txBody>
          <a:bodyPr/>
          <a:lstStyle/>
          <a:p>
            <a:r>
              <a:rPr lang="en-IN" dirty="0" smtClean="0"/>
              <a:t>Used Car Price Prediction</a:t>
            </a:r>
            <a:endParaRPr lang="en-IN" dirty="0"/>
          </a:p>
        </p:txBody>
      </p:sp>
      <p:sp>
        <p:nvSpPr>
          <p:cNvPr id="3" name="Subtitle 2"/>
          <p:cNvSpPr>
            <a:spLocks noGrp="1"/>
          </p:cNvSpPr>
          <p:nvPr>
            <p:ph type="subTitle" idx="1"/>
          </p:nvPr>
        </p:nvSpPr>
        <p:spPr/>
        <p:txBody>
          <a:bodyPr/>
          <a:lstStyle/>
          <a:p>
            <a:r>
              <a:rPr lang="en-IN" dirty="0" smtClean="0"/>
              <a:t>Submitted by </a:t>
            </a:r>
          </a:p>
          <a:p>
            <a:r>
              <a:rPr lang="en-IN" dirty="0" smtClean="0"/>
              <a:t>Yashna Shah</a:t>
            </a:r>
            <a:endParaRPr lang="en-IN" dirty="0"/>
          </a:p>
        </p:txBody>
      </p:sp>
    </p:spTree>
    <p:extLst>
      <p:ext uri="{BB962C8B-B14F-4D97-AF65-F5344CB8AC3E}">
        <p14:creationId xmlns:p14="http://schemas.microsoft.com/office/powerpoint/2010/main" val="380011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IN" dirty="0"/>
              <a:t>Hardware technology being used.</a:t>
            </a:r>
          </a:p>
          <a:p>
            <a:pPr marL="45720" indent="0">
              <a:buNone/>
            </a:pPr>
            <a:r>
              <a:rPr lang="en-IN" dirty="0"/>
              <a:t>RAM 	: </a:t>
            </a:r>
            <a:r>
              <a:rPr lang="en-IN" dirty="0" smtClean="0"/>
              <a:t>16 GB</a:t>
            </a:r>
            <a:endParaRPr lang="en-IN" dirty="0"/>
          </a:p>
          <a:p>
            <a:pPr marL="45720" indent="0">
              <a:buNone/>
            </a:pPr>
            <a:r>
              <a:rPr lang="en-IN" dirty="0"/>
              <a:t>CPU 	: </a:t>
            </a:r>
            <a:r>
              <a:rPr lang="en-US" dirty="0"/>
              <a:t>11th Gen Intel(R) Core(TM) i5-1135G7 @ 2.40GHz   2.42 GHz</a:t>
            </a:r>
            <a:endParaRPr lang="en-IN" dirty="0"/>
          </a:p>
          <a:p>
            <a:pPr marL="45720" indent="0">
              <a:buNone/>
            </a:pPr>
            <a:r>
              <a:rPr lang="en-IN" dirty="0" smtClean="0"/>
              <a:t>GPU </a:t>
            </a:r>
            <a:r>
              <a:rPr lang="en-IN" dirty="0"/>
              <a:t>	: </a:t>
            </a:r>
            <a:r>
              <a:rPr lang="en-IN" dirty="0" smtClean="0"/>
              <a:t> </a:t>
            </a:r>
            <a:r>
              <a:rPr lang="en-IN" dirty="0" err="1" smtClean="0"/>
              <a:t>intel</a:t>
            </a:r>
            <a:r>
              <a:rPr lang="en-IN" dirty="0" smtClean="0"/>
              <a:t> Iris Graphics</a:t>
            </a:r>
            <a:endParaRPr lang="en-IN" dirty="0"/>
          </a:p>
          <a:p>
            <a:pPr marL="45720" indent="0">
              <a:buNone/>
            </a:pPr>
            <a:r>
              <a:rPr lang="en-IN" dirty="0" smtClean="0"/>
              <a:t> </a:t>
            </a:r>
            <a:r>
              <a:rPr lang="en-IN" dirty="0"/>
              <a:t>Software technology being used.</a:t>
            </a:r>
          </a:p>
          <a:p>
            <a:pPr marL="45720" indent="0">
              <a:buNone/>
            </a:pPr>
            <a:r>
              <a:rPr lang="en-IN" dirty="0"/>
              <a:t>Programming language 		: </a:t>
            </a:r>
            <a:r>
              <a:rPr lang="en-IN" dirty="0" smtClean="0"/>
              <a:t> Python</a:t>
            </a:r>
            <a:endParaRPr lang="en-IN" dirty="0"/>
          </a:p>
          <a:p>
            <a:pPr marL="45720" indent="0">
              <a:buNone/>
            </a:pPr>
            <a:r>
              <a:rPr lang="en-IN" dirty="0"/>
              <a:t>Distribution 			</a:t>
            </a:r>
            <a:r>
              <a:rPr lang="en-IN" dirty="0" smtClean="0"/>
              <a:t>         :   Anaconda </a:t>
            </a:r>
            <a:r>
              <a:rPr lang="en-IN" dirty="0"/>
              <a:t>Navigator</a:t>
            </a:r>
          </a:p>
          <a:p>
            <a:pPr marL="45720" indent="0">
              <a:buNone/>
            </a:pPr>
            <a:r>
              <a:rPr lang="en-IN" dirty="0"/>
              <a:t>Browser based language shell 	</a:t>
            </a:r>
            <a:r>
              <a:rPr lang="en-IN" dirty="0" smtClean="0"/>
              <a:t> : </a:t>
            </a:r>
            <a:r>
              <a:rPr lang="en-IN" dirty="0" err="1"/>
              <a:t>Jupyter</a:t>
            </a:r>
            <a:r>
              <a:rPr lang="en-IN" dirty="0"/>
              <a:t> Notebook</a:t>
            </a:r>
          </a:p>
          <a:p>
            <a:pPr>
              <a:buFont typeface="Wingdings" panose="05000000000000000000" pitchFamily="2" charset="2"/>
              <a:buChar char="Ø"/>
            </a:pPr>
            <a:r>
              <a:rPr lang="en-IN" dirty="0"/>
              <a:t> Libraries/Packages specifically being used.</a:t>
            </a:r>
          </a:p>
          <a:p>
            <a:pPr marL="45720" indent="0">
              <a:buNone/>
            </a:pPr>
            <a:r>
              <a:rPr lang="en-IN" dirty="0"/>
              <a:t>Pandas, </a:t>
            </a:r>
            <a:r>
              <a:rPr lang="en-IN" dirty="0" err="1"/>
              <a:t>NumPy</a:t>
            </a:r>
            <a:r>
              <a:rPr lang="en-IN" dirty="0"/>
              <a:t>, </a:t>
            </a:r>
            <a:r>
              <a:rPr lang="en-IN" dirty="0" err="1"/>
              <a:t>matplotlib</a:t>
            </a:r>
            <a:r>
              <a:rPr lang="en-IN" dirty="0"/>
              <a:t>, </a:t>
            </a:r>
            <a:r>
              <a:rPr lang="en-IN" dirty="0" err="1"/>
              <a:t>seaborn</a:t>
            </a:r>
            <a:r>
              <a:rPr lang="en-IN" dirty="0"/>
              <a:t>, </a:t>
            </a:r>
            <a:r>
              <a:rPr lang="en-IN" dirty="0" err="1" smtClean="0"/>
              <a:t>scikit</a:t>
            </a:r>
            <a:r>
              <a:rPr lang="en-IN" dirty="0" smtClean="0"/>
              <a:t>-learn</a:t>
            </a:r>
            <a:endParaRPr lang="en-IN" dirty="0"/>
          </a:p>
        </p:txBody>
      </p:sp>
    </p:spTree>
    <p:extLst>
      <p:ext uri="{BB962C8B-B14F-4D97-AF65-F5344CB8AC3E}">
        <p14:creationId xmlns:p14="http://schemas.microsoft.com/office/powerpoint/2010/main" val="425336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p:txBody>
          <a:bodyPr>
            <a:normAutofit lnSpcReduction="10000"/>
          </a:bodyPr>
          <a:lstStyle/>
          <a:p>
            <a:r>
              <a:rPr lang="en-US" dirty="0"/>
              <a:t>First I have imported the necessary libraries and loaded the entire dataset in our </a:t>
            </a:r>
            <a:r>
              <a:rPr lang="en-US" dirty="0" err="1"/>
              <a:t>Jupyter</a:t>
            </a:r>
            <a:r>
              <a:rPr lang="en-US" dirty="0"/>
              <a:t> Notebook .</a:t>
            </a:r>
            <a:r>
              <a:rPr lang="en-US" dirty="0" smtClean="0"/>
              <a:t> Then </a:t>
            </a:r>
            <a:r>
              <a:rPr lang="en-US" dirty="0"/>
              <a:t>I checked the shape of our dataset and found that we have a total </a:t>
            </a:r>
            <a:r>
              <a:rPr lang="en-US" dirty="0" smtClean="0"/>
              <a:t>of 3658 rows </a:t>
            </a:r>
            <a:r>
              <a:rPr lang="en-US" dirty="0"/>
              <a:t>and </a:t>
            </a:r>
            <a:r>
              <a:rPr lang="en-US" dirty="0" smtClean="0"/>
              <a:t>9 </a:t>
            </a:r>
            <a:r>
              <a:rPr lang="en-US" dirty="0"/>
              <a:t>different columns.</a:t>
            </a:r>
          </a:p>
          <a:p>
            <a:r>
              <a:rPr lang="en-US" dirty="0" smtClean="0"/>
              <a:t>We had null values in our dataset, which we imputed using mode.</a:t>
            </a:r>
            <a:endParaRPr lang="en-US" dirty="0"/>
          </a:p>
          <a:p>
            <a:r>
              <a:rPr lang="en-US" dirty="0"/>
              <a:t>There </a:t>
            </a:r>
            <a:r>
              <a:rPr lang="en-US" dirty="0" smtClean="0"/>
              <a:t>were no duplicate data in our dataset.</a:t>
            </a:r>
            <a:endParaRPr lang="en-US" dirty="0"/>
          </a:p>
          <a:p>
            <a:r>
              <a:rPr lang="en-US" dirty="0"/>
              <a:t>By checking the data types I came to know that our data set consists of columns having only object </a:t>
            </a:r>
            <a:r>
              <a:rPr lang="en-US" dirty="0" err="1"/>
              <a:t>datatype</a:t>
            </a:r>
            <a:r>
              <a:rPr lang="en-US" dirty="0"/>
              <a:t> even those there were numeric information present.</a:t>
            </a:r>
          </a:p>
        </p:txBody>
      </p:sp>
    </p:spTree>
    <p:extLst>
      <p:ext uri="{BB962C8B-B14F-4D97-AF65-F5344CB8AC3E}">
        <p14:creationId xmlns:p14="http://schemas.microsoft.com/office/powerpoint/2010/main" val="41973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GRAPHICAL REPRESENTATION</a:t>
            </a:r>
            <a:endParaRPr lang="en-IN" dirty="0"/>
          </a:p>
        </p:txBody>
      </p:sp>
      <p:sp>
        <p:nvSpPr>
          <p:cNvPr id="3" name="Content Placeholder 2"/>
          <p:cNvSpPr>
            <a:spLocks noGrp="1"/>
          </p:cNvSpPr>
          <p:nvPr>
            <p:ph idx="1"/>
          </p:nvPr>
        </p:nvSpPr>
        <p:spPr>
          <a:xfrm>
            <a:off x="1539845" y="2575039"/>
            <a:ext cx="9601196" cy="3318936"/>
          </a:xfrm>
        </p:spPr>
        <p:txBody>
          <a:bodyPr/>
          <a:lstStyle/>
          <a:p>
            <a:r>
              <a:rPr lang="en-IN" dirty="0" err="1" smtClean="0"/>
              <a:t>Heatmap</a:t>
            </a:r>
            <a:r>
              <a:rPr lang="en-IN" dirty="0" smtClean="0"/>
              <a:t> with Null Values</a:t>
            </a:r>
          </a:p>
          <a:p>
            <a:endParaRPr lang="en-IN" dirty="0"/>
          </a:p>
          <a:p>
            <a:pPr marL="0" indent="0">
              <a:buNone/>
            </a:pPr>
            <a:r>
              <a:rPr lang="en-IN" dirty="0" smtClean="0"/>
              <a:t>                   </a:t>
            </a:r>
            <a:endParaRPr lang="en-IN" dirty="0"/>
          </a:p>
        </p:txBody>
      </p:sp>
      <p:pic>
        <p:nvPicPr>
          <p:cNvPr id="4" name="Picture 3"/>
          <p:cNvPicPr>
            <a:picLocks noChangeAspect="1"/>
          </p:cNvPicPr>
          <p:nvPr/>
        </p:nvPicPr>
        <p:blipFill>
          <a:blip r:embed="rId2"/>
          <a:stretch>
            <a:fillRect/>
          </a:stretch>
        </p:blipFill>
        <p:spPr>
          <a:xfrm>
            <a:off x="3159659" y="3023857"/>
            <a:ext cx="4674653" cy="2951430"/>
          </a:xfrm>
          <a:prstGeom prst="rect">
            <a:avLst/>
          </a:prstGeom>
        </p:spPr>
      </p:pic>
    </p:spTree>
    <p:extLst>
      <p:ext uri="{BB962C8B-B14F-4D97-AF65-F5344CB8AC3E}">
        <p14:creationId xmlns:p14="http://schemas.microsoft.com/office/powerpoint/2010/main" val="23837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r>
              <a:rPr lang="en-IN" dirty="0" err="1" smtClean="0"/>
              <a:t>Heatmap</a:t>
            </a:r>
            <a:r>
              <a:rPr lang="en-IN" dirty="0" smtClean="0"/>
              <a:t> after filling null values</a:t>
            </a:r>
          </a:p>
          <a:p>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3060071" y="3051018"/>
            <a:ext cx="4874254" cy="2824850"/>
          </a:xfrm>
          <a:prstGeom prst="rect">
            <a:avLst/>
          </a:prstGeom>
        </p:spPr>
      </p:pic>
    </p:spTree>
    <p:extLst>
      <p:ext uri="{BB962C8B-B14F-4D97-AF65-F5344CB8AC3E}">
        <p14:creationId xmlns:p14="http://schemas.microsoft.com/office/powerpoint/2010/main" val="203650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smtClean="0"/>
              <a:t>Histogram</a:t>
            </a:r>
            <a:endParaRPr lang="en-IN" dirty="0"/>
          </a:p>
          <a:p>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1676400" y="3141552"/>
            <a:ext cx="8839200" cy="2236206"/>
          </a:xfrm>
          <a:prstGeom prst="rect">
            <a:avLst/>
          </a:prstGeom>
        </p:spPr>
      </p:pic>
    </p:spTree>
    <p:extLst>
      <p:ext uri="{BB962C8B-B14F-4D97-AF65-F5344CB8AC3E}">
        <p14:creationId xmlns:p14="http://schemas.microsoft.com/office/powerpoint/2010/main" val="1871347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smtClean="0"/>
              <a:t>Correlation </a:t>
            </a:r>
            <a:r>
              <a:rPr lang="en-IN" dirty="0" err="1" smtClean="0"/>
              <a:t>heatmap</a:t>
            </a: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648547" y="2951430"/>
            <a:ext cx="5060888" cy="2815627"/>
          </a:xfrm>
          <a:prstGeom prst="rect">
            <a:avLst/>
          </a:prstGeom>
        </p:spPr>
      </p:pic>
    </p:spTree>
    <p:extLst>
      <p:ext uri="{BB962C8B-B14F-4D97-AF65-F5344CB8AC3E}">
        <p14:creationId xmlns:p14="http://schemas.microsoft.com/office/powerpoint/2010/main" val="400096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r>
              <a:rPr lang="en-IN" dirty="0" err="1" smtClean="0"/>
              <a:t>Countplot</a:t>
            </a:r>
            <a:r>
              <a:rPr lang="en-IN" dirty="0" smtClean="0"/>
              <a:t> of Brands column</a:t>
            </a:r>
          </a:p>
          <a:p>
            <a:pPr marL="0" indent="0">
              <a:buNone/>
            </a:pPr>
            <a:endParaRPr lang="en-IN" dirty="0"/>
          </a:p>
        </p:txBody>
      </p:sp>
      <p:pic>
        <p:nvPicPr>
          <p:cNvPr id="4" name="Picture 3"/>
          <p:cNvPicPr>
            <a:picLocks noChangeAspect="1"/>
          </p:cNvPicPr>
          <p:nvPr/>
        </p:nvPicPr>
        <p:blipFill>
          <a:blip r:embed="rId2"/>
          <a:stretch>
            <a:fillRect/>
          </a:stretch>
        </p:blipFill>
        <p:spPr>
          <a:xfrm>
            <a:off x="3286408" y="2996697"/>
            <a:ext cx="5205129" cy="3023857"/>
          </a:xfrm>
          <a:prstGeom prst="rect">
            <a:avLst/>
          </a:prstGeom>
        </p:spPr>
      </p:pic>
    </p:spTree>
    <p:extLst>
      <p:ext uri="{BB962C8B-B14F-4D97-AF65-F5344CB8AC3E}">
        <p14:creationId xmlns:p14="http://schemas.microsoft.com/office/powerpoint/2010/main" val="259832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err="1" smtClean="0"/>
              <a:t>Countplot</a:t>
            </a:r>
            <a:r>
              <a:rPr lang="en-IN" dirty="0" smtClean="0"/>
              <a:t> of variant column</a:t>
            </a:r>
          </a:p>
          <a:p>
            <a:pPr marL="0" indent="0">
              <a:buNone/>
            </a:pPr>
            <a:r>
              <a:rPr lang="en-IN" dirty="0"/>
              <a:t> </a:t>
            </a:r>
            <a:r>
              <a:rPr lang="en-IN" dirty="0" smtClean="0"/>
              <a:t>        </a:t>
            </a:r>
            <a:endParaRPr lang="en-IN" dirty="0"/>
          </a:p>
        </p:txBody>
      </p:sp>
      <p:pic>
        <p:nvPicPr>
          <p:cNvPr id="4" name="Picture 3"/>
          <p:cNvPicPr>
            <a:picLocks noChangeAspect="1"/>
          </p:cNvPicPr>
          <p:nvPr/>
        </p:nvPicPr>
        <p:blipFill>
          <a:blip r:embed="rId2"/>
          <a:stretch>
            <a:fillRect/>
          </a:stretch>
        </p:blipFill>
        <p:spPr>
          <a:xfrm>
            <a:off x="3681412" y="2879002"/>
            <a:ext cx="4829175" cy="3177766"/>
          </a:xfrm>
          <a:prstGeom prst="rect">
            <a:avLst/>
          </a:prstGeom>
        </p:spPr>
      </p:pic>
    </p:spTree>
    <p:extLst>
      <p:ext uri="{BB962C8B-B14F-4D97-AF65-F5344CB8AC3E}">
        <p14:creationId xmlns:p14="http://schemas.microsoft.com/office/powerpoint/2010/main" val="83575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r>
              <a:rPr lang="en-IN" dirty="0" err="1" smtClean="0"/>
              <a:t>Countplot</a:t>
            </a:r>
            <a:r>
              <a:rPr lang="en-IN" dirty="0" smtClean="0"/>
              <a:t> of </a:t>
            </a:r>
            <a:r>
              <a:rPr lang="en-IN" dirty="0" err="1" smtClean="0"/>
              <a:t>Driven_kms</a:t>
            </a:r>
            <a:endParaRPr lang="en-IN" dirty="0" smtClean="0"/>
          </a:p>
          <a:p>
            <a:pPr marL="0" indent="0">
              <a:buNone/>
            </a:pPr>
            <a:r>
              <a:rPr lang="en-IN" dirty="0" smtClean="0"/>
              <a:t>       </a:t>
            </a:r>
            <a:endParaRPr lang="en-IN" dirty="0"/>
          </a:p>
        </p:txBody>
      </p:sp>
      <p:pic>
        <p:nvPicPr>
          <p:cNvPr id="4" name="Picture 3"/>
          <p:cNvPicPr>
            <a:picLocks noChangeAspect="1"/>
          </p:cNvPicPr>
          <p:nvPr/>
        </p:nvPicPr>
        <p:blipFill>
          <a:blip r:embed="rId2"/>
          <a:stretch>
            <a:fillRect/>
          </a:stretch>
        </p:blipFill>
        <p:spPr>
          <a:xfrm>
            <a:off x="3667125" y="2924269"/>
            <a:ext cx="5123790" cy="2951599"/>
          </a:xfrm>
          <a:prstGeom prst="rect">
            <a:avLst/>
          </a:prstGeom>
        </p:spPr>
      </p:pic>
    </p:spTree>
    <p:extLst>
      <p:ext uri="{BB962C8B-B14F-4D97-AF65-F5344CB8AC3E}">
        <p14:creationId xmlns:p14="http://schemas.microsoft.com/office/powerpoint/2010/main" val="3943685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r>
              <a:rPr lang="en-IN" dirty="0" err="1" smtClean="0"/>
              <a:t>Countplot</a:t>
            </a:r>
            <a:r>
              <a:rPr lang="en-IN" dirty="0" smtClean="0"/>
              <a:t> of Owners</a:t>
            </a:r>
          </a:p>
          <a:p>
            <a:pPr marL="0" indent="0">
              <a:buNone/>
            </a:pPr>
            <a:r>
              <a:rPr lang="en-IN" dirty="0" smtClean="0"/>
              <a:t>          </a:t>
            </a:r>
            <a:endParaRPr lang="en-IN" dirty="0"/>
          </a:p>
        </p:txBody>
      </p:sp>
      <p:pic>
        <p:nvPicPr>
          <p:cNvPr id="4" name="Picture 3"/>
          <p:cNvPicPr>
            <a:picLocks noChangeAspect="1"/>
          </p:cNvPicPr>
          <p:nvPr/>
        </p:nvPicPr>
        <p:blipFill>
          <a:blip r:embed="rId2"/>
          <a:stretch>
            <a:fillRect/>
          </a:stretch>
        </p:blipFill>
        <p:spPr>
          <a:xfrm>
            <a:off x="3681412" y="2942376"/>
            <a:ext cx="4829175" cy="3014803"/>
          </a:xfrm>
          <a:prstGeom prst="rect">
            <a:avLst/>
          </a:prstGeom>
        </p:spPr>
      </p:pic>
    </p:spTree>
    <p:extLst>
      <p:ext uri="{BB962C8B-B14F-4D97-AF65-F5344CB8AC3E}">
        <p14:creationId xmlns:p14="http://schemas.microsoft.com/office/powerpoint/2010/main" val="115577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ACKNOWLEDGEMENT</a:t>
            </a:r>
            <a:endParaRPr lang="en-IN" dirty="0"/>
          </a:p>
        </p:txBody>
      </p:sp>
      <p:sp>
        <p:nvSpPr>
          <p:cNvPr id="3" name="Content Placeholder 2"/>
          <p:cNvSpPr>
            <a:spLocks noGrp="1"/>
          </p:cNvSpPr>
          <p:nvPr>
            <p:ph idx="1"/>
          </p:nvPr>
        </p:nvSpPr>
        <p:spPr/>
        <p:txBody>
          <a:bodyPr/>
          <a:lstStyle/>
          <a:p>
            <a:pPr marL="45720" indent="0">
              <a:buNone/>
            </a:pPr>
            <a:r>
              <a:rPr lang="en-US" dirty="0"/>
              <a:t>I would like to express my deepest gratitude to my SME (Subject Matter </a:t>
            </a:r>
            <a:r>
              <a:rPr lang="en-US" dirty="0" smtClean="0"/>
              <a:t>Expert)</a:t>
            </a:r>
            <a:r>
              <a:rPr lang="en-US" dirty="0" err="1" smtClean="0"/>
              <a:t>Sapna</a:t>
            </a:r>
            <a:r>
              <a:rPr lang="en-US" dirty="0" smtClean="0"/>
              <a:t> </a:t>
            </a:r>
            <a:r>
              <a:rPr lang="en-US" dirty="0" err="1" smtClean="0"/>
              <a:t>Verma</a:t>
            </a:r>
            <a:r>
              <a:rPr lang="en-US" dirty="0" smtClean="0"/>
              <a:t> as </a:t>
            </a:r>
            <a:r>
              <a:rPr lang="en-US" dirty="0"/>
              <a:t>well as Flip </a:t>
            </a:r>
            <a:r>
              <a:rPr lang="en-US" dirty="0" err="1"/>
              <a:t>Robo</a:t>
            </a:r>
            <a:r>
              <a:rPr lang="en-US" dirty="0"/>
              <a:t>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8032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r>
              <a:rPr lang="en-IN" dirty="0" err="1" smtClean="0"/>
              <a:t>Countplot</a:t>
            </a:r>
            <a:r>
              <a:rPr lang="en-IN" dirty="0" smtClean="0"/>
              <a:t> of Fuel column</a:t>
            </a:r>
          </a:p>
          <a:p>
            <a:pPr marL="0" indent="0">
              <a:buNone/>
            </a:pPr>
            <a:r>
              <a:rPr lang="en-IN" dirty="0"/>
              <a:t> </a:t>
            </a:r>
            <a:r>
              <a:rPr lang="en-IN" dirty="0" smtClean="0"/>
              <a:t>                   </a:t>
            </a:r>
            <a:endParaRPr lang="en-IN" dirty="0"/>
          </a:p>
        </p:txBody>
      </p:sp>
      <p:pic>
        <p:nvPicPr>
          <p:cNvPr id="4" name="Picture 3"/>
          <p:cNvPicPr>
            <a:picLocks noChangeAspect="1"/>
          </p:cNvPicPr>
          <p:nvPr/>
        </p:nvPicPr>
        <p:blipFill>
          <a:blip r:embed="rId2"/>
          <a:stretch>
            <a:fillRect/>
          </a:stretch>
        </p:blipFill>
        <p:spPr>
          <a:xfrm>
            <a:off x="3681412" y="2897109"/>
            <a:ext cx="4829175" cy="3078178"/>
          </a:xfrm>
          <a:prstGeom prst="rect">
            <a:avLst/>
          </a:prstGeom>
        </p:spPr>
      </p:pic>
    </p:spTree>
    <p:extLst>
      <p:ext uri="{BB962C8B-B14F-4D97-AF65-F5344CB8AC3E}">
        <p14:creationId xmlns:p14="http://schemas.microsoft.com/office/powerpoint/2010/main" val="421206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r>
              <a:rPr lang="en-IN" dirty="0" err="1" smtClean="0"/>
              <a:t>Countplot</a:t>
            </a:r>
            <a:r>
              <a:rPr lang="en-IN" dirty="0" smtClean="0"/>
              <a:t> of EMI</a:t>
            </a:r>
          </a:p>
          <a:p>
            <a:pPr marL="0" indent="0">
              <a:buNone/>
            </a:pPr>
            <a:r>
              <a:rPr lang="en-IN" dirty="0"/>
              <a:t> </a:t>
            </a:r>
            <a:r>
              <a:rPr lang="en-IN" dirty="0" smtClean="0"/>
              <a:t>       </a:t>
            </a:r>
            <a:endParaRPr lang="en-IN" dirty="0"/>
          </a:p>
        </p:txBody>
      </p:sp>
      <p:pic>
        <p:nvPicPr>
          <p:cNvPr id="4" name="Picture 3"/>
          <p:cNvPicPr>
            <a:picLocks noChangeAspect="1"/>
          </p:cNvPicPr>
          <p:nvPr/>
        </p:nvPicPr>
        <p:blipFill>
          <a:blip r:embed="rId2"/>
          <a:stretch>
            <a:fillRect/>
          </a:stretch>
        </p:blipFill>
        <p:spPr>
          <a:xfrm>
            <a:off x="3681411" y="2851842"/>
            <a:ext cx="4829175" cy="3150605"/>
          </a:xfrm>
          <a:prstGeom prst="rect">
            <a:avLst/>
          </a:prstGeom>
        </p:spPr>
      </p:pic>
    </p:spTree>
    <p:extLst>
      <p:ext uri="{BB962C8B-B14F-4D97-AF65-F5344CB8AC3E}">
        <p14:creationId xmlns:p14="http://schemas.microsoft.com/office/powerpoint/2010/main" val="225972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r>
              <a:rPr lang="en-IN" dirty="0" smtClean="0"/>
              <a:t>Scatterplot between all features and target variable</a:t>
            </a:r>
          </a:p>
          <a:p>
            <a:pPr marL="0" indent="0">
              <a:buNone/>
            </a:pPr>
            <a:r>
              <a:rPr lang="en-IN" dirty="0"/>
              <a:t> </a:t>
            </a:r>
            <a:r>
              <a:rPr lang="en-IN" dirty="0" smtClean="0"/>
              <a:t>  </a:t>
            </a:r>
            <a:endParaRPr lang="en-IN" dirty="0"/>
          </a:p>
        </p:txBody>
      </p:sp>
      <p:pic>
        <p:nvPicPr>
          <p:cNvPr id="4" name="Picture 3"/>
          <p:cNvPicPr>
            <a:picLocks noChangeAspect="1"/>
          </p:cNvPicPr>
          <p:nvPr/>
        </p:nvPicPr>
        <p:blipFill>
          <a:blip r:embed="rId2"/>
          <a:stretch>
            <a:fillRect/>
          </a:stretch>
        </p:blipFill>
        <p:spPr>
          <a:xfrm>
            <a:off x="4214812" y="3331675"/>
            <a:ext cx="3762375" cy="2544192"/>
          </a:xfrm>
          <a:prstGeom prst="rect">
            <a:avLst/>
          </a:prstGeom>
        </p:spPr>
      </p:pic>
    </p:spTree>
    <p:extLst>
      <p:ext uri="{BB962C8B-B14F-4D97-AF65-F5344CB8AC3E}">
        <p14:creationId xmlns:p14="http://schemas.microsoft.com/office/powerpoint/2010/main" val="3955161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4" name="Picture 3"/>
          <p:cNvPicPr>
            <a:picLocks noChangeAspect="1"/>
          </p:cNvPicPr>
          <p:nvPr/>
        </p:nvPicPr>
        <p:blipFill>
          <a:blip r:embed="rId2"/>
          <a:stretch>
            <a:fillRect/>
          </a:stretch>
        </p:blipFill>
        <p:spPr>
          <a:xfrm>
            <a:off x="4214812" y="3078178"/>
            <a:ext cx="3762375" cy="2670771"/>
          </a:xfrm>
          <a:prstGeom prst="rect">
            <a:avLst/>
          </a:prstGeom>
        </p:spPr>
      </p:pic>
    </p:spTree>
    <p:extLst>
      <p:ext uri="{BB962C8B-B14F-4D97-AF65-F5344CB8AC3E}">
        <p14:creationId xmlns:p14="http://schemas.microsoft.com/office/powerpoint/2010/main" val="227516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4" name="Picture 3"/>
          <p:cNvPicPr>
            <a:picLocks noChangeAspect="1"/>
          </p:cNvPicPr>
          <p:nvPr/>
        </p:nvPicPr>
        <p:blipFill>
          <a:blip r:embed="rId2"/>
          <a:stretch>
            <a:fillRect/>
          </a:stretch>
        </p:blipFill>
        <p:spPr>
          <a:xfrm>
            <a:off x="4214812" y="2743200"/>
            <a:ext cx="3762375" cy="3023857"/>
          </a:xfrm>
          <a:prstGeom prst="rect">
            <a:avLst/>
          </a:prstGeom>
        </p:spPr>
      </p:pic>
    </p:spTree>
    <p:extLst>
      <p:ext uri="{BB962C8B-B14F-4D97-AF65-F5344CB8AC3E}">
        <p14:creationId xmlns:p14="http://schemas.microsoft.com/office/powerpoint/2010/main" val="3469652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4" name="Picture 3"/>
          <p:cNvPicPr>
            <a:picLocks noChangeAspect="1"/>
          </p:cNvPicPr>
          <p:nvPr/>
        </p:nvPicPr>
        <p:blipFill>
          <a:blip r:embed="rId2"/>
          <a:stretch>
            <a:fillRect/>
          </a:stretch>
        </p:blipFill>
        <p:spPr>
          <a:xfrm>
            <a:off x="4214812" y="3060071"/>
            <a:ext cx="3762375" cy="2815796"/>
          </a:xfrm>
          <a:prstGeom prst="rect">
            <a:avLst/>
          </a:prstGeom>
        </p:spPr>
      </p:pic>
    </p:spTree>
    <p:extLst>
      <p:ext uri="{BB962C8B-B14F-4D97-AF65-F5344CB8AC3E}">
        <p14:creationId xmlns:p14="http://schemas.microsoft.com/office/powerpoint/2010/main" val="303946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4" name="Picture 3"/>
          <p:cNvPicPr>
            <a:picLocks noChangeAspect="1"/>
          </p:cNvPicPr>
          <p:nvPr/>
        </p:nvPicPr>
        <p:blipFill>
          <a:blip r:embed="rId2"/>
          <a:stretch>
            <a:fillRect/>
          </a:stretch>
        </p:blipFill>
        <p:spPr>
          <a:xfrm>
            <a:off x="4214812" y="2734147"/>
            <a:ext cx="3762375" cy="2897108"/>
          </a:xfrm>
          <a:prstGeom prst="rect">
            <a:avLst/>
          </a:prstGeom>
        </p:spPr>
      </p:pic>
    </p:spTree>
    <p:extLst>
      <p:ext uri="{BB962C8B-B14F-4D97-AF65-F5344CB8AC3E}">
        <p14:creationId xmlns:p14="http://schemas.microsoft.com/office/powerpoint/2010/main" val="21298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4214812" y="2968625"/>
            <a:ext cx="3762375" cy="2495550"/>
          </a:xfrm>
          <a:prstGeom prst="rect">
            <a:avLst/>
          </a:prstGeom>
        </p:spPr>
      </p:pic>
    </p:spTree>
    <p:extLst>
      <p:ext uri="{BB962C8B-B14F-4D97-AF65-F5344CB8AC3E}">
        <p14:creationId xmlns:p14="http://schemas.microsoft.com/office/powerpoint/2010/main" val="2388106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4214812" y="2968625"/>
            <a:ext cx="3762375" cy="2495550"/>
          </a:xfrm>
          <a:prstGeom prst="rect">
            <a:avLst/>
          </a:prstGeom>
        </p:spPr>
      </p:pic>
    </p:spTree>
    <p:extLst>
      <p:ext uri="{BB962C8B-B14F-4D97-AF65-F5344CB8AC3E}">
        <p14:creationId xmlns:p14="http://schemas.microsoft.com/office/powerpoint/2010/main" val="3621126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4214812" y="2968625"/>
            <a:ext cx="3762375" cy="2495550"/>
          </a:xfrm>
          <a:prstGeom prst="rect">
            <a:avLst/>
          </a:prstGeom>
        </p:spPr>
      </p:pic>
    </p:spTree>
    <p:extLst>
      <p:ext uri="{BB962C8B-B14F-4D97-AF65-F5344CB8AC3E}">
        <p14:creationId xmlns:p14="http://schemas.microsoft.com/office/powerpoint/2010/main" val="337014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pPr marL="45720" indent="0">
              <a:buNone/>
            </a:pPr>
            <a:r>
              <a:rPr lang="en-US" dirty="0"/>
              <a:t>With the </a:t>
            </a:r>
            <a:r>
              <a:rPr lang="en-US" dirty="0" err="1"/>
              <a:t>covid</a:t>
            </a:r>
            <a:r>
              <a:rPr lang="en-US"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t>covid</a:t>
            </a:r>
            <a:r>
              <a:rPr lang="en-US" dirty="0"/>
              <a:t>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3356765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IMPORTANCE</a:t>
            </a:r>
            <a:endParaRPr lang="en-IN" dirty="0"/>
          </a:p>
        </p:txBody>
      </p:sp>
      <p:pic>
        <p:nvPicPr>
          <p:cNvPr id="4" name="Content Placeholder 3"/>
          <p:cNvPicPr>
            <a:picLocks noGrp="1" noChangeAspect="1"/>
          </p:cNvPicPr>
          <p:nvPr>
            <p:ph idx="1"/>
          </p:nvPr>
        </p:nvPicPr>
        <p:blipFill>
          <a:blip r:embed="rId2"/>
          <a:stretch>
            <a:fillRect/>
          </a:stretch>
        </p:blipFill>
        <p:spPr>
          <a:xfrm>
            <a:off x="3418916" y="2557463"/>
            <a:ext cx="5354167" cy="3317875"/>
          </a:xfrm>
          <a:prstGeom prst="rect">
            <a:avLst/>
          </a:prstGeom>
        </p:spPr>
      </p:pic>
    </p:spTree>
    <p:extLst>
      <p:ext uri="{BB962C8B-B14F-4D97-AF65-F5344CB8AC3E}">
        <p14:creationId xmlns:p14="http://schemas.microsoft.com/office/powerpoint/2010/main" val="1301531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a:t>
            </a:r>
            <a:endParaRPr lang="en-IN" dirty="0"/>
          </a:p>
        </p:txBody>
      </p:sp>
      <p:sp>
        <p:nvSpPr>
          <p:cNvPr id="3" name="Content Placeholder 2"/>
          <p:cNvSpPr>
            <a:spLocks noGrp="1"/>
          </p:cNvSpPr>
          <p:nvPr>
            <p:ph idx="1"/>
          </p:nvPr>
        </p:nvSpPr>
        <p:spPr/>
        <p:txBody>
          <a:bodyPr/>
          <a:lstStyle/>
          <a:p>
            <a:r>
              <a:rPr lang="en-IN" dirty="0" smtClean="0"/>
              <a:t>Machine Learning models used</a:t>
            </a:r>
          </a:p>
          <a:p>
            <a:pPr marL="457200" indent="-457200">
              <a:buFont typeface="+mj-lt"/>
              <a:buAutoNum type="arabicPeriod"/>
            </a:pPr>
            <a:r>
              <a:rPr lang="en-IN" dirty="0"/>
              <a:t> </a:t>
            </a:r>
            <a:r>
              <a:rPr lang="en-IN" dirty="0" smtClean="0"/>
              <a:t>  Linear Regression</a:t>
            </a:r>
          </a:p>
          <a:p>
            <a:pPr marL="457200" indent="-457200">
              <a:buFont typeface="+mj-lt"/>
              <a:buAutoNum type="arabicPeriod"/>
            </a:pPr>
            <a:r>
              <a:rPr lang="en-IN" dirty="0"/>
              <a:t> </a:t>
            </a:r>
            <a:r>
              <a:rPr lang="en-IN" dirty="0" smtClean="0"/>
              <a:t>  SGD </a:t>
            </a:r>
            <a:r>
              <a:rPr lang="en-IN" dirty="0" err="1" smtClean="0"/>
              <a:t>Regressor</a:t>
            </a:r>
            <a:endParaRPr lang="en-IN" dirty="0" smtClean="0"/>
          </a:p>
          <a:p>
            <a:pPr marL="457200" indent="-457200">
              <a:buFont typeface="+mj-lt"/>
              <a:buAutoNum type="arabicPeriod"/>
            </a:pPr>
            <a:r>
              <a:rPr lang="en-IN" dirty="0"/>
              <a:t> </a:t>
            </a:r>
            <a:r>
              <a:rPr lang="en-IN" dirty="0" smtClean="0"/>
              <a:t>  LASSO </a:t>
            </a:r>
            <a:r>
              <a:rPr lang="en-IN" dirty="0" err="1" smtClean="0"/>
              <a:t>Regressor</a:t>
            </a:r>
            <a:endParaRPr lang="en-IN" dirty="0" smtClean="0"/>
          </a:p>
          <a:p>
            <a:pPr marL="457200" indent="-457200">
              <a:buFont typeface="+mj-lt"/>
              <a:buAutoNum type="arabicPeriod"/>
            </a:pPr>
            <a:r>
              <a:rPr lang="en-IN" dirty="0"/>
              <a:t> </a:t>
            </a:r>
            <a:r>
              <a:rPr lang="en-IN" dirty="0" smtClean="0"/>
              <a:t>  RIDGE </a:t>
            </a:r>
            <a:r>
              <a:rPr lang="en-IN" dirty="0" err="1" smtClean="0"/>
              <a:t>Regressor</a:t>
            </a:r>
            <a:endParaRPr lang="en-IN" dirty="0" smtClean="0"/>
          </a:p>
          <a:p>
            <a:pPr marL="457200" indent="-457200">
              <a:buFont typeface="+mj-lt"/>
              <a:buAutoNum type="arabicPeriod"/>
            </a:pPr>
            <a:r>
              <a:rPr lang="en-IN" dirty="0"/>
              <a:t> </a:t>
            </a:r>
            <a:r>
              <a:rPr lang="en-IN" dirty="0" smtClean="0"/>
              <a:t>  Random Forest </a:t>
            </a:r>
            <a:r>
              <a:rPr lang="en-IN" dirty="0" err="1" smtClean="0"/>
              <a:t>Regressor</a:t>
            </a:r>
            <a:endParaRPr lang="en-IN" dirty="0"/>
          </a:p>
        </p:txBody>
      </p:sp>
    </p:spTree>
    <p:extLst>
      <p:ext uri="{BB962C8B-B14F-4D97-AF65-F5344CB8AC3E}">
        <p14:creationId xmlns:p14="http://schemas.microsoft.com/office/powerpoint/2010/main" val="4234147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EVALUATION AND HYPERPARAMETER TUNING</a:t>
            </a:r>
            <a:endParaRPr lang="en-IN" dirty="0"/>
          </a:p>
        </p:txBody>
      </p:sp>
      <p:sp>
        <p:nvSpPr>
          <p:cNvPr id="3" name="Content Placeholder 2"/>
          <p:cNvSpPr>
            <a:spLocks noGrp="1"/>
          </p:cNvSpPr>
          <p:nvPr>
            <p:ph idx="1"/>
          </p:nvPr>
        </p:nvSpPr>
        <p:spPr/>
        <p:txBody>
          <a:bodyPr>
            <a:normAutofit fontScale="700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a:t>
            </a:r>
            <a:r>
              <a:rPr lang="en-US" dirty="0" err="1"/>
              <a:t>Hyperparameter</a:t>
            </a:r>
            <a:r>
              <a:rPr lang="en-US" dirty="0"/>
              <a:t> Tuning. In order to achieve a higher score we used the </a:t>
            </a:r>
            <a:r>
              <a:rPr lang="en-US" dirty="0" err="1" smtClean="0"/>
              <a:t>RandomizedSearch</a:t>
            </a:r>
            <a:r>
              <a:rPr lang="en-US" dirty="0" smtClean="0"/>
              <a:t> </a:t>
            </a:r>
            <a:r>
              <a:rPr lang="en-US" dirty="0"/>
              <a:t>CV method with 5 folds.</a:t>
            </a:r>
          </a:p>
        </p:txBody>
      </p:sp>
    </p:spTree>
    <p:extLst>
      <p:ext uri="{BB962C8B-B14F-4D97-AF65-F5344CB8AC3E}">
        <p14:creationId xmlns:p14="http://schemas.microsoft.com/office/powerpoint/2010/main" val="2530323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Model Selected</a:t>
            </a:r>
            <a:endParaRPr lang="en-IN" dirty="0"/>
          </a:p>
        </p:txBody>
      </p:sp>
      <p:sp>
        <p:nvSpPr>
          <p:cNvPr id="3" name="Content Placeholder 2"/>
          <p:cNvSpPr>
            <a:spLocks noGrp="1"/>
          </p:cNvSpPr>
          <p:nvPr>
            <p:ph idx="1"/>
          </p:nvPr>
        </p:nvSpPr>
        <p:spPr/>
        <p:txBody>
          <a:bodyPr/>
          <a:lstStyle/>
          <a:p>
            <a:pPr marL="0" indent="0">
              <a:buNone/>
            </a:pPr>
            <a:r>
              <a:rPr lang="en-IN" dirty="0" smtClean="0"/>
              <a:t>Random Forest </a:t>
            </a:r>
            <a:r>
              <a:rPr lang="en-IN" dirty="0" err="1" smtClean="0"/>
              <a:t>Regressor</a:t>
            </a:r>
            <a:r>
              <a:rPr lang="en-IN" dirty="0" smtClean="0"/>
              <a:t> gave us the best accuracy score of 99%.</a:t>
            </a:r>
          </a:p>
          <a:p>
            <a:pPr marL="0" indent="0">
              <a:buNone/>
            </a:pPr>
            <a:endParaRPr lang="en-IN" dirty="0"/>
          </a:p>
        </p:txBody>
      </p:sp>
      <p:pic>
        <p:nvPicPr>
          <p:cNvPr id="4" name="Picture 3"/>
          <p:cNvPicPr>
            <a:picLocks noChangeAspect="1"/>
          </p:cNvPicPr>
          <p:nvPr/>
        </p:nvPicPr>
        <p:blipFill>
          <a:blip r:embed="rId2"/>
          <a:stretch>
            <a:fillRect/>
          </a:stretch>
        </p:blipFill>
        <p:spPr>
          <a:xfrm>
            <a:off x="2309284" y="2906162"/>
            <a:ext cx="5811674" cy="3114391"/>
          </a:xfrm>
          <a:prstGeom prst="rect">
            <a:avLst/>
          </a:prstGeom>
        </p:spPr>
      </p:pic>
    </p:spTree>
    <p:extLst>
      <p:ext uri="{BB962C8B-B14F-4D97-AF65-F5344CB8AC3E}">
        <p14:creationId xmlns:p14="http://schemas.microsoft.com/office/powerpoint/2010/main" val="2814525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METRICS USED</a:t>
            </a:r>
            <a:endParaRPr lang="en-IN" dirty="0"/>
          </a:p>
        </p:txBody>
      </p:sp>
      <p:pic>
        <p:nvPicPr>
          <p:cNvPr id="4" name="Content Placeholder 3"/>
          <p:cNvPicPr>
            <a:picLocks noGrp="1" noChangeAspect="1"/>
          </p:cNvPicPr>
          <p:nvPr>
            <p:ph idx="1"/>
          </p:nvPr>
        </p:nvPicPr>
        <p:blipFill>
          <a:blip r:embed="rId2"/>
          <a:stretch>
            <a:fillRect/>
          </a:stretch>
        </p:blipFill>
        <p:spPr>
          <a:xfrm>
            <a:off x="2603116" y="2557463"/>
            <a:ext cx="6985767" cy="3317875"/>
          </a:xfrm>
          <a:prstGeom prst="rect">
            <a:avLst/>
          </a:prstGeom>
        </p:spPr>
      </p:pic>
    </p:spTree>
    <p:extLst>
      <p:ext uri="{BB962C8B-B14F-4D97-AF65-F5344CB8AC3E}">
        <p14:creationId xmlns:p14="http://schemas.microsoft.com/office/powerpoint/2010/main" val="1254402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a:bodyPr>
          <a:lstStyle/>
          <a:p>
            <a:r>
              <a:rPr lang="en-US" dirty="0"/>
              <a:t>After the completion of this project, we got an insight on how to collect data, pre-processing the data, analyzing the data and building a model. First, we collected the used cars data from different </a:t>
            </a:r>
            <a:r>
              <a:rPr lang="en-US" dirty="0" smtClean="0"/>
              <a:t>website </a:t>
            </a:r>
            <a:r>
              <a:rPr lang="en-US" dirty="0"/>
              <a:t>Cars </a:t>
            </a:r>
            <a:r>
              <a:rPr lang="en-US" dirty="0" smtClean="0"/>
              <a:t>24 </a:t>
            </a:r>
            <a:r>
              <a:rPr lang="en-US" dirty="0"/>
              <a:t>and it was done by using Web Scraping. </a:t>
            </a:r>
          </a:p>
          <a:p>
            <a:r>
              <a:rPr lang="en-US" dirty="0"/>
              <a:t>The framework used for web scraping was </a:t>
            </a:r>
            <a:r>
              <a:rPr lang="en-US" dirty="0" smtClean="0"/>
              <a:t> </a:t>
            </a:r>
            <a:r>
              <a:rPr lang="en-US" dirty="0"/>
              <a:t>Selenium, which has an advantage of automating our process of collecting data. We collected almost </a:t>
            </a:r>
            <a:r>
              <a:rPr lang="en-US" dirty="0" smtClean="0"/>
              <a:t>3500 of </a:t>
            </a:r>
            <a:r>
              <a:rPr lang="en-US" dirty="0"/>
              <a:t>data which contained the </a:t>
            </a:r>
            <a:r>
              <a:rPr lang="en-US" dirty="0" smtClean="0"/>
              <a:t> </a:t>
            </a:r>
            <a:r>
              <a:rPr lang="en-US" dirty="0"/>
              <a:t>price and other related features of used cars. Then the scrapped data was combined in a single data frame and saved in a </a:t>
            </a:r>
            <a:r>
              <a:rPr lang="en-US" dirty="0" err="1"/>
              <a:t>csv</a:t>
            </a:r>
            <a:r>
              <a:rPr lang="en-US" dirty="0"/>
              <a:t> file so that we can open it and analyze the </a:t>
            </a:r>
            <a:r>
              <a:rPr lang="en-US" dirty="0" smtClean="0"/>
              <a:t>data and build the model with best accuracy.</a:t>
            </a:r>
            <a:endParaRPr lang="en-US" dirty="0"/>
          </a:p>
        </p:txBody>
      </p:sp>
    </p:spTree>
    <p:extLst>
      <p:ext uri="{BB962C8B-B14F-4D97-AF65-F5344CB8AC3E}">
        <p14:creationId xmlns:p14="http://schemas.microsoft.com/office/powerpoint/2010/main" val="180846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PHASE</a:t>
            </a:r>
            <a:endParaRPr lang="en-IN" dirty="0"/>
          </a:p>
        </p:txBody>
      </p:sp>
      <p:sp>
        <p:nvSpPr>
          <p:cNvPr id="3" name="Content Placeholder 2"/>
          <p:cNvSpPr>
            <a:spLocks noGrp="1"/>
          </p:cNvSpPr>
          <p:nvPr>
            <p:ph idx="1"/>
          </p:nvPr>
        </p:nvSpPr>
        <p:spPr/>
        <p:txBody>
          <a:bodyPr>
            <a:normAutofit fontScale="77500" lnSpcReduction="2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a:t>
            </a:r>
            <a:r>
              <a:rPr lang="en-US" dirty="0" err="1"/>
              <a:t>Dekho</a:t>
            </a:r>
            <a:r>
              <a:rPr lang="en-US" dirty="0"/>
              <a:t>,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6605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PHASE</a:t>
            </a:r>
            <a:endParaRPr lang="en-IN" dirty="0"/>
          </a:p>
        </p:txBody>
      </p:sp>
      <p:sp>
        <p:nvSpPr>
          <p:cNvPr id="3" name="Content Placeholder 2"/>
          <p:cNvSpPr>
            <a:spLocks noGrp="1"/>
          </p:cNvSpPr>
          <p:nvPr>
            <p:ph idx="1"/>
          </p:nvPr>
        </p:nvSpPr>
        <p:spPr/>
        <p:txBody>
          <a:bodyPr>
            <a:normAutofit fontScale="77500" lnSpcReduction="2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70939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SCRAPING</a:t>
            </a:r>
            <a:endParaRPr lang="en-IN" dirty="0"/>
          </a:p>
        </p:txBody>
      </p:sp>
      <p:pic>
        <p:nvPicPr>
          <p:cNvPr id="4" name="Content Placeholder 3"/>
          <p:cNvPicPr>
            <a:picLocks noGrp="1" noChangeAspect="1"/>
          </p:cNvPicPr>
          <p:nvPr>
            <p:ph idx="1"/>
          </p:nvPr>
        </p:nvPicPr>
        <p:blipFill>
          <a:blip r:embed="rId2"/>
          <a:stretch>
            <a:fillRect/>
          </a:stretch>
        </p:blipFill>
        <p:spPr>
          <a:xfrm>
            <a:off x="2446338" y="2557463"/>
            <a:ext cx="7299324" cy="3317875"/>
          </a:xfrm>
          <a:prstGeom prst="rect">
            <a:avLst/>
          </a:prstGeom>
        </p:spPr>
      </p:pic>
    </p:spTree>
    <p:extLst>
      <p:ext uri="{BB962C8B-B14F-4D97-AF65-F5344CB8AC3E}">
        <p14:creationId xmlns:p14="http://schemas.microsoft.com/office/powerpoint/2010/main" val="416243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normAutofit lnSpcReduction="10000"/>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p:txBody>
      </p:sp>
    </p:spTree>
    <p:extLst>
      <p:ext uri="{BB962C8B-B14F-4D97-AF65-F5344CB8AC3E}">
        <p14:creationId xmlns:p14="http://schemas.microsoft.com/office/powerpoint/2010/main" val="143949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normAutofit lnSpcReduction="10000"/>
          </a:bodyPr>
          <a:lstStyle/>
          <a:p>
            <a:r>
              <a:rPr lang="en-US" dirty="0"/>
              <a:t>Visualizing each features using </a:t>
            </a:r>
            <a:r>
              <a:rPr lang="en-US" dirty="0" err="1"/>
              <a:t>matplotlib</a:t>
            </a:r>
            <a:r>
              <a:rPr lang="en-US" dirty="0"/>
              <a:t> and </a:t>
            </a:r>
            <a:r>
              <a:rPr lang="en-US" dirty="0" err="1"/>
              <a:t>seaborn</a:t>
            </a:r>
            <a:r>
              <a:rPr lang="en-US" dirty="0"/>
              <a:t>.</a:t>
            </a:r>
          </a:p>
          <a:p>
            <a:r>
              <a:rPr lang="en-US" dirty="0"/>
              <a:t>Performing encoding using the </a:t>
            </a:r>
            <a:r>
              <a:rPr lang="en-US" dirty="0" smtClean="0"/>
              <a:t>label </a:t>
            </a:r>
            <a:r>
              <a:rPr lang="en-US" dirty="0"/>
              <a:t>encoder on categorical features.</a:t>
            </a:r>
          </a:p>
          <a:p>
            <a:r>
              <a:rPr lang="en-US" dirty="0"/>
              <a:t>Checking for </a:t>
            </a:r>
            <a:r>
              <a:rPr lang="en-US" dirty="0" smtClean="0"/>
              <a:t>correlation in </a:t>
            </a:r>
            <a:r>
              <a:rPr lang="en-US" dirty="0"/>
              <a:t>a </a:t>
            </a:r>
            <a:r>
              <a:rPr lang="en-US" dirty="0" err="1"/>
              <a:t>heatmap</a:t>
            </a:r>
            <a:r>
              <a:rPr lang="en-US" dirty="0"/>
              <a:t>.</a:t>
            </a:r>
          </a:p>
          <a:p>
            <a:r>
              <a:rPr lang="en-US" dirty="0"/>
              <a:t>Checking for Outliers/</a:t>
            </a:r>
            <a:r>
              <a:rPr lang="en-US" dirty="0" err="1"/>
              <a:t>Skewness</a:t>
            </a:r>
            <a:r>
              <a:rPr lang="en-US" dirty="0"/>
              <a:t> using </a:t>
            </a:r>
            <a:r>
              <a:rPr lang="en-US" dirty="0" err="1"/>
              <a:t>boxen</a:t>
            </a:r>
            <a:r>
              <a:rPr lang="en-US" dirty="0"/>
              <a:t> plot and distribution plot.</a:t>
            </a:r>
          </a:p>
          <a:p>
            <a:r>
              <a:rPr lang="en-US" dirty="0"/>
              <a:t>Perform Scaling using Standard </a:t>
            </a:r>
            <a:r>
              <a:rPr lang="en-US" dirty="0" err="1"/>
              <a:t>Scaler</a:t>
            </a:r>
            <a:r>
              <a:rPr lang="en-US" dirty="0"/>
              <a:t> method.</a:t>
            </a:r>
          </a:p>
          <a:p>
            <a:r>
              <a:rPr lang="en-US" dirty="0"/>
              <a:t>Checking for the final dimension of dataset to confirm the input details.</a:t>
            </a:r>
          </a:p>
          <a:p>
            <a:r>
              <a:rPr lang="en-US" dirty="0"/>
              <a:t>Creating train test split and the best random state </a:t>
            </a:r>
          </a:p>
        </p:txBody>
      </p:sp>
    </p:spTree>
    <p:extLst>
      <p:ext uri="{BB962C8B-B14F-4D97-AF65-F5344CB8AC3E}">
        <p14:creationId xmlns:p14="http://schemas.microsoft.com/office/powerpoint/2010/main" val="324344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lstStyle/>
          <a:p>
            <a:r>
              <a:rPr lang="en-IN" dirty="0" smtClean="0"/>
              <a:t>Checking for multi </a:t>
            </a:r>
            <a:r>
              <a:rPr lang="en-IN" dirty="0" err="1" smtClean="0"/>
              <a:t>collinearity</a:t>
            </a:r>
            <a:r>
              <a:rPr lang="en-IN" dirty="0" smtClean="0"/>
              <a:t> using VIF.</a:t>
            </a:r>
          </a:p>
          <a:p>
            <a:r>
              <a:rPr lang="en-IN" dirty="0" smtClean="0"/>
              <a:t>Performed PCA</a:t>
            </a:r>
          </a:p>
          <a:p>
            <a:r>
              <a:rPr lang="en-IN" dirty="0" smtClean="0"/>
              <a:t>Performed Feature Importance using </a:t>
            </a:r>
            <a:r>
              <a:rPr lang="en-IN" dirty="0" err="1" smtClean="0"/>
              <a:t>ExtraTrees</a:t>
            </a:r>
            <a:r>
              <a:rPr lang="en-IN" dirty="0" smtClean="0"/>
              <a:t> Regression.</a:t>
            </a:r>
            <a:endParaRPr lang="en-IN" dirty="0"/>
          </a:p>
        </p:txBody>
      </p:sp>
    </p:spTree>
    <p:extLst>
      <p:ext uri="{BB962C8B-B14F-4D97-AF65-F5344CB8AC3E}">
        <p14:creationId xmlns:p14="http://schemas.microsoft.com/office/powerpoint/2010/main" val="40919233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323</TotalTime>
  <Words>1038</Words>
  <Application>Microsoft Office PowerPoint</Application>
  <PresentationFormat>Widescreen</PresentationFormat>
  <Paragraphs>121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Garamond</vt:lpstr>
      <vt:lpstr>Wingdings</vt:lpstr>
      <vt:lpstr>Organic</vt:lpstr>
      <vt:lpstr>Used Car Price Prediction</vt:lpstr>
      <vt:lpstr>ACKNOWLEDGEMENT</vt:lpstr>
      <vt:lpstr>PROBLEM STATEMENT</vt:lpstr>
      <vt:lpstr>DATA COLLECTION PHASE</vt:lpstr>
      <vt:lpstr>MODEL BUILDING PHASE</vt:lpstr>
      <vt:lpstr>WEB SCRAPING</vt:lpstr>
      <vt:lpstr>DATA PREPROCESSING</vt:lpstr>
      <vt:lpstr>DATA PREPROCESSING</vt:lpstr>
      <vt:lpstr>DATA PREPROCESSING</vt:lpstr>
      <vt:lpstr>TECHNOLOGY USED</vt:lpstr>
      <vt:lpstr>EDA</vt:lpstr>
      <vt:lpstr>GRAPHICAL REPRESENTATION</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FEATURE IMPORTANCE</vt:lpstr>
      <vt:lpstr>MODEL BUILDING</vt:lpstr>
      <vt:lpstr>EVALUATION AND HYPERPARAMETER TUNING</vt:lpstr>
      <vt:lpstr>Best Model Selected</vt:lpstr>
      <vt:lpstr>METRICS USED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Microsoft account</dc:creator>
  <cp:lastModifiedBy>Microsoft account</cp:lastModifiedBy>
  <cp:revision>12</cp:revision>
  <dcterms:created xsi:type="dcterms:W3CDTF">2022-03-30T06:30:20Z</dcterms:created>
  <dcterms:modified xsi:type="dcterms:W3CDTF">2022-03-31T10:47:12Z</dcterms:modified>
</cp:coreProperties>
</file>