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5" d="100"/>
          <a:sy n="65" d="100"/>
        </p:scale>
        <p:origin x="-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8F63A3B-78C7-47BE-AE5E-E10140E04643}"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37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460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247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8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243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848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372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664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1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092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38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82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89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9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1346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37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542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5/1/2022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184348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FLIGHT PRICE PREDICTION</a:t>
            </a:r>
            <a:endParaRPr lang="en-IN" dirty="0"/>
          </a:p>
        </p:txBody>
      </p:sp>
      <p:sp>
        <p:nvSpPr>
          <p:cNvPr id="3" name="Subtitle 2"/>
          <p:cNvSpPr>
            <a:spLocks noGrp="1"/>
          </p:cNvSpPr>
          <p:nvPr>
            <p:ph type="subTitle" idx="1"/>
          </p:nvPr>
        </p:nvSpPr>
        <p:spPr/>
        <p:txBody>
          <a:bodyPr>
            <a:normAutofit lnSpcReduction="10000"/>
          </a:bodyPr>
          <a:lstStyle/>
          <a:p>
            <a:endParaRPr lang="en-IN" dirty="0" smtClean="0"/>
          </a:p>
          <a:p>
            <a:r>
              <a:rPr lang="en-IN" dirty="0" smtClean="0"/>
              <a:t>SUBMITTED BY</a:t>
            </a:r>
          </a:p>
          <a:p>
            <a:r>
              <a:rPr lang="en-IN" dirty="0" smtClean="0"/>
              <a:t>YASHNA SHAH</a:t>
            </a:r>
            <a:endParaRPr lang="en-IN" dirty="0"/>
          </a:p>
        </p:txBody>
      </p:sp>
    </p:spTree>
    <p:extLst>
      <p:ext uri="{BB962C8B-B14F-4D97-AF65-F5344CB8AC3E}">
        <p14:creationId xmlns:p14="http://schemas.microsoft.com/office/powerpoint/2010/main" val="1138259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1"/>
            <a:ext cx="9601196" cy="1800000"/>
          </a:xfrm>
        </p:spPr>
        <p:txBody>
          <a:bodyPr/>
          <a:lstStyle/>
          <a:p>
            <a:r>
              <a:rPr lang="en-IN" dirty="0" smtClean="0"/>
              <a:t>BIVARIATE ANALYSIS</a:t>
            </a:r>
            <a:endParaRPr lang="en-IN" dirty="0"/>
          </a:p>
        </p:txBody>
      </p:sp>
      <p:sp>
        <p:nvSpPr>
          <p:cNvPr id="3" name="Content Placeholder 2"/>
          <p:cNvSpPr>
            <a:spLocks noGrp="1"/>
          </p:cNvSpPr>
          <p:nvPr>
            <p:ph idx="1"/>
          </p:nvPr>
        </p:nvSpPr>
        <p:spPr>
          <a:xfrm>
            <a:off x="1295401" y="2441643"/>
            <a:ext cx="9601196" cy="3434225"/>
          </a:xfrm>
        </p:spPr>
        <p:txBody>
          <a:bodyPr/>
          <a:lstStyle/>
          <a:p>
            <a:r>
              <a:rPr lang="en-IN" dirty="0" smtClean="0"/>
              <a:t>Strip plot for numerical columns</a:t>
            </a:r>
          </a:p>
          <a:p>
            <a:pPr marL="0" indent="0">
              <a:buNone/>
            </a:pPr>
            <a:endParaRPr lang="en-IN" dirty="0"/>
          </a:p>
        </p:txBody>
      </p:sp>
      <p:pic>
        <p:nvPicPr>
          <p:cNvPr id="4" name="Picture 3"/>
          <p:cNvPicPr>
            <a:picLocks noChangeAspect="1"/>
          </p:cNvPicPr>
          <p:nvPr/>
        </p:nvPicPr>
        <p:blipFill>
          <a:blip r:embed="rId2"/>
          <a:stretch>
            <a:fillRect/>
          </a:stretch>
        </p:blipFill>
        <p:spPr>
          <a:xfrm>
            <a:off x="3230631" y="2928026"/>
            <a:ext cx="5730737" cy="1410510"/>
          </a:xfrm>
          <a:prstGeom prst="rect">
            <a:avLst/>
          </a:prstGeom>
        </p:spPr>
      </p:pic>
      <p:pic>
        <p:nvPicPr>
          <p:cNvPr id="5" name="Picture 4"/>
          <p:cNvPicPr>
            <a:picLocks noChangeAspect="1"/>
          </p:cNvPicPr>
          <p:nvPr/>
        </p:nvPicPr>
        <p:blipFill>
          <a:blip r:embed="rId3"/>
          <a:stretch>
            <a:fillRect/>
          </a:stretch>
        </p:blipFill>
        <p:spPr>
          <a:xfrm>
            <a:off x="3230631" y="4484431"/>
            <a:ext cx="5730737" cy="1206249"/>
          </a:xfrm>
          <a:prstGeom prst="rect">
            <a:avLst/>
          </a:prstGeom>
        </p:spPr>
      </p:pic>
    </p:spTree>
    <p:extLst>
      <p:ext uri="{BB962C8B-B14F-4D97-AF65-F5344CB8AC3E}">
        <p14:creationId xmlns:p14="http://schemas.microsoft.com/office/powerpoint/2010/main" val="955512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a:t>
            </a:r>
            <a:endParaRPr lang="en-IN" dirty="0"/>
          </a:p>
        </p:txBody>
      </p:sp>
      <p:sp>
        <p:nvSpPr>
          <p:cNvPr id="3" name="Content Placeholder 2"/>
          <p:cNvSpPr>
            <a:spLocks noGrp="1"/>
          </p:cNvSpPr>
          <p:nvPr>
            <p:ph idx="1"/>
          </p:nvPr>
        </p:nvSpPr>
        <p:spPr/>
        <p:txBody>
          <a:bodyPr>
            <a:normAutofit fontScale="92500" lnSpcReduction="10000"/>
          </a:bodyPr>
          <a:lstStyle/>
          <a:p>
            <a:r>
              <a:rPr lang="en-IN" dirty="0"/>
              <a:t>Observations</a:t>
            </a:r>
            <a:r>
              <a:rPr lang="en-IN" dirty="0" smtClean="0"/>
              <a:t>:</a:t>
            </a:r>
            <a:endParaRPr lang="en-IN" dirty="0"/>
          </a:p>
          <a:p>
            <a:r>
              <a:rPr lang="en-IN" dirty="0"/>
              <a:t>1. Flights with 1 stop costs more price compared to other flights.</a:t>
            </a:r>
          </a:p>
          <a:p>
            <a:r>
              <a:rPr lang="en-IN" dirty="0"/>
              <a:t>2. At noon time of every day the flight Prices are high so it looks good to book flights rather than noon.</a:t>
            </a:r>
          </a:p>
          <a:p>
            <a:r>
              <a:rPr lang="en-IN" dirty="0"/>
              <a:t>3. And Departure minute has less relation with target Price.</a:t>
            </a:r>
          </a:p>
          <a:p>
            <a:r>
              <a:rPr lang="en-IN" dirty="0"/>
              <a:t>4. At 7AM to 1PM Arrival time of every day the flight Prices are high so it looks good to book flights rather than this arrival time.</a:t>
            </a:r>
          </a:p>
          <a:p>
            <a:r>
              <a:rPr lang="en-IN" dirty="0"/>
              <a:t>5. And Arrival minute has less relation with target Price.</a:t>
            </a:r>
          </a:p>
        </p:txBody>
      </p:sp>
    </p:spTree>
    <p:extLst>
      <p:ext uri="{BB962C8B-B14F-4D97-AF65-F5344CB8AC3E}">
        <p14:creationId xmlns:p14="http://schemas.microsoft.com/office/powerpoint/2010/main" val="272779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a:t>
            </a:r>
            <a:endParaRPr lang="en-IN" dirty="0"/>
          </a:p>
        </p:txBody>
      </p:sp>
      <p:sp>
        <p:nvSpPr>
          <p:cNvPr id="3" name="Content Placeholder 2"/>
          <p:cNvSpPr>
            <a:spLocks noGrp="1"/>
          </p:cNvSpPr>
          <p:nvPr>
            <p:ph idx="1"/>
          </p:nvPr>
        </p:nvSpPr>
        <p:spPr/>
        <p:txBody>
          <a:bodyPr/>
          <a:lstStyle/>
          <a:p>
            <a:r>
              <a:rPr lang="en-IN" dirty="0" smtClean="0"/>
              <a:t>Bar Plot for categorical columns</a:t>
            </a:r>
          </a:p>
          <a:p>
            <a:pPr marL="0" indent="0">
              <a:buNone/>
            </a:pPr>
            <a:endParaRPr lang="en-IN" dirty="0"/>
          </a:p>
        </p:txBody>
      </p:sp>
      <p:pic>
        <p:nvPicPr>
          <p:cNvPr id="4" name="Picture 3"/>
          <p:cNvPicPr>
            <a:picLocks noChangeAspect="1"/>
          </p:cNvPicPr>
          <p:nvPr/>
        </p:nvPicPr>
        <p:blipFill>
          <a:blip r:embed="rId2"/>
          <a:stretch>
            <a:fillRect/>
          </a:stretch>
        </p:blipFill>
        <p:spPr>
          <a:xfrm>
            <a:off x="2343150" y="2971800"/>
            <a:ext cx="6564086" cy="3086099"/>
          </a:xfrm>
          <a:prstGeom prst="rect">
            <a:avLst/>
          </a:prstGeom>
        </p:spPr>
      </p:pic>
    </p:spTree>
    <p:extLst>
      <p:ext uri="{BB962C8B-B14F-4D97-AF65-F5344CB8AC3E}">
        <p14:creationId xmlns:p14="http://schemas.microsoft.com/office/powerpoint/2010/main" val="145696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a:t>
            </a:r>
            <a:endParaRPr lang="en-IN" dirty="0"/>
          </a:p>
        </p:txBody>
      </p:sp>
      <p:sp>
        <p:nvSpPr>
          <p:cNvPr id="3" name="Content Placeholder 2"/>
          <p:cNvSpPr>
            <a:spLocks noGrp="1"/>
          </p:cNvSpPr>
          <p:nvPr>
            <p:ph idx="1"/>
          </p:nvPr>
        </p:nvSpPr>
        <p:spPr/>
        <p:txBody>
          <a:bodyPr/>
          <a:lstStyle/>
          <a:p>
            <a:pPr marL="0" indent="0">
              <a:buNone/>
            </a:pPr>
            <a:r>
              <a:rPr lang="en-IN" dirty="0" smtClean="0"/>
              <a:t>  Observations</a:t>
            </a:r>
            <a:r>
              <a:rPr lang="en-IN" dirty="0"/>
              <a:t>:</a:t>
            </a:r>
          </a:p>
          <a:p>
            <a:r>
              <a:rPr lang="en-IN" dirty="0"/>
              <a:t>For Go First Airlines the Price is high compared to other Airlines.</a:t>
            </a:r>
          </a:p>
          <a:p>
            <a:r>
              <a:rPr lang="en-IN" dirty="0"/>
              <a:t>All the Sources has approximately same prices.</a:t>
            </a:r>
          </a:p>
          <a:p>
            <a:r>
              <a:rPr lang="en-IN" dirty="0"/>
              <a:t>Destination also has the approximately same prices.</a:t>
            </a:r>
          </a:p>
        </p:txBody>
      </p:sp>
    </p:spTree>
    <p:extLst>
      <p:ext uri="{BB962C8B-B14F-4D97-AF65-F5344CB8AC3E}">
        <p14:creationId xmlns:p14="http://schemas.microsoft.com/office/powerpoint/2010/main" val="251928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VARIATE ANALYSIS</a:t>
            </a:r>
            <a:endParaRPr lang="en-IN" dirty="0"/>
          </a:p>
        </p:txBody>
      </p:sp>
      <p:pic>
        <p:nvPicPr>
          <p:cNvPr id="4" name="Content Placeholder 3"/>
          <p:cNvPicPr>
            <a:picLocks noGrp="1" noChangeAspect="1"/>
          </p:cNvPicPr>
          <p:nvPr>
            <p:ph idx="1"/>
          </p:nvPr>
        </p:nvPicPr>
        <p:blipFill>
          <a:blip r:embed="rId2"/>
          <a:stretch>
            <a:fillRect/>
          </a:stretch>
        </p:blipFill>
        <p:spPr>
          <a:xfrm>
            <a:off x="2968978" y="2557463"/>
            <a:ext cx="6208889" cy="3317875"/>
          </a:xfrm>
          <a:prstGeom prst="rect">
            <a:avLst/>
          </a:prstGeom>
        </p:spPr>
      </p:pic>
    </p:spTree>
    <p:extLst>
      <p:ext uri="{BB962C8B-B14F-4D97-AF65-F5344CB8AC3E}">
        <p14:creationId xmlns:p14="http://schemas.microsoft.com/office/powerpoint/2010/main" val="138352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Sources and their formats</a:t>
            </a:r>
            <a:endParaRPr lang="en-IN" dirty="0"/>
          </a:p>
        </p:txBody>
      </p:sp>
      <p:sp>
        <p:nvSpPr>
          <p:cNvPr id="3" name="Content Placeholder 2"/>
          <p:cNvSpPr>
            <a:spLocks noGrp="1"/>
          </p:cNvSpPr>
          <p:nvPr>
            <p:ph idx="1"/>
          </p:nvPr>
        </p:nvSpPr>
        <p:spPr>
          <a:xfrm>
            <a:off x="1295401" y="2556931"/>
            <a:ext cx="9601196" cy="3406123"/>
          </a:xfrm>
        </p:spPr>
        <p:txBody>
          <a:bodyPr>
            <a:normAutofit fontScale="55000" lnSpcReduction="20000"/>
          </a:bodyPr>
          <a:lstStyle/>
          <a:p>
            <a:r>
              <a:rPr lang="en-IN" dirty="0"/>
              <a:t>The dataset is in the form of CSV (Comma Separated Value) format and consists of 10 columns (9features and 1 label) with 1794 number of records.</a:t>
            </a:r>
          </a:p>
          <a:p>
            <a:pPr lvl="0"/>
            <a:r>
              <a:rPr lang="en-IN" dirty="0"/>
              <a:t>Airline Name - This shows the names of the airlines.</a:t>
            </a:r>
          </a:p>
          <a:p>
            <a:pPr lvl="0"/>
            <a:r>
              <a:rPr lang="en-IN" dirty="0"/>
              <a:t>Date of Journey - Gives us the information about the journey date.</a:t>
            </a:r>
          </a:p>
          <a:p>
            <a:pPr lvl="0"/>
            <a:r>
              <a:rPr lang="en-IN" dirty="0"/>
              <a:t>Source – Gives us the information about from where the flight will start( location).</a:t>
            </a:r>
          </a:p>
          <a:p>
            <a:pPr lvl="0"/>
            <a:r>
              <a:rPr lang="en-IN" dirty="0"/>
              <a:t>Destination – Gives us the information about where the flight will land.</a:t>
            </a:r>
          </a:p>
          <a:p>
            <a:pPr lvl="0"/>
            <a:r>
              <a:rPr lang="en-IN" dirty="0"/>
              <a:t>Stops – Shows the number of stops.</a:t>
            </a:r>
          </a:p>
          <a:p>
            <a:pPr lvl="0"/>
            <a:r>
              <a:rPr lang="en-IN" dirty="0"/>
              <a:t>Duration – Shows how much time the flight takes to reach the destination.</a:t>
            </a:r>
          </a:p>
          <a:p>
            <a:pPr lvl="0"/>
            <a:r>
              <a:rPr lang="en-IN" dirty="0"/>
              <a:t>Departure time – Shows the time when the flight will take off from the source location.</a:t>
            </a:r>
          </a:p>
          <a:p>
            <a:pPr lvl="0"/>
            <a:r>
              <a:rPr lang="en-IN" dirty="0"/>
              <a:t>Arrival Time – Shows the time when the flight will reach the destination.</a:t>
            </a:r>
          </a:p>
          <a:p>
            <a:pPr lvl="0"/>
            <a:r>
              <a:rPr lang="en-IN" dirty="0"/>
              <a:t>Price - Lists the price of the flights</a:t>
            </a:r>
            <a:r>
              <a:rPr lang="en-IN" dirty="0" smtClean="0"/>
              <a:t>.</a:t>
            </a:r>
            <a:r>
              <a:rPr lang="en-IN" dirty="0"/>
              <a:t> </a:t>
            </a:r>
          </a:p>
          <a:p>
            <a:r>
              <a:rPr lang="en-IN" dirty="0"/>
              <a:t>We can see our dataset includes a target label "Price" column and the remaining feature columns can be used to determine or help in predicting the price of the flights. </a:t>
            </a:r>
          </a:p>
        </p:txBody>
      </p:sp>
    </p:spTree>
    <p:extLst>
      <p:ext uri="{BB962C8B-B14F-4D97-AF65-F5344CB8AC3E}">
        <p14:creationId xmlns:p14="http://schemas.microsoft.com/office/powerpoint/2010/main" val="157586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Done</a:t>
            </a:r>
            <a:endParaRPr lang="en-IN" dirty="0"/>
          </a:p>
        </p:txBody>
      </p:sp>
      <p:sp>
        <p:nvSpPr>
          <p:cNvPr id="3" name="Content Placeholder 2"/>
          <p:cNvSpPr>
            <a:spLocks noGrp="1"/>
          </p:cNvSpPr>
          <p:nvPr>
            <p:ph idx="1"/>
          </p:nvPr>
        </p:nvSpPr>
        <p:spPr/>
        <p:txBody>
          <a:bodyPr>
            <a:normAutofit fontScale="70000" lnSpcReduction="20000"/>
          </a:bodyPr>
          <a:lstStyle/>
          <a:p>
            <a:pPr lvl="0"/>
            <a:r>
              <a:rPr lang="en-IN" dirty="0"/>
              <a:t> </a:t>
            </a:r>
            <a:r>
              <a:rPr lang="en-US" dirty="0"/>
              <a:t>Importing the necessary dependencies and libraries.</a:t>
            </a:r>
            <a:endParaRPr lang="en-IN" dirty="0"/>
          </a:p>
          <a:p>
            <a:pPr lvl="0"/>
            <a:r>
              <a:rPr lang="en-US" dirty="0"/>
              <a:t>Reading the CSV file and converted into data frame.</a:t>
            </a:r>
            <a:endParaRPr lang="en-IN" dirty="0"/>
          </a:p>
          <a:p>
            <a:pPr lvl="0"/>
            <a:r>
              <a:rPr lang="en-US" dirty="0"/>
              <a:t>Checking the data dimensions for the original dataset.</a:t>
            </a:r>
            <a:endParaRPr lang="en-IN" dirty="0"/>
          </a:p>
          <a:p>
            <a:pPr lvl="0"/>
            <a:r>
              <a:rPr lang="en-IN" dirty="0"/>
              <a:t> </a:t>
            </a:r>
            <a:r>
              <a:rPr lang="en-US" dirty="0"/>
              <a:t>Looking for null values and accordingly fill the missing data.</a:t>
            </a:r>
            <a:endParaRPr lang="en-IN" dirty="0"/>
          </a:p>
          <a:p>
            <a:pPr lvl="0"/>
            <a:r>
              <a:rPr lang="en-IN" dirty="0"/>
              <a:t> </a:t>
            </a:r>
            <a:r>
              <a:rPr lang="en-US" dirty="0"/>
              <a:t>Checking the summary of the dataset.</a:t>
            </a:r>
            <a:endParaRPr lang="en-IN" dirty="0"/>
          </a:p>
          <a:p>
            <a:pPr lvl="0"/>
            <a:r>
              <a:rPr lang="en-IN" dirty="0"/>
              <a:t> </a:t>
            </a:r>
            <a:r>
              <a:rPr lang="en-US" dirty="0"/>
              <a:t>Checking unique values.</a:t>
            </a:r>
            <a:endParaRPr lang="en-IN" dirty="0"/>
          </a:p>
          <a:p>
            <a:pPr lvl="0"/>
            <a:r>
              <a:rPr lang="en-IN" dirty="0"/>
              <a:t> </a:t>
            </a:r>
            <a:r>
              <a:rPr lang="en-US" dirty="0"/>
              <a:t>Checking all the categorical columns in the dataset</a:t>
            </a:r>
            <a:endParaRPr lang="en-IN" dirty="0"/>
          </a:p>
          <a:p>
            <a:pPr lvl="0"/>
            <a:r>
              <a:rPr lang="en-IN" dirty="0"/>
              <a:t> Checking for multi </a:t>
            </a:r>
            <a:r>
              <a:rPr lang="en-IN" dirty="0" err="1"/>
              <a:t>collinearity</a:t>
            </a:r>
            <a:r>
              <a:rPr lang="en-IN" dirty="0"/>
              <a:t> using VIF.</a:t>
            </a:r>
          </a:p>
          <a:p>
            <a:pPr lvl="0"/>
            <a:r>
              <a:rPr lang="en-IN" dirty="0"/>
              <a:t> Performed Feature Importance using </a:t>
            </a:r>
            <a:r>
              <a:rPr lang="en-IN" dirty="0" err="1"/>
              <a:t>ExtraTrees</a:t>
            </a:r>
            <a:r>
              <a:rPr lang="en-IN" dirty="0"/>
              <a:t> Regression</a:t>
            </a:r>
          </a:p>
          <a:p>
            <a:pPr marL="0" indent="0">
              <a:buNone/>
            </a:pPr>
            <a:endParaRPr lang="en-IN" dirty="0"/>
          </a:p>
        </p:txBody>
      </p:sp>
    </p:spTree>
    <p:extLst>
      <p:ext uri="{BB962C8B-B14F-4D97-AF65-F5344CB8AC3E}">
        <p14:creationId xmlns:p14="http://schemas.microsoft.com/office/powerpoint/2010/main" val="178693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endParaRPr lang="en-IN" dirty="0"/>
          </a:p>
        </p:txBody>
      </p:sp>
      <p:sp>
        <p:nvSpPr>
          <p:cNvPr id="3" name="Content Placeholder 2"/>
          <p:cNvSpPr>
            <a:spLocks noGrp="1"/>
          </p:cNvSpPr>
          <p:nvPr>
            <p:ph idx="1"/>
          </p:nvPr>
        </p:nvSpPr>
        <p:spPr/>
        <p:txBody>
          <a:bodyPr/>
          <a:lstStyle/>
          <a:p>
            <a:r>
              <a:rPr lang="en-IN" dirty="0"/>
              <a:t>The input data were all object type , so had to clean the data by initializing the prize column and converting the same into float type and ensuring  all the categorical features are converted to numeric form with the help of </a:t>
            </a:r>
            <a:r>
              <a:rPr lang="en-IN" dirty="0" err="1"/>
              <a:t>LabelEncoder</a:t>
            </a:r>
            <a:r>
              <a:rPr lang="en-IN" dirty="0"/>
              <a:t> Method. Since most of the features were of categorical type, we did not have to worry much about </a:t>
            </a:r>
            <a:r>
              <a:rPr lang="en-IN" dirty="0" err="1"/>
              <a:t>skewness</a:t>
            </a:r>
            <a:r>
              <a:rPr lang="en-IN" dirty="0"/>
              <a:t> and outliers.</a:t>
            </a:r>
          </a:p>
        </p:txBody>
      </p:sp>
    </p:spTree>
    <p:extLst>
      <p:ext uri="{BB962C8B-B14F-4D97-AF65-F5344CB8AC3E}">
        <p14:creationId xmlns:p14="http://schemas.microsoft.com/office/powerpoint/2010/main" val="1790890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normAutofit fontScale="70000" lnSpcReduction="20000"/>
          </a:bodyPr>
          <a:lstStyle/>
          <a:p>
            <a:pPr>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with improper format which has to be changed to continuous float </a:t>
            </a:r>
            <a:r>
              <a:rPr lang="en-IN" dirty="0" err="1">
                <a:latin typeface="Century" panose="02040604050505020304" pitchFamily="18" charset="0"/>
                <a:ea typeface="Calibri" panose="020F0502020204030204" pitchFamily="34" charset="0"/>
                <a:cs typeface="Times New Roman" panose="02020603050405020304" pitchFamily="18" charset="0"/>
              </a:rPr>
              <a:t>datatype</a:t>
            </a:r>
            <a:r>
              <a:rPr lang="en-IN" dirty="0">
                <a:latin typeface="Century" panose="02040604050505020304" pitchFamily="18" charset="0"/>
                <a:ea typeface="Calibri" panose="020F0502020204030204" pitchFamily="34" charset="0"/>
                <a:cs typeface="Times New Roman" panose="02020603050405020304" pitchFamily="18" charset="0"/>
              </a:rPr>
              <a:t> column, so this </a:t>
            </a:r>
            <a:r>
              <a:rPr lang="en-IN" dirty="0" err="1">
                <a:latin typeface="Century" panose="02040604050505020304" pitchFamily="18" charset="0"/>
                <a:ea typeface="Calibri" panose="020F0502020204030204" pitchFamily="34" charset="0"/>
                <a:cs typeface="Times New Roman" panose="02020603050405020304" pitchFamily="18" charset="0"/>
              </a:rPr>
              <a:t>perticular</a:t>
            </a:r>
            <a:r>
              <a:rPr lang="en-IN"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r2 score and error values I found </a:t>
            </a:r>
            <a:r>
              <a:rPr lang="en-IN" dirty="0" err="1" smtClean="0">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as a best model with highest r2_score and least error values.  Also to get the best model we have to run through multiple. Below are the list of Regression algorithms I have used in my project.</a:t>
            </a:r>
          </a:p>
          <a:p>
            <a:pPr>
              <a:lnSpc>
                <a:spcPct val="107000"/>
              </a:lnSpc>
              <a:spcAft>
                <a:spcPts val="800"/>
              </a:spcAft>
              <a:buFont typeface="Wingdings" panose="05000000000000000000"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smtClean="0">
                <a:latin typeface="Century" panose="02040604050505020304" pitchFamily="18" charset="0"/>
                <a:ea typeface="Calibri" panose="020F0502020204030204" pitchFamily="34" charset="0"/>
                <a:cs typeface="Times New Roman" panose="02020603050405020304" pitchFamily="18" charset="0"/>
              </a:rPr>
              <a:t>RandomForestRegressor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KNN</a:t>
            </a:r>
          </a:p>
          <a:p>
            <a:pPr marL="0" lvl="0" indent="0">
              <a:lnSpc>
                <a:spcPct val="107000"/>
              </a:lnSpc>
              <a:spcBef>
                <a:spcPts val="300"/>
              </a:spcBef>
              <a:spcAft>
                <a:spcPts val="300"/>
              </a:spcAft>
              <a:buNone/>
            </a:pPr>
            <a:endParaRPr lang="en-IN" dirty="0">
              <a:latin typeface="Century" panose="02040604050505020304" pitchFamily="18" charset="0"/>
            </a:endParaRPr>
          </a:p>
        </p:txBody>
      </p:sp>
    </p:spTree>
    <p:extLst>
      <p:ext uri="{BB962C8B-B14F-4D97-AF65-F5344CB8AC3E}">
        <p14:creationId xmlns:p14="http://schemas.microsoft.com/office/powerpoint/2010/main" val="285944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From the above EDA we can easily understand the relationship between features and can also determine which features are affecting the price of the flights. </a:t>
            </a:r>
          </a:p>
          <a:p>
            <a:r>
              <a:rPr lang="en-IN" dirty="0"/>
              <a:t>In UNIVARIATE Analysis, I have used count plots to visualize the counts in categorical variables and distribution plots to visualize the numerical variables.</a:t>
            </a:r>
          </a:p>
          <a:p>
            <a:r>
              <a:rPr lang="en-IN" dirty="0"/>
              <a:t>In BIVARIATE Analysis, I have used bar plots, to check the relation between label and the features.</a:t>
            </a:r>
          </a:p>
          <a:p>
            <a:r>
              <a:rPr lang="en-IN" dirty="0"/>
              <a:t>Used pair plots to check the pairwise relation between the features.</a:t>
            </a:r>
          </a:p>
          <a:p>
            <a:r>
              <a:rPr lang="en-IN" dirty="0"/>
              <a:t>The heat map and bar plot helped in understanding the correlation between dependent and independent variables.</a:t>
            </a:r>
          </a:p>
          <a:p>
            <a:r>
              <a:rPr lang="en-IN" dirty="0"/>
              <a:t>Detected outliers and </a:t>
            </a:r>
            <a:r>
              <a:rPr lang="en-IN" dirty="0" err="1"/>
              <a:t>skewness</a:t>
            </a:r>
            <a:r>
              <a:rPr lang="en-IN" dirty="0"/>
              <a:t> with the help of box plots and distribution plots respectively.</a:t>
            </a:r>
          </a:p>
        </p:txBody>
      </p:sp>
    </p:spTree>
    <p:extLst>
      <p:ext uri="{BB962C8B-B14F-4D97-AF65-F5344CB8AC3E}">
        <p14:creationId xmlns:p14="http://schemas.microsoft.com/office/powerpoint/2010/main" val="117362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ü"/>
            </a:pPr>
            <a:r>
              <a:rPr lang="en-US" dirty="0">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dirty="0">
                <a:latin typeface="Century" panose="02040604050505020304" pitchFamily="18" charset="0"/>
              </a:rPr>
              <a:t> 1. Time of purchase patterns (making sure last-minute purchases are expensive) </a:t>
            </a:r>
          </a:p>
          <a:p>
            <a:pPr marL="0" indent="0">
              <a:buNone/>
            </a:pPr>
            <a:r>
              <a:rPr lang="en-US" dirty="0">
                <a:latin typeface="Century" panose="02040604050505020304" pitchFamily="18" charset="0"/>
              </a:rPr>
              <a:t>2. Keeping the flight as full as they want it (raising prices on a flight which is filling up in order to reduce sales and hold back inventory for those expensive last-minute expensive purchases) </a:t>
            </a:r>
          </a:p>
          <a:p>
            <a:pPr marL="0" indent="0">
              <a:buNone/>
            </a:pPr>
            <a:r>
              <a:rPr lang="en-US" dirty="0">
                <a:latin typeface="Century" panose="02040604050505020304" pitchFamily="18" charset="0"/>
              </a:rPr>
              <a:t>So, you have to work on a project where you collect data of flight fares with other features and work to make a model to predict fares of flights.</a:t>
            </a:r>
            <a:endParaRPr lang="en-US" dirty="0">
              <a:latin typeface="Century" panose="02040604050505020304" pitchFamily="18" charset="0"/>
            </a:endParaRPr>
          </a:p>
        </p:txBody>
      </p:sp>
    </p:spTree>
    <p:extLst>
      <p:ext uri="{BB962C8B-B14F-4D97-AF65-F5344CB8AC3E}">
        <p14:creationId xmlns:p14="http://schemas.microsoft.com/office/powerpoint/2010/main" val="3297650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I have used various models for predicting the price of flights and used various evaluation metrics for evaluating the model like finding the R2 Score, Mean Squared error (MSE), Mean Absolute error (MAE), Root Mean squared error (RMSE). So, after evaluating on different models, Random Forest </a:t>
            </a:r>
            <a:r>
              <a:rPr lang="en-IN" dirty="0" err="1"/>
              <a:t>Regressor</a:t>
            </a:r>
            <a:r>
              <a:rPr lang="en-IN" dirty="0"/>
              <a:t> is giving high score and low RMSE Value. So I finalised the model and saved the model using job-lib library</a:t>
            </a:r>
            <a:endParaRPr lang="en-IN" dirty="0"/>
          </a:p>
        </p:txBody>
      </p:sp>
    </p:spTree>
    <p:extLst>
      <p:ext uri="{BB962C8B-B14F-4D97-AF65-F5344CB8AC3E}">
        <p14:creationId xmlns:p14="http://schemas.microsoft.com/office/powerpoint/2010/main" val="336402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a:t>
            </a:r>
            <a:endParaRPr lang="en-IN" dirty="0"/>
          </a:p>
        </p:txBody>
      </p:sp>
      <p:sp>
        <p:nvSpPr>
          <p:cNvPr id="3" name="Content Placeholder 2"/>
          <p:cNvSpPr>
            <a:spLocks noGrp="1"/>
          </p:cNvSpPr>
          <p:nvPr>
            <p:ph idx="1"/>
          </p:nvPr>
        </p:nvSpPr>
        <p:spPr/>
        <p:txBody>
          <a:bodyPr/>
          <a:lstStyle/>
          <a:p>
            <a:r>
              <a:rPr lang="en-IN" dirty="0"/>
              <a:t>After finalising the model Random Forest </a:t>
            </a:r>
            <a:r>
              <a:rPr lang="en-IN" dirty="0" err="1"/>
              <a:t>Regressor</a:t>
            </a:r>
            <a:r>
              <a:rPr lang="en-IN" dirty="0"/>
              <a:t>, I have taken the values of prices which are predicted by the model and compared with the actual Price values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556426" y="3793788"/>
            <a:ext cx="9007812" cy="2082080"/>
          </a:xfrm>
          <a:prstGeom prst="rect">
            <a:avLst/>
          </a:prstGeom>
        </p:spPr>
      </p:pic>
    </p:spTree>
    <p:extLst>
      <p:ext uri="{BB962C8B-B14F-4D97-AF65-F5344CB8AC3E}">
        <p14:creationId xmlns:p14="http://schemas.microsoft.com/office/powerpoint/2010/main" val="28830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Understanding:</a:t>
            </a:r>
          </a:p>
        </p:txBody>
      </p:sp>
      <p:sp>
        <p:nvSpPr>
          <p:cNvPr id="3" name="Content Placeholder 2"/>
          <p:cNvSpPr>
            <a:spLocks noGrp="1"/>
          </p:cNvSpPr>
          <p:nvPr>
            <p:ph idx="1"/>
          </p:nvPr>
        </p:nvSpPr>
        <p:spPr/>
        <p:txBody>
          <a:bodyPr>
            <a:normAutofit fontScale="92500"/>
          </a:bodyPr>
          <a:lstStyle/>
          <a:p>
            <a:r>
              <a:rPr lang="en-IN" dirty="0"/>
              <a:t>Flight prices are something unpredictable. It’s more than likely, that we spend hours on the internet searching for good deals. So, airline companies use complex algorithms to calculate flight prices given various conditions present at the particular time. Nowadays, the number of people using flights are increasing significantly. It gets difficult for the airline companies to maintain prices as they change dynamically due to various conditions. For that, we will use machine learning algorithms which can help to solve these problems. This can help airline companies to maintain their prices and also help the customers to predict future flight prices and accordingly plan their journey well in advance. </a:t>
            </a:r>
          </a:p>
          <a:p>
            <a:pPr marL="0" indent="0">
              <a:buNone/>
            </a:pPr>
            <a:endParaRPr lang="en-IN" dirty="0"/>
          </a:p>
        </p:txBody>
      </p:sp>
    </p:spTree>
    <p:extLst>
      <p:ext uri="{BB962C8B-B14F-4D97-AF65-F5344CB8AC3E}">
        <p14:creationId xmlns:p14="http://schemas.microsoft.com/office/powerpoint/2010/main" val="282540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Flight Price Prediction?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sz="2800" dirty="0"/>
              <a:t> </a:t>
            </a:r>
            <a:r>
              <a:rPr lang="en-US" dirty="0">
                <a:solidFill>
                  <a:srgbClr val="222222"/>
                </a:solidFill>
                <a:latin typeface="Century" panose="020406040505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ndParaRPr>
          </a:p>
        </p:txBody>
      </p:sp>
    </p:spTree>
    <p:extLst>
      <p:ext uri="{BB962C8B-B14F-4D97-AF65-F5344CB8AC3E}">
        <p14:creationId xmlns:p14="http://schemas.microsoft.com/office/powerpoint/2010/main" val="334235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Literature</a:t>
            </a:r>
            <a:endParaRPr lang="en-IN" dirty="0"/>
          </a:p>
        </p:txBody>
      </p:sp>
      <p:sp>
        <p:nvSpPr>
          <p:cNvPr id="3" name="Content Placeholder 2"/>
          <p:cNvSpPr>
            <a:spLocks noGrp="1"/>
          </p:cNvSpPr>
          <p:nvPr>
            <p:ph idx="1"/>
          </p:nvPr>
        </p:nvSpPr>
        <p:spPr/>
        <p:txBody>
          <a:bodyPr/>
          <a:lstStyle/>
          <a:p>
            <a:r>
              <a:rPr lang="en-IN" dirty="0"/>
              <a:t>It is hard for the client to buy an air ticket at the most reduced cost. The majority of systems are using the modern computerized techniques known as Machine Learning. I have scrapped the data from official online sites and based on that data, did analysis based on which, feature prices are changing and accordingly checked the relationship of flight prices with all the features</a:t>
            </a:r>
            <a:endParaRPr lang="en-IN" dirty="0"/>
          </a:p>
        </p:txBody>
      </p:sp>
    </p:spTree>
    <p:extLst>
      <p:ext uri="{BB962C8B-B14F-4D97-AF65-F5344CB8AC3E}">
        <p14:creationId xmlns:p14="http://schemas.microsoft.com/office/powerpoint/2010/main" val="294875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p>
        </p:txBody>
      </p:sp>
      <p:sp>
        <p:nvSpPr>
          <p:cNvPr id="3" name="Content Placeholder 2"/>
          <p:cNvSpPr>
            <a:spLocks noGrp="1"/>
          </p:cNvSpPr>
          <p:nvPr>
            <p:ph idx="1"/>
          </p:nvPr>
        </p:nvSpPr>
        <p:spPr/>
        <p:txBody>
          <a:bodyPr>
            <a:normAutofit fontScale="70000" lnSpcReduction="20000"/>
          </a:bodyPr>
          <a:lstStyle/>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dirty="0" smtClean="0">
                <a:latin typeface="Century" panose="02040604050505020304" pitchFamily="18" charset="0"/>
                <a:ea typeface="Calibri" panose="020F0502020204030204" pitchFamily="34" charset="0"/>
                <a:cs typeface="Times New Roman" panose="02020603050405020304" pitchFamily="18" charset="0"/>
              </a:rPr>
              <a:t>easemytrip.com </a:t>
            </a:r>
            <a:r>
              <a:rPr lang="en-IN" dirty="0">
                <a:latin typeface="Century" panose="02040604050505020304" pitchFamily="18" charset="0"/>
                <a:ea typeface="Calibri" panose="020F0502020204030204" pitchFamily="34" charset="0"/>
                <a:cs typeface="Calibri" panose="020F0502020204030204" pitchFamily="34" charset="0"/>
              </a:rPr>
              <a:t>website.</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a:t>
            </a:r>
            <a:r>
              <a:rPr lang="en-IN" dirty="0" err="1">
                <a:latin typeface="Century" panose="02040604050505020304" pitchFamily="18" charset="0"/>
                <a:ea typeface="Calibri" panose="020F0502020204030204" pitchFamily="34" charset="0"/>
                <a:cs typeface="Calibri" panose="020F0502020204030204" pitchFamily="34" charset="0"/>
              </a:rPr>
              <a:t>csv</a:t>
            </a:r>
            <a:r>
              <a:rPr lang="en-IN" dirty="0">
                <a:latin typeface="Century" panose="02040604050505020304" pitchFamily="18" charset="0"/>
                <a:ea typeface="Calibri" panose="020F0502020204030204" pitchFamily="34" charset="0"/>
                <a:cs typeface="Calibri" panose="020F0502020204030204" pitchFamily="34" charset="0"/>
              </a:rPr>
              <a:t> format.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a:t>
            </a:r>
            <a:r>
              <a:rPr lang="en-IN" dirty="0" err="1">
                <a:latin typeface="Century" panose="02040604050505020304" pitchFamily="18" charset="0"/>
                <a:ea typeface="Calibri" panose="020F0502020204030204" pitchFamily="34" charset="0"/>
                <a:cs typeface="Calibri" panose="020F0502020204030204" pitchFamily="34" charset="0"/>
              </a:rPr>
              <a:t>nunique</a:t>
            </a:r>
            <a:r>
              <a:rPr lang="en-IN" dirty="0">
                <a:latin typeface="Century" panose="02040604050505020304" pitchFamily="18" charset="0"/>
                <a:ea typeface="Calibri" panose="020F0502020204030204" pitchFamily="34" charset="0"/>
                <a:cs typeface="Calibri" panose="020F0502020204030204" pitchFamily="34" charset="0"/>
              </a:rPr>
              <a:t>, value counts, info etc…..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While checking for null values I found there </a:t>
            </a:r>
            <a:r>
              <a:rPr lang="en-IN" dirty="0" smtClean="0">
                <a:latin typeface="Century" panose="02040604050505020304" pitchFamily="18" charset="0"/>
                <a:ea typeface="Calibri" panose="020F0502020204030204" pitchFamily="34" charset="0"/>
                <a:cs typeface="Calibri" panose="020F0502020204030204" pitchFamily="34" charset="0"/>
              </a:rPr>
              <a:t>were null values in our dataset , which I filled using mode.</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 have also </a:t>
            </a:r>
            <a:r>
              <a:rPr lang="en-IN" dirty="0" err="1">
                <a:latin typeface="Century" panose="02040604050505020304" pitchFamily="18" charset="0"/>
                <a:ea typeface="Calibri" panose="020F0502020204030204" pitchFamily="34" charset="0"/>
                <a:cs typeface="Calibri" panose="020F0502020204030204" pitchFamily="34" charset="0"/>
              </a:rPr>
              <a:t>droped</a:t>
            </a:r>
            <a:r>
              <a:rPr lang="en-IN" dirty="0">
                <a:latin typeface="Century" panose="02040604050505020304" pitchFamily="18" charset="0"/>
                <a:ea typeface="Calibri" panose="020F0502020204030204" pitchFamily="34" charset="0"/>
                <a:cs typeface="Calibri" panose="020F0502020204030204" pitchFamily="34" charset="0"/>
              </a:rPr>
              <a:t> Unnamed:0</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column </a:t>
            </a: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as it was not required.</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datetime</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columns and I have extracted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usefull</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information from the raw dataset</a:t>
            </a: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3392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UNIVARIATE ANALYSIS</a:t>
            </a:r>
            <a:endParaRPr lang="en-IN" dirty="0"/>
          </a:p>
        </p:txBody>
      </p:sp>
      <p:sp>
        <p:nvSpPr>
          <p:cNvPr id="3" name="Content Placeholder 2"/>
          <p:cNvSpPr>
            <a:spLocks noGrp="1"/>
          </p:cNvSpPr>
          <p:nvPr>
            <p:ph idx="1"/>
          </p:nvPr>
        </p:nvSpPr>
        <p:spPr/>
        <p:txBody>
          <a:bodyPr/>
          <a:lstStyle/>
          <a:p>
            <a:r>
              <a:rPr lang="en-IN" dirty="0" smtClean="0"/>
              <a:t>Distribution plot for numerical columns</a:t>
            </a:r>
          </a:p>
          <a:p>
            <a:pPr marL="0" indent="0">
              <a:buNone/>
            </a:pPr>
            <a:r>
              <a:rPr lang="en-IN" dirty="0"/>
              <a:t> </a:t>
            </a:r>
          </a:p>
        </p:txBody>
      </p:sp>
      <p:pic>
        <p:nvPicPr>
          <p:cNvPr id="4" name="Picture 3"/>
          <p:cNvPicPr>
            <a:picLocks noChangeAspect="1"/>
          </p:cNvPicPr>
          <p:nvPr/>
        </p:nvPicPr>
        <p:blipFill>
          <a:blip r:embed="rId2"/>
          <a:stretch>
            <a:fillRect/>
          </a:stretch>
        </p:blipFill>
        <p:spPr>
          <a:xfrm>
            <a:off x="3230631" y="3087232"/>
            <a:ext cx="5730737" cy="2625505"/>
          </a:xfrm>
          <a:prstGeom prst="rect">
            <a:avLst/>
          </a:prstGeom>
        </p:spPr>
      </p:pic>
    </p:spTree>
    <p:extLst>
      <p:ext uri="{BB962C8B-B14F-4D97-AF65-F5344CB8AC3E}">
        <p14:creationId xmlns:p14="http://schemas.microsoft.com/office/powerpoint/2010/main" val="2922306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UNIVARIATE ANALYSIS</a:t>
            </a:r>
            <a:endParaRPr lang="en-IN" dirty="0"/>
          </a:p>
        </p:txBody>
      </p:sp>
      <p:sp>
        <p:nvSpPr>
          <p:cNvPr id="3" name="Content Placeholder 2"/>
          <p:cNvSpPr>
            <a:spLocks noGrp="1"/>
          </p:cNvSpPr>
          <p:nvPr>
            <p:ph idx="1"/>
          </p:nvPr>
        </p:nvSpPr>
        <p:spPr/>
        <p:txBody>
          <a:bodyPr/>
          <a:lstStyle/>
          <a:p>
            <a:r>
              <a:rPr lang="en-IN" dirty="0" smtClean="0"/>
              <a:t>Bar Plot for categorical columns</a:t>
            </a:r>
          </a:p>
          <a:p>
            <a:pPr marL="0" indent="0">
              <a:buNone/>
            </a:pPr>
            <a:endParaRPr lang="en-IN" dirty="0"/>
          </a:p>
        </p:txBody>
      </p:sp>
      <p:pic>
        <p:nvPicPr>
          <p:cNvPr id="4" name="Picture 3"/>
          <p:cNvPicPr>
            <a:picLocks noChangeAspect="1"/>
          </p:cNvPicPr>
          <p:nvPr/>
        </p:nvPicPr>
        <p:blipFill>
          <a:blip r:embed="rId2"/>
          <a:stretch>
            <a:fillRect/>
          </a:stretch>
        </p:blipFill>
        <p:spPr>
          <a:xfrm>
            <a:off x="3230631" y="3014804"/>
            <a:ext cx="5730737" cy="2607398"/>
          </a:xfrm>
          <a:prstGeom prst="rect">
            <a:avLst/>
          </a:prstGeom>
        </p:spPr>
      </p:pic>
    </p:spTree>
    <p:extLst>
      <p:ext uri="{BB962C8B-B14F-4D97-AF65-F5344CB8AC3E}">
        <p14:creationId xmlns:p14="http://schemas.microsoft.com/office/powerpoint/2010/main" val="2310428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UNIVARIATE ANALYSIS</a:t>
            </a:r>
            <a:endParaRPr lang="en-IN" dirty="0"/>
          </a:p>
        </p:txBody>
      </p:sp>
      <p:sp>
        <p:nvSpPr>
          <p:cNvPr id="3" name="Content Placeholder 2"/>
          <p:cNvSpPr>
            <a:spLocks noGrp="1"/>
          </p:cNvSpPr>
          <p:nvPr>
            <p:ph idx="1"/>
          </p:nvPr>
        </p:nvSpPr>
        <p:spPr>
          <a:xfrm>
            <a:off x="1295402" y="2285999"/>
            <a:ext cx="9601196" cy="3318936"/>
          </a:xfrm>
        </p:spPr>
        <p:txBody>
          <a:bodyPr>
            <a:normAutofit/>
          </a:bodyPr>
          <a:lstStyle/>
          <a:p>
            <a:pPr marL="0" indent="0">
              <a:buNone/>
            </a:pPr>
            <a:r>
              <a:rPr lang="en-IN" dirty="0"/>
              <a:t>Observations:</a:t>
            </a:r>
          </a:p>
          <a:p>
            <a:r>
              <a:rPr lang="en-IN" dirty="0" err="1"/>
              <a:t>Vistara</a:t>
            </a:r>
            <a:r>
              <a:rPr lang="en-IN" dirty="0"/>
              <a:t> has maximum count which means most of the passengers preferred </a:t>
            </a:r>
            <a:r>
              <a:rPr lang="en-IN" dirty="0" err="1"/>
              <a:t>Vistara</a:t>
            </a:r>
            <a:r>
              <a:rPr lang="en-IN" dirty="0"/>
              <a:t> for there travelling.</a:t>
            </a:r>
          </a:p>
          <a:p>
            <a:r>
              <a:rPr lang="en-IN" dirty="0"/>
              <a:t>Bangalore has maximum count for source which means maximum passengers are choosing Bangalore as there source.</a:t>
            </a:r>
          </a:p>
          <a:p>
            <a:r>
              <a:rPr lang="en-IN" dirty="0"/>
              <a:t>Mumbai has maximum count for Destination which means maximum passengers are choosing Mumbai as there Destination.</a:t>
            </a:r>
          </a:p>
          <a:p>
            <a:endParaRPr lang="en-IN" dirty="0"/>
          </a:p>
        </p:txBody>
      </p:sp>
    </p:spTree>
    <p:extLst>
      <p:ext uri="{BB962C8B-B14F-4D97-AF65-F5344CB8AC3E}">
        <p14:creationId xmlns:p14="http://schemas.microsoft.com/office/powerpoint/2010/main" val="37537876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52</TotalTime>
  <Words>1368</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vt:lpstr>
      <vt:lpstr>Garamond</vt:lpstr>
      <vt:lpstr>Times New Roman</vt:lpstr>
      <vt:lpstr>Wingdings</vt:lpstr>
      <vt:lpstr>Organic</vt:lpstr>
      <vt:lpstr>FLIGHT PRICE PREDICTION</vt:lpstr>
      <vt:lpstr>Problem Statement:</vt:lpstr>
      <vt:lpstr>Problem Understanding:</vt:lpstr>
      <vt:lpstr>What is Flight Price Prediction?</vt:lpstr>
      <vt:lpstr>Review of Literature</vt:lpstr>
      <vt:lpstr>Exploratory Data Analysis:</vt:lpstr>
      <vt:lpstr>UNIVARIATE ANALYSIS</vt:lpstr>
      <vt:lpstr>UNIVARIATE ANALYSIS</vt:lpstr>
      <vt:lpstr>UNIVARIATE ANALYSIS</vt:lpstr>
      <vt:lpstr>BIVARIATE ANALYSIS</vt:lpstr>
      <vt:lpstr>BIVARIATE ANALYSIS</vt:lpstr>
      <vt:lpstr>BIVARIATE ANALYSIS</vt:lpstr>
      <vt:lpstr>BIVARIATE ANALYSIS</vt:lpstr>
      <vt:lpstr>MULTI VARIATE ANALYSIS</vt:lpstr>
      <vt:lpstr>Data Sources and their formats</vt:lpstr>
      <vt:lpstr>Data Pre-processing Done</vt:lpstr>
      <vt:lpstr>Data Inputs- Logic- Output Relationships</vt:lpstr>
      <vt:lpstr>Model Building:</vt:lpstr>
      <vt:lpstr>Interpretation</vt:lpstr>
      <vt:lpstr>Conclusion</vt:lpstr>
      <vt:lpstr>Prediction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Microsoft account</dc:creator>
  <cp:lastModifiedBy>Microsoft account</cp:lastModifiedBy>
  <cp:revision>6</cp:revision>
  <dcterms:created xsi:type="dcterms:W3CDTF">2022-05-01T09:24:03Z</dcterms:created>
  <dcterms:modified xsi:type="dcterms:W3CDTF">2022-05-01T10:16:56Z</dcterms:modified>
</cp:coreProperties>
</file>