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3/13/2022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3/13/2022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3/13/2022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3/13/2022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3/13/2022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3/13/2022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3/13/2022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3/13/2022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latin typeface="Arial Black" panose="020B0A04020102020204" pitchFamily="34" charset="0"/>
              </a:rPr>
              <a:t>HOUSE PRICE PREDICTION PROJECT</a:t>
            </a:r>
            <a:endParaRPr lang="en-IN" sz="3200" dirty="0">
              <a:latin typeface="Arial Black" panose="020B0A04020102020204" pitchFamily="34" charset="0"/>
            </a:endParaRPr>
          </a:p>
        </p:txBody>
      </p:sp>
      <p:sp>
        <p:nvSpPr>
          <p:cNvPr id="3" name="Subtitle 2"/>
          <p:cNvSpPr>
            <a:spLocks noGrp="1"/>
          </p:cNvSpPr>
          <p:nvPr>
            <p:ph type="subTitle" idx="1"/>
          </p:nvPr>
        </p:nvSpPr>
        <p:spPr>
          <a:xfrm>
            <a:off x="1562100" y="4010685"/>
            <a:ext cx="9070848" cy="1747319"/>
          </a:xfrm>
        </p:spPr>
        <p:txBody>
          <a:bodyPr>
            <a:noAutofit/>
          </a:bodyPr>
          <a:lstStyle/>
          <a:p>
            <a:r>
              <a:rPr lang="en-US" sz="1400" dirty="0" smtClean="0">
                <a:latin typeface="Arial Black" panose="020B0A04020102020204" pitchFamily="34" charset="0"/>
              </a:rPr>
              <a:t>                                                                                                                                             Submitted </a:t>
            </a:r>
            <a:r>
              <a:rPr lang="en-US" sz="1400" dirty="0">
                <a:latin typeface="Arial Black" panose="020B0A04020102020204" pitchFamily="34" charset="0"/>
              </a:rPr>
              <a:t>by</a:t>
            </a:r>
          </a:p>
          <a:p>
            <a:r>
              <a:rPr lang="en-US" sz="1400" dirty="0">
                <a:latin typeface="Arial Black" panose="020B0A04020102020204" pitchFamily="34" charset="0"/>
              </a:rPr>
              <a:t>                                                                                                                                     Yashna Shah</a:t>
            </a:r>
            <a:endParaRPr lang="en-IN" sz="1400" dirty="0">
              <a:latin typeface="Arial Black" panose="020B0A04020102020204" pitchFamily="34" charset="0"/>
            </a:endParaRPr>
          </a:p>
        </p:txBody>
      </p:sp>
    </p:spTree>
    <p:extLst>
      <p:ext uri="{BB962C8B-B14F-4D97-AF65-F5344CB8AC3E}">
        <p14:creationId xmlns:p14="http://schemas.microsoft.com/office/powerpoint/2010/main" val="1875073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1066799" y="2103120"/>
            <a:ext cx="5017129" cy="3749040"/>
          </a:xfrm>
        </p:spPr>
        <p:txBody>
          <a:bodyPr/>
          <a:lstStyle/>
          <a:p>
            <a:pPr lvl="0" fontAlgn="base" latinLnBrk="1"/>
            <a:r>
              <a:rPr lang="en-IN" dirty="0">
                <a:latin typeface="Arial" panose="020B0604020202020204" pitchFamily="34" charset="0"/>
                <a:cs typeface="Arial" panose="020B0604020202020204" pitchFamily="34" charset="0"/>
              </a:rPr>
              <a:t>Checking the </a:t>
            </a:r>
            <a:r>
              <a:rPr lang="en-IN" dirty="0" err="1">
                <a:latin typeface="Arial" panose="020B0604020202020204" pitchFamily="34" charset="0"/>
                <a:cs typeface="Arial" panose="020B0604020202020204" pitchFamily="34" charset="0"/>
              </a:rPr>
              <a:t>countplot</a:t>
            </a:r>
            <a:r>
              <a:rPr lang="en-IN" dirty="0">
                <a:latin typeface="Arial" panose="020B0604020202020204" pitchFamily="34" charset="0"/>
                <a:cs typeface="Arial" panose="020B0604020202020204" pitchFamily="34" charset="0"/>
              </a:rPr>
              <a:t> of column </a:t>
            </a:r>
            <a:r>
              <a:rPr lang="en-IN" dirty="0" err="1" smtClean="0">
                <a:latin typeface="Arial" panose="020B0604020202020204" pitchFamily="34" charset="0"/>
                <a:cs typeface="Arial" panose="020B0604020202020204" pitchFamily="34" charset="0"/>
              </a:rPr>
              <a:t>LandContour</a:t>
            </a:r>
            <a:r>
              <a:rPr lang="en-IN" dirty="0" smtClean="0">
                <a:latin typeface="Arial" panose="020B0604020202020204" pitchFamily="34" charset="0"/>
                <a:cs typeface="Arial" panose="020B0604020202020204" pitchFamily="34" charset="0"/>
              </a:rPr>
              <a:t> we </a:t>
            </a:r>
            <a:r>
              <a:rPr lang="en-IN" dirty="0">
                <a:latin typeface="Arial" panose="020B0604020202020204" pitchFamily="34" charset="0"/>
                <a:cs typeface="Arial" panose="020B0604020202020204" pitchFamily="34" charset="0"/>
              </a:rPr>
              <a:t>can observe that the maximum number of </a:t>
            </a:r>
            <a:r>
              <a:rPr lang="en-IN" dirty="0" smtClean="0">
                <a:latin typeface="Arial" panose="020B0604020202020204" pitchFamily="34" charset="0"/>
                <a:cs typeface="Arial" panose="020B0604020202020204" pitchFamily="34" charset="0"/>
              </a:rPr>
              <a:t>Land Contour </a:t>
            </a:r>
            <a:r>
              <a:rPr lang="en-IN" dirty="0">
                <a:latin typeface="Arial" panose="020B0604020202020204" pitchFamily="34" charset="0"/>
                <a:cs typeface="Arial" panose="020B0604020202020204" pitchFamily="34" charset="0"/>
              </a:rPr>
              <a:t>are </a:t>
            </a:r>
            <a:r>
              <a:rPr lang="en-IN" dirty="0" err="1">
                <a:latin typeface="Arial" panose="020B0604020202020204" pitchFamily="34" charset="0"/>
                <a:cs typeface="Arial" panose="020B0604020202020204" pitchFamily="34" charset="0"/>
              </a:rPr>
              <a:t>Lvl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i.e</a:t>
            </a:r>
            <a:r>
              <a:rPr lang="en-IN" dirty="0">
                <a:latin typeface="Arial" panose="020B0604020202020204" pitchFamily="34" charset="0"/>
                <a:cs typeface="Arial" panose="020B0604020202020204" pitchFamily="34" charset="0"/>
              </a:rPr>
              <a:t> 1046.</a:t>
            </a:r>
          </a:p>
        </p:txBody>
      </p:sp>
      <p:pic>
        <p:nvPicPr>
          <p:cNvPr id="5" name="Content Placeholder 4"/>
          <p:cNvPicPr>
            <a:picLocks noGrp="1" noChangeAspect="1"/>
          </p:cNvPicPr>
          <p:nvPr>
            <p:ph sz="half" idx="2"/>
          </p:nvPr>
        </p:nvPicPr>
        <p:blipFill>
          <a:blip r:embed="rId2"/>
          <a:stretch>
            <a:fillRect/>
          </a:stretch>
        </p:blipFill>
        <p:spPr>
          <a:xfrm>
            <a:off x="6370638" y="2161503"/>
            <a:ext cx="4754562" cy="4012960"/>
          </a:xfrm>
          <a:prstGeom prst="rect">
            <a:avLst/>
          </a:prstGeom>
        </p:spPr>
      </p:pic>
    </p:spTree>
    <p:extLst>
      <p:ext uri="{BB962C8B-B14F-4D97-AF65-F5344CB8AC3E}">
        <p14:creationId xmlns:p14="http://schemas.microsoft.com/office/powerpoint/2010/main" val="28408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r>
              <a:rPr lang="en-IN" dirty="0" err="1">
                <a:latin typeface="Arial" panose="020B0604020202020204" pitchFamily="34" charset="0"/>
                <a:cs typeface="Arial" panose="020B0604020202020204" pitchFamily="34" charset="0"/>
              </a:rPr>
              <a:t>Countplot</a:t>
            </a:r>
            <a:r>
              <a:rPr lang="en-IN" dirty="0">
                <a:latin typeface="Arial" panose="020B0604020202020204" pitchFamily="34" charset="0"/>
                <a:cs typeface="Arial" panose="020B0604020202020204" pitchFamily="34" charset="0"/>
              </a:rPr>
              <a:t> of column </a:t>
            </a:r>
            <a:r>
              <a:rPr lang="en-IN" dirty="0" err="1">
                <a:latin typeface="Arial" panose="020B0604020202020204" pitchFamily="34" charset="0"/>
                <a:cs typeface="Arial" panose="020B0604020202020204" pitchFamily="34" charset="0"/>
              </a:rPr>
              <a:t>LotConfig</a:t>
            </a:r>
            <a:r>
              <a:rPr lang="en-IN" dirty="0">
                <a:latin typeface="Arial" panose="020B0604020202020204" pitchFamily="34" charset="0"/>
                <a:cs typeface="Arial" panose="020B0604020202020204" pitchFamily="34" charset="0"/>
              </a:rPr>
              <a:t> :  we can observe that the maximum number of </a:t>
            </a:r>
            <a:r>
              <a:rPr lang="en-IN" dirty="0" err="1">
                <a:latin typeface="Arial" panose="020B0604020202020204" pitchFamily="34" charset="0"/>
                <a:cs typeface="Arial" panose="020B0604020202020204" pitchFamily="34" charset="0"/>
              </a:rPr>
              <a:t>LotConfig</a:t>
            </a:r>
            <a:r>
              <a:rPr lang="en-IN" dirty="0">
                <a:latin typeface="Arial" panose="020B0604020202020204" pitchFamily="34" charset="0"/>
                <a:cs typeface="Arial" panose="020B0604020202020204" pitchFamily="34" charset="0"/>
              </a:rPr>
              <a:t> are Inside </a:t>
            </a:r>
            <a:r>
              <a:rPr lang="en-IN" dirty="0" err="1">
                <a:latin typeface="Arial" panose="020B0604020202020204" pitchFamily="34" charset="0"/>
                <a:cs typeface="Arial" panose="020B0604020202020204" pitchFamily="34" charset="0"/>
              </a:rPr>
              <a:t>i.e</a:t>
            </a:r>
            <a:r>
              <a:rPr lang="en-IN" dirty="0">
                <a:latin typeface="Arial" panose="020B0604020202020204" pitchFamily="34" charset="0"/>
                <a:cs typeface="Arial" panose="020B0604020202020204" pitchFamily="34" charset="0"/>
              </a:rPr>
              <a:t> 842</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2"/>
          </p:nvPr>
        </p:nvPicPr>
        <p:blipFill>
          <a:blip r:embed="rId2"/>
          <a:stretch>
            <a:fillRect/>
          </a:stretch>
        </p:blipFill>
        <p:spPr>
          <a:xfrm>
            <a:off x="6370638" y="2135926"/>
            <a:ext cx="4754562" cy="3911789"/>
          </a:xfrm>
          <a:prstGeom prst="rect">
            <a:avLst/>
          </a:prstGeom>
        </p:spPr>
      </p:pic>
    </p:spTree>
    <p:extLst>
      <p:ext uri="{BB962C8B-B14F-4D97-AF65-F5344CB8AC3E}">
        <p14:creationId xmlns:p14="http://schemas.microsoft.com/office/powerpoint/2010/main" val="74347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r>
              <a:rPr lang="en-IN" dirty="0" err="1">
                <a:latin typeface="Arial" panose="020B0604020202020204" pitchFamily="34" charset="0"/>
                <a:cs typeface="Arial" panose="020B0604020202020204" pitchFamily="34" charset="0"/>
              </a:rPr>
              <a:t>Countplot</a:t>
            </a:r>
            <a:r>
              <a:rPr lang="en-IN" dirty="0">
                <a:latin typeface="Arial" panose="020B0604020202020204" pitchFamily="34" charset="0"/>
                <a:cs typeface="Arial" panose="020B0604020202020204" pitchFamily="34" charset="0"/>
              </a:rPr>
              <a:t> of column </a:t>
            </a:r>
            <a:r>
              <a:rPr lang="en-IN" dirty="0" err="1">
                <a:latin typeface="Arial" panose="020B0604020202020204" pitchFamily="34" charset="0"/>
                <a:cs typeface="Arial" panose="020B0604020202020204" pitchFamily="34" charset="0"/>
              </a:rPr>
              <a:t>LandSlope</a:t>
            </a:r>
            <a:r>
              <a:rPr lang="en-IN" dirty="0">
                <a:latin typeface="Arial" panose="020B0604020202020204" pitchFamily="34" charset="0"/>
                <a:cs typeface="Arial" panose="020B0604020202020204" pitchFamily="34" charset="0"/>
              </a:rPr>
              <a:t>: we can say that the maximum number of </a:t>
            </a:r>
            <a:r>
              <a:rPr lang="en-IN" dirty="0" err="1">
                <a:latin typeface="Arial" panose="020B0604020202020204" pitchFamily="34" charset="0"/>
                <a:cs typeface="Arial" panose="020B0604020202020204" pitchFamily="34" charset="0"/>
              </a:rPr>
              <a:t>LandSlope</a:t>
            </a:r>
            <a:r>
              <a:rPr lang="en-IN" dirty="0">
                <a:latin typeface="Arial" panose="020B0604020202020204" pitchFamily="34" charset="0"/>
                <a:cs typeface="Arial" panose="020B0604020202020204" pitchFamily="34" charset="0"/>
              </a:rPr>
              <a:t> are </a:t>
            </a:r>
            <a:r>
              <a:rPr lang="en-IN" dirty="0" err="1">
                <a:latin typeface="Arial" panose="020B0604020202020204" pitchFamily="34" charset="0"/>
                <a:cs typeface="Arial" panose="020B0604020202020204" pitchFamily="34" charset="0"/>
              </a:rPr>
              <a:t>Gtl</a:t>
            </a:r>
            <a:r>
              <a:rPr lang="en-IN" dirty="0">
                <a:latin typeface="Arial" panose="020B0604020202020204" pitchFamily="34" charset="0"/>
                <a:cs typeface="Arial" panose="020B0604020202020204" pitchFamily="34" charset="0"/>
              </a:rPr>
              <a:t> 1105</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2"/>
          </p:nvPr>
        </p:nvPicPr>
        <p:blipFill>
          <a:blip r:embed="rId2"/>
          <a:stretch>
            <a:fillRect/>
          </a:stretch>
        </p:blipFill>
        <p:spPr>
          <a:xfrm>
            <a:off x="6370638" y="2161503"/>
            <a:ext cx="4754562" cy="3631957"/>
          </a:xfrm>
          <a:prstGeom prst="rect">
            <a:avLst/>
          </a:prstGeom>
        </p:spPr>
      </p:pic>
    </p:spTree>
    <p:extLst>
      <p:ext uri="{BB962C8B-B14F-4D97-AF65-F5344CB8AC3E}">
        <p14:creationId xmlns:p14="http://schemas.microsoft.com/office/powerpoint/2010/main" val="3493002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1066799" y="2103120"/>
            <a:ext cx="5379267" cy="3749040"/>
          </a:xfrm>
        </p:spPr>
        <p:txBody>
          <a:bodyPr/>
          <a:lstStyle/>
          <a:p>
            <a:pPr lvl="0" fontAlgn="base" latinLnBrk="1"/>
            <a:r>
              <a:rPr lang="en-IN" dirty="0" err="1">
                <a:latin typeface="Arial" panose="020B0604020202020204" pitchFamily="34" charset="0"/>
                <a:cs typeface="Arial" panose="020B0604020202020204" pitchFamily="34" charset="0"/>
              </a:rPr>
              <a:t>Countplot</a:t>
            </a:r>
            <a:r>
              <a:rPr lang="en-IN" dirty="0">
                <a:latin typeface="Arial" panose="020B0604020202020204" pitchFamily="34" charset="0"/>
                <a:cs typeface="Arial" panose="020B0604020202020204" pitchFamily="34" charset="0"/>
              </a:rPr>
              <a:t> of column Neighbourhood:  </a:t>
            </a:r>
            <a:r>
              <a:rPr lang="en-IN" dirty="0" smtClean="0">
                <a:latin typeface="Arial" panose="020B0604020202020204" pitchFamily="34" charset="0"/>
                <a:cs typeface="Arial" panose="020B0604020202020204" pitchFamily="34" charset="0"/>
              </a:rPr>
              <a:t>we </a:t>
            </a:r>
            <a:r>
              <a:rPr lang="en-IN" dirty="0">
                <a:latin typeface="Arial" panose="020B0604020202020204" pitchFamily="34" charset="0"/>
                <a:cs typeface="Arial" panose="020B0604020202020204" pitchFamily="34" charset="0"/>
              </a:rPr>
              <a:t>can say that the maximum number of </a:t>
            </a:r>
            <a:r>
              <a:rPr lang="en-IN" dirty="0" err="1">
                <a:latin typeface="Arial" panose="020B0604020202020204" pitchFamily="34" charset="0"/>
                <a:cs typeface="Arial" panose="020B0604020202020204" pitchFamily="34" charset="0"/>
              </a:rPr>
              <a:t>Neighborhood</a:t>
            </a:r>
            <a:r>
              <a:rPr lang="en-IN" dirty="0">
                <a:latin typeface="Arial" panose="020B0604020202020204" pitchFamily="34" charset="0"/>
                <a:cs typeface="Arial" panose="020B0604020202020204" pitchFamily="34" charset="0"/>
              </a:rPr>
              <a:t> are Names </a:t>
            </a:r>
            <a:r>
              <a:rPr lang="en-IN" dirty="0" err="1">
                <a:latin typeface="Arial" panose="020B0604020202020204" pitchFamily="34" charset="0"/>
                <a:cs typeface="Arial" panose="020B0604020202020204" pitchFamily="34" charset="0"/>
              </a:rPr>
              <a:t>i.e</a:t>
            </a:r>
            <a:r>
              <a:rPr lang="en-IN" dirty="0">
                <a:latin typeface="Arial" panose="020B0604020202020204" pitchFamily="34" charset="0"/>
                <a:cs typeface="Arial" panose="020B0604020202020204" pitchFamily="34" charset="0"/>
              </a:rPr>
              <a:t> 182.</a:t>
            </a:r>
          </a:p>
        </p:txBody>
      </p:sp>
      <p:pic>
        <p:nvPicPr>
          <p:cNvPr id="5" name="Content Placeholder 4"/>
          <p:cNvPicPr>
            <a:picLocks noGrp="1" noChangeAspect="1"/>
          </p:cNvPicPr>
          <p:nvPr>
            <p:ph sz="half" idx="2"/>
          </p:nvPr>
        </p:nvPicPr>
        <p:blipFill>
          <a:blip r:embed="rId2"/>
          <a:stretch>
            <a:fillRect/>
          </a:stretch>
        </p:blipFill>
        <p:spPr>
          <a:xfrm>
            <a:off x="6880634" y="2103438"/>
            <a:ext cx="4065006" cy="3748087"/>
          </a:xfrm>
          <a:prstGeom prst="rect">
            <a:avLst/>
          </a:prstGeom>
        </p:spPr>
      </p:pic>
    </p:spTree>
    <p:extLst>
      <p:ext uri="{BB962C8B-B14F-4D97-AF65-F5344CB8AC3E}">
        <p14:creationId xmlns:p14="http://schemas.microsoft.com/office/powerpoint/2010/main" val="4286332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r>
              <a:rPr lang="en-IN" dirty="0" err="1">
                <a:latin typeface="Arial" panose="020B0604020202020204" pitchFamily="34" charset="0"/>
                <a:cs typeface="Arial" panose="020B0604020202020204" pitchFamily="34" charset="0"/>
              </a:rPr>
              <a:t>Countplot</a:t>
            </a:r>
            <a:r>
              <a:rPr lang="en-IN" dirty="0">
                <a:latin typeface="Arial" panose="020B0604020202020204" pitchFamily="34" charset="0"/>
                <a:cs typeface="Arial" panose="020B0604020202020204" pitchFamily="34" charset="0"/>
              </a:rPr>
              <a:t> of column Condition1: we can say that the maximum number of Condition1 is Norm </a:t>
            </a:r>
            <a:r>
              <a:rPr lang="en-IN" dirty="0" err="1">
                <a:latin typeface="Arial" panose="020B0604020202020204" pitchFamily="34" charset="0"/>
                <a:cs typeface="Arial" panose="020B0604020202020204" pitchFamily="34" charset="0"/>
              </a:rPr>
              <a:t>i.e</a:t>
            </a:r>
            <a:r>
              <a:rPr lang="en-IN" dirty="0">
                <a:latin typeface="Arial" panose="020B0604020202020204" pitchFamily="34" charset="0"/>
                <a:cs typeface="Arial" panose="020B0604020202020204" pitchFamily="34" charset="0"/>
              </a:rPr>
              <a:t> 1005.</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2"/>
          </p:nvPr>
        </p:nvPicPr>
        <p:blipFill>
          <a:blip r:embed="rId2"/>
          <a:stretch>
            <a:fillRect/>
          </a:stretch>
        </p:blipFill>
        <p:spPr>
          <a:xfrm>
            <a:off x="6403144" y="2103438"/>
            <a:ext cx="4689549" cy="4107239"/>
          </a:xfrm>
          <a:prstGeom prst="rect">
            <a:avLst/>
          </a:prstGeom>
        </p:spPr>
      </p:pic>
    </p:spTree>
    <p:extLst>
      <p:ext uri="{BB962C8B-B14F-4D97-AF65-F5344CB8AC3E}">
        <p14:creationId xmlns:p14="http://schemas.microsoft.com/office/powerpoint/2010/main" val="20429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1066800" y="2103120"/>
            <a:ext cx="4754880" cy="4261466"/>
          </a:xfrm>
        </p:spPr>
        <p:txBody>
          <a:bodyPr>
            <a:normAutofit fontScale="92500" lnSpcReduction="20000"/>
          </a:bodyPr>
          <a:lstStyle/>
          <a:p>
            <a:r>
              <a:rPr lang="en-IN" dirty="0">
                <a:latin typeface="Arial" panose="020B0604020202020204" pitchFamily="34" charset="0"/>
                <a:cs typeface="Arial" panose="020B0604020202020204" pitchFamily="34" charset="0"/>
              </a:rPr>
              <a:t>Checking the correlation among the variables and plotting a correlation matrix for graphical </a:t>
            </a:r>
            <a:r>
              <a:rPr lang="en-IN" dirty="0" smtClean="0">
                <a:latin typeface="Arial" panose="020B0604020202020204" pitchFamily="34" charset="0"/>
                <a:cs typeface="Arial" panose="020B0604020202020204" pitchFamily="34" charset="0"/>
              </a:rPr>
              <a:t>representation.</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from the above plot we observe that </a:t>
            </a:r>
            <a:r>
              <a:rPr lang="en-IN" dirty="0" err="1">
                <a:latin typeface="Arial" panose="020B0604020202020204" pitchFamily="34" charset="0"/>
                <a:cs typeface="Arial" panose="020B0604020202020204" pitchFamily="34" charset="0"/>
              </a:rPr>
              <a:t>SalesPrice</a:t>
            </a:r>
            <a:r>
              <a:rPr lang="en-IN" dirty="0">
                <a:latin typeface="Arial" panose="020B0604020202020204" pitchFamily="34" charset="0"/>
                <a:cs typeface="Arial" panose="020B0604020202020204" pitchFamily="34" charset="0"/>
              </a:rPr>
              <a:t> is highly positively correlated with the columns </a:t>
            </a:r>
            <a:r>
              <a:rPr lang="en-IN" dirty="0" err="1">
                <a:latin typeface="Arial" panose="020B0604020202020204" pitchFamily="34" charset="0"/>
                <a:cs typeface="Arial" panose="020B0604020202020204" pitchFamily="34" charset="0"/>
              </a:rPr>
              <a:t>OverallQual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YearBuilt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YearRemodAdd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TotalBsmtSF</a:t>
            </a:r>
            <a:r>
              <a:rPr lang="en-IN" dirty="0">
                <a:latin typeface="Arial" panose="020B0604020202020204" pitchFamily="34" charset="0"/>
                <a:cs typeface="Arial" panose="020B0604020202020204" pitchFamily="34" charset="0"/>
              </a:rPr>
              <a:t>, 1stFlrSF, </a:t>
            </a:r>
            <a:r>
              <a:rPr lang="en-IN" dirty="0" err="1">
                <a:latin typeface="Arial" panose="020B0604020202020204" pitchFamily="34" charset="0"/>
                <a:cs typeface="Arial" panose="020B0604020202020204" pitchFamily="34" charset="0"/>
              </a:rPr>
              <a:t>GrLivArea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FullBath</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TotRmsAbvGrd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GarageCars</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GarageArea</a:t>
            </a:r>
            <a:r>
              <a:rPr lang="en-IN" dirty="0">
                <a:latin typeface="Arial" panose="020B0604020202020204" pitchFamily="34" charset="0"/>
                <a:cs typeface="Arial" panose="020B0604020202020204" pitchFamily="34" charset="0"/>
              </a:rPr>
              <a:t>. whereas </a:t>
            </a:r>
            <a:r>
              <a:rPr lang="en-IN" dirty="0" err="1">
                <a:latin typeface="Arial" panose="020B0604020202020204" pitchFamily="34" charset="0"/>
                <a:cs typeface="Arial" panose="020B0604020202020204" pitchFamily="34" charset="0"/>
              </a:rPr>
              <a:t>SalePrice</a:t>
            </a:r>
            <a:r>
              <a:rPr lang="en-IN" dirty="0">
                <a:latin typeface="Arial" panose="020B0604020202020204" pitchFamily="34" charset="0"/>
                <a:cs typeface="Arial" panose="020B0604020202020204" pitchFamily="34" charset="0"/>
              </a:rPr>
              <a:t> is negatively correlated with </a:t>
            </a:r>
            <a:r>
              <a:rPr lang="en-IN" dirty="0" err="1">
                <a:latin typeface="Arial" panose="020B0604020202020204" pitchFamily="34" charset="0"/>
                <a:cs typeface="Arial" panose="020B0604020202020204" pitchFamily="34" charset="0"/>
              </a:rPr>
              <a:t>OverallCond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KitchenAbvGr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Encloseporch</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YrSold</a:t>
            </a:r>
            <a:r>
              <a:rPr lang="en-IN" dirty="0">
                <a:latin typeface="Arial" panose="020B0604020202020204" pitchFamily="34" charset="0"/>
                <a:cs typeface="Arial" panose="020B0604020202020204" pitchFamily="34" charset="0"/>
              </a:rPr>
              <a:t>. There is </a:t>
            </a:r>
            <a:r>
              <a:rPr lang="en-IN" dirty="0" err="1">
                <a:latin typeface="Arial" panose="020B0604020202020204" pitchFamily="34" charset="0"/>
                <a:cs typeface="Arial" panose="020B0604020202020204" pitchFamily="34" charset="0"/>
              </a:rPr>
              <a:t>multicollinearity</a:t>
            </a:r>
            <a:r>
              <a:rPr lang="en-IN" dirty="0">
                <a:latin typeface="Arial" panose="020B0604020202020204" pitchFamily="34" charset="0"/>
                <a:cs typeface="Arial" panose="020B0604020202020204" pitchFamily="34" charset="0"/>
              </a:rPr>
              <a:t> in between columns so we will be using Principal Component Analysis(PCA). No correlation has been observed between the column Id and other columns so we will be dropping this column.</a:t>
            </a:r>
          </a:p>
        </p:txBody>
      </p:sp>
      <p:pic>
        <p:nvPicPr>
          <p:cNvPr id="5" name="Content Placeholder 4"/>
          <p:cNvPicPr>
            <a:picLocks noGrp="1" noChangeAspect="1"/>
          </p:cNvPicPr>
          <p:nvPr>
            <p:ph sz="half" idx="2"/>
          </p:nvPr>
        </p:nvPicPr>
        <p:blipFill>
          <a:blip r:embed="rId2"/>
          <a:stretch>
            <a:fillRect/>
          </a:stretch>
        </p:blipFill>
        <p:spPr>
          <a:xfrm>
            <a:off x="6446067" y="2103438"/>
            <a:ext cx="4590107" cy="4034812"/>
          </a:xfrm>
          <a:prstGeom prst="rect">
            <a:avLst/>
          </a:prstGeom>
        </p:spPr>
      </p:pic>
    </p:spTree>
    <p:extLst>
      <p:ext uri="{BB962C8B-B14F-4D97-AF65-F5344CB8AC3E}">
        <p14:creationId xmlns:p14="http://schemas.microsoft.com/office/powerpoint/2010/main" val="274802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Handling </a:t>
            </a:r>
            <a:r>
              <a:rPr lang="en-US" b="1" dirty="0" err="1">
                <a:effectLst>
                  <a:outerShdw blurRad="38100" dist="38100" dir="2700000" algn="tl">
                    <a:srgbClr val="000000">
                      <a:alpha val="43137"/>
                    </a:srgbClr>
                  </a:outerShdw>
                </a:effectLst>
              </a:rPr>
              <a:t>Skewness</a:t>
            </a:r>
            <a:endParaRPr lang="en-IN" dirty="0"/>
          </a:p>
        </p:txBody>
      </p:sp>
      <p:sp>
        <p:nvSpPr>
          <p:cNvPr id="3" name="Content Placeholder 2"/>
          <p:cNvSpPr>
            <a:spLocks noGrp="1"/>
          </p:cNvSpPr>
          <p:nvPr>
            <p:ph idx="1"/>
          </p:nvPr>
        </p:nvSpPr>
        <p:spPr/>
        <p:txBody>
          <a:bodyPr/>
          <a:lstStyle/>
          <a:p>
            <a:pPr algn="just"/>
            <a:r>
              <a:rPr lang="en-IN" dirty="0">
                <a:latin typeface="Arial" panose="020B0604020202020204" pitchFamily="34" charset="0"/>
                <a:cs typeface="Arial" panose="020B0604020202020204" pitchFamily="34" charset="0"/>
              </a:rPr>
              <a:t>In this dataset some attributes are skewed and </a:t>
            </a:r>
            <a:r>
              <a:rPr lang="en-IN" dirty="0" err="1">
                <a:latin typeface="Arial" panose="020B0604020202020204" pitchFamily="34" charset="0"/>
                <a:cs typeface="Arial" panose="020B0604020202020204" pitchFamily="34" charset="0"/>
              </a:rPr>
              <a:t>skewness</a:t>
            </a:r>
            <a:r>
              <a:rPr lang="en-IN" dirty="0">
                <a:latin typeface="Arial" panose="020B0604020202020204" pitchFamily="34" charset="0"/>
                <a:cs typeface="Arial" panose="020B0604020202020204" pitchFamily="34" charset="0"/>
              </a:rPr>
              <a:t> is affecting our machine learning model. So, it is necessary to remove </a:t>
            </a:r>
            <a:r>
              <a:rPr lang="en-IN" dirty="0" err="1">
                <a:latin typeface="Arial" panose="020B0604020202020204" pitchFamily="34" charset="0"/>
                <a:cs typeface="Arial" panose="020B0604020202020204" pitchFamily="34" charset="0"/>
              </a:rPr>
              <a:t>skewness</a:t>
            </a:r>
            <a:r>
              <a:rPr lang="en-IN" dirty="0">
                <a:latin typeface="Arial" panose="020B0604020202020204" pitchFamily="34" charset="0"/>
                <a:cs typeface="Arial" panose="020B0604020202020204" pitchFamily="34" charset="0"/>
              </a:rPr>
              <a:t>. For solving this issue we use log method. This method follows a normal or near normal distribution of the data. we can see that skewed data of some variables in form of graphical representation:</a:t>
            </a:r>
          </a:p>
          <a:p>
            <a:pPr lvl="0" algn="just"/>
            <a:r>
              <a:rPr lang="en-US" dirty="0">
                <a:latin typeface="Arial" panose="020B0604020202020204" pitchFamily="34" charset="0"/>
                <a:cs typeface="Arial" panose="020B0604020202020204" pitchFamily="34" charset="0"/>
              </a:rPr>
              <a:t>After that we </a:t>
            </a:r>
            <a:r>
              <a:rPr lang="en-IN" dirty="0">
                <a:latin typeface="Arial" panose="020B0604020202020204" pitchFamily="34" charset="0"/>
                <a:cs typeface="Arial" panose="020B0604020202020204" pitchFamily="34" charset="0"/>
              </a:rPr>
              <a:t>encoding categorical data into numerical data using one hot encoding method for further process.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8413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Scaling Data</a:t>
            </a:r>
            <a:endParaRPr lang="en-IN" dirty="0"/>
          </a:p>
        </p:txBody>
      </p:sp>
      <p:sp>
        <p:nvSpPr>
          <p:cNvPr id="3" name="Content Placeholder 2"/>
          <p:cNvSpPr>
            <a:spLocks noGrp="1"/>
          </p:cNvSpPr>
          <p:nvPr>
            <p:ph idx="1"/>
          </p:nvPr>
        </p:nvSpPr>
        <p:spPr>
          <a:xfrm>
            <a:off x="1066800" y="1865014"/>
            <a:ext cx="10058400" cy="4170026"/>
          </a:xfrm>
        </p:spPr>
        <p:txBody>
          <a:bodyPr/>
          <a:lstStyle/>
          <a:p>
            <a:pPr algn="just"/>
            <a:r>
              <a:rPr lang="en-IN" dirty="0">
                <a:latin typeface="Arial" panose="020B0604020202020204" pitchFamily="34" charset="0"/>
                <a:cs typeface="Arial" panose="020B0604020202020204" pitchFamily="34" charset="0"/>
              </a:rPr>
              <a:t>After encoding data, we need to scale our data. For this we use standard </a:t>
            </a:r>
            <a:r>
              <a:rPr lang="en-IN" dirty="0" err="1">
                <a:latin typeface="Arial" panose="020B0604020202020204" pitchFamily="34" charset="0"/>
                <a:cs typeface="Arial" panose="020B0604020202020204" pitchFamily="34" charset="0"/>
              </a:rPr>
              <a:t>scaler</a:t>
            </a:r>
            <a:r>
              <a:rPr lang="en-IN" dirty="0">
                <a:latin typeface="Arial" panose="020B0604020202020204" pitchFamily="34" charset="0"/>
                <a:cs typeface="Arial" panose="020B0604020202020204" pitchFamily="34" charset="0"/>
              </a:rPr>
              <a:t> method. This method normalizes our data and essential for machine learning algorithms that calculate distance between data.</a:t>
            </a:r>
          </a:p>
          <a:p>
            <a:pPr lvl="0" algn="just"/>
            <a:r>
              <a:rPr lang="en-IN" dirty="0">
                <a:latin typeface="Arial" panose="020B0604020202020204" pitchFamily="34" charset="0"/>
                <a:cs typeface="Arial" panose="020B0604020202020204" pitchFamily="34" charset="0"/>
              </a:rPr>
              <a:t>This method is necessary, where large and small values present in our data. This method transform our data with mean = 0 and standard deviation = 1.</a:t>
            </a:r>
          </a:p>
          <a:p>
            <a:pPr marL="0" indent="0">
              <a:buNone/>
            </a:pPr>
            <a:endParaRPr lang="en-IN" dirty="0"/>
          </a:p>
        </p:txBody>
      </p:sp>
    </p:spTree>
    <p:extLst>
      <p:ext uri="{BB962C8B-B14F-4D97-AF65-F5344CB8AC3E}">
        <p14:creationId xmlns:p14="http://schemas.microsoft.com/office/powerpoint/2010/main" val="296914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Train test split</a:t>
            </a:r>
            <a:endParaRPr lang="en-IN" dirty="0"/>
          </a:p>
        </p:txBody>
      </p:sp>
      <p:sp>
        <p:nvSpPr>
          <p:cNvPr id="3" name="Content Placeholder 2"/>
          <p:cNvSpPr>
            <a:spLocks noGrp="1"/>
          </p:cNvSpPr>
          <p:nvPr>
            <p:ph idx="1"/>
          </p:nvPr>
        </p:nvSpPr>
        <p:spPr/>
        <p:txBody>
          <a:bodyPr/>
          <a:lstStyle/>
          <a:p>
            <a:pPr lvl="0" algn="just"/>
            <a:r>
              <a:rPr lang="en-IN" dirty="0">
                <a:latin typeface="Arial" panose="020B0604020202020204" pitchFamily="34" charset="0"/>
                <a:cs typeface="Arial" panose="020B0604020202020204" pitchFamily="34" charset="0"/>
              </a:rPr>
              <a:t>we split our training dataset into two segments: training and testing. We take 75% data for training and 25% data for testing. For splitting data we use train test split method. Below is the code for splitting the data</a:t>
            </a:r>
            <a:r>
              <a:rPr lang="en-IN" dirty="0" smtClean="0">
                <a:latin typeface="Arial" panose="020B0604020202020204" pitchFamily="34" charset="0"/>
                <a:cs typeface="Arial" panose="020B0604020202020204" pitchFamily="34" charset="0"/>
              </a:rPr>
              <a:t>:</a:t>
            </a:r>
          </a:p>
          <a:p>
            <a:pPr lvl="0" algn="just"/>
            <a:endParaRPr lang="en-US" dirty="0">
              <a:latin typeface="Arial" panose="020B0604020202020204" pitchFamily="34" charset="0"/>
              <a:cs typeface="Arial" panose="020B0604020202020204" pitchFamily="34" charset="0"/>
            </a:endParaRPr>
          </a:p>
          <a:p>
            <a:pPr marL="457200" lvl="0" indent="-457200" algn="just">
              <a:buFont typeface="+mj-lt"/>
              <a:buAutoNum type="arabicPeriod"/>
            </a:pPr>
            <a:r>
              <a:rPr lang="en-IN" dirty="0">
                <a:latin typeface="Arial" panose="020B0604020202020204" pitchFamily="34" charset="0"/>
                <a:cs typeface="Arial" panose="020B0604020202020204" pitchFamily="34" charset="0"/>
              </a:rPr>
              <a:t>75% of the observation as training set--&gt; </a:t>
            </a:r>
            <a:r>
              <a:rPr lang="en-IN" dirty="0" err="1">
                <a:latin typeface="Arial" panose="020B0604020202020204" pitchFamily="34" charset="0"/>
                <a:cs typeface="Arial" panose="020B0604020202020204" pitchFamily="34" charset="0"/>
              </a:rPr>
              <a:t>x_train</a:t>
            </a:r>
            <a:endParaRPr lang="en-IN" dirty="0">
              <a:latin typeface="Arial" panose="020B0604020202020204" pitchFamily="34" charset="0"/>
              <a:cs typeface="Arial" panose="020B0604020202020204" pitchFamily="34" charset="0"/>
            </a:endParaRPr>
          </a:p>
          <a:p>
            <a:pPr marL="457200" lvl="0" indent="-457200" algn="just">
              <a:buFont typeface="+mj-lt"/>
              <a:buAutoNum type="arabicPeriod"/>
            </a:pPr>
            <a:r>
              <a:rPr lang="en-IN" dirty="0">
                <a:latin typeface="Arial" panose="020B0604020202020204" pitchFamily="34" charset="0"/>
                <a:cs typeface="Arial" panose="020B0604020202020204" pitchFamily="34" charset="0"/>
              </a:rPr>
              <a:t>The associated target for each observation in </a:t>
            </a:r>
            <a:r>
              <a:rPr lang="en-IN" dirty="0" err="1">
                <a:latin typeface="Arial" panose="020B0604020202020204" pitchFamily="34" charset="0"/>
                <a:cs typeface="Arial" panose="020B0604020202020204" pitchFamily="34" charset="0"/>
              </a:rPr>
              <a:t>x_train</a:t>
            </a:r>
            <a:r>
              <a:rPr lang="en-IN" dirty="0">
                <a:latin typeface="Arial" panose="020B0604020202020204" pitchFamily="34" charset="0"/>
                <a:cs typeface="Arial" panose="020B0604020202020204" pitchFamily="34" charset="0"/>
              </a:rPr>
              <a:t> --&gt; </a:t>
            </a:r>
            <a:r>
              <a:rPr lang="en-IN" dirty="0" err="1">
                <a:latin typeface="Arial" panose="020B0604020202020204" pitchFamily="34" charset="0"/>
                <a:cs typeface="Arial" panose="020B0604020202020204" pitchFamily="34" charset="0"/>
              </a:rPr>
              <a:t>y_train</a:t>
            </a:r>
            <a:endParaRPr lang="en-IN" dirty="0">
              <a:latin typeface="Arial" panose="020B0604020202020204" pitchFamily="34" charset="0"/>
              <a:cs typeface="Arial" panose="020B0604020202020204" pitchFamily="34" charset="0"/>
            </a:endParaRPr>
          </a:p>
          <a:p>
            <a:pPr marL="457200" lvl="0" indent="-457200" algn="just">
              <a:buFont typeface="+mj-lt"/>
              <a:buAutoNum type="arabicPeriod"/>
            </a:pPr>
            <a:r>
              <a:rPr lang="en-IN" dirty="0">
                <a:latin typeface="Arial" panose="020B0604020202020204" pitchFamily="34" charset="0"/>
                <a:cs typeface="Arial" panose="020B0604020202020204" pitchFamily="34" charset="0"/>
              </a:rPr>
              <a:t>25% of the observation as test set--&gt;  </a:t>
            </a:r>
            <a:r>
              <a:rPr lang="en-IN" dirty="0" err="1">
                <a:latin typeface="Arial" panose="020B0604020202020204" pitchFamily="34" charset="0"/>
                <a:cs typeface="Arial" panose="020B0604020202020204" pitchFamily="34" charset="0"/>
              </a:rPr>
              <a:t>x_test</a:t>
            </a:r>
            <a:endParaRPr lang="en-IN" dirty="0">
              <a:latin typeface="Arial" panose="020B0604020202020204" pitchFamily="34" charset="0"/>
              <a:cs typeface="Arial" panose="020B0604020202020204" pitchFamily="34" charset="0"/>
            </a:endParaRPr>
          </a:p>
          <a:p>
            <a:pPr marL="457200" lvl="0" indent="-457200" algn="just">
              <a:buFont typeface="+mj-lt"/>
              <a:buAutoNum type="arabicPeriod"/>
            </a:pPr>
            <a:r>
              <a:rPr lang="en-IN" dirty="0">
                <a:latin typeface="Arial" panose="020B0604020202020204" pitchFamily="34" charset="0"/>
                <a:cs typeface="Arial" panose="020B0604020202020204" pitchFamily="34" charset="0"/>
              </a:rPr>
              <a:t>The target associated with the test set--&gt; </a:t>
            </a:r>
            <a:r>
              <a:rPr lang="en-IN" dirty="0" err="1">
                <a:latin typeface="Arial" panose="020B0604020202020204" pitchFamily="34" charset="0"/>
                <a:cs typeface="Arial" panose="020B0604020202020204" pitchFamily="34" charset="0"/>
              </a:rPr>
              <a:t>y_test</a:t>
            </a:r>
            <a:r>
              <a:rPr lang="en-IN" dirty="0">
                <a:latin typeface="Arial" panose="020B0604020202020204" pitchFamily="34" charset="0"/>
                <a:cs typeface="Arial" panose="020B0604020202020204" pitchFamily="34" charset="0"/>
              </a:rPr>
              <a:t>.</a:t>
            </a:r>
          </a:p>
          <a:p>
            <a:pPr marL="0" lvl="0" indent="0" algn="just">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1247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Identification of possible problem-solving approaches (methods)</a:t>
            </a:r>
          </a:p>
        </p:txBody>
      </p:sp>
      <p:sp>
        <p:nvSpPr>
          <p:cNvPr id="3" name="Content Placeholder 2"/>
          <p:cNvSpPr>
            <a:spLocks noGrp="1"/>
          </p:cNvSpPr>
          <p:nvPr>
            <p:ph idx="1"/>
          </p:nvPr>
        </p:nvSpPr>
        <p:spPr/>
        <p:txBody>
          <a:bodyPr/>
          <a:lstStyle/>
          <a:p>
            <a:r>
              <a:rPr lang="en-IN" dirty="0" smtClean="0">
                <a:latin typeface="Arial" panose="020B0604020202020204" pitchFamily="34" charset="0"/>
                <a:cs typeface="Arial" panose="020B0604020202020204" pitchFamily="34" charset="0"/>
              </a:rPr>
              <a:t> We </a:t>
            </a:r>
            <a:r>
              <a:rPr lang="en-IN" dirty="0">
                <a:latin typeface="Arial" panose="020B0604020202020204" pitchFamily="34" charset="0"/>
                <a:cs typeface="Arial" panose="020B0604020202020204" pitchFamily="34" charset="0"/>
              </a:rPr>
              <a:t>had  null values in our dataset, which we imputed using mean, median and mode  methods.</a:t>
            </a:r>
          </a:p>
          <a:p>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Dropped unrequired columns.</a:t>
            </a:r>
          </a:p>
          <a:p>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Converted all the categorical data into numeric data using Label Encoder.</a:t>
            </a:r>
          </a:p>
          <a:p>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Identified </a:t>
            </a:r>
            <a:r>
              <a:rPr lang="en-IN" dirty="0" err="1">
                <a:latin typeface="Arial" panose="020B0604020202020204" pitchFamily="34" charset="0"/>
                <a:cs typeface="Arial" panose="020B0604020202020204" pitchFamily="34" charset="0"/>
              </a:rPr>
              <a:t>skewness</a:t>
            </a:r>
            <a:r>
              <a:rPr lang="en-IN" dirty="0">
                <a:latin typeface="Arial" panose="020B0604020202020204" pitchFamily="34" charset="0"/>
                <a:cs typeface="Arial" panose="020B0604020202020204" pitchFamily="34" charset="0"/>
              </a:rPr>
              <a:t> and outliers in the dataset and removed the outliers with the   help of z-score method.</a:t>
            </a:r>
          </a:p>
          <a:p>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Splitting </a:t>
            </a:r>
            <a:r>
              <a:rPr lang="en-IN" dirty="0">
                <a:latin typeface="Arial" panose="020B0604020202020204" pitchFamily="34" charset="0"/>
                <a:cs typeface="Arial" panose="020B0604020202020204" pitchFamily="34" charset="0"/>
              </a:rPr>
              <a:t>the dataset and scaling the data with Standard </a:t>
            </a:r>
            <a:r>
              <a:rPr lang="en-IN" dirty="0" err="1">
                <a:latin typeface="Arial" panose="020B0604020202020204" pitchFamily="34" charset="0"/>
                <a:cs typeface="Arial" panose="020B0604020202020204" pitchFamily="34" charset="0"/>
              </a:rPr>
              <a:t>Scaler</a:t>
            </a:r>
            <a:r>
              <a:rPr lang="en-IN" dirty="0">
                <a:latin typeface="Arial" panose="020B0604020202020204" pitchFamily="34" charset="0"/>
                <a:cs typeface="Arial" panose="020B0604020202020204" pitchFamily="34" charset="0"/>
              </a:rPr>
              <a:t> method</a:t>
            </a:r>
          </a:p>
          <a:p>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Used </a:t>
            </a:r>
            <a:r>
              <a:rPr lang="en-IN" dirty="0">
                <a:latin typeface="Arial" panose="020B0604020202020204" pitchFamily="34" charset="0"/>
                <a:cs typeface="Arial" panose="020B0604020202020204" pitchFamily="34" charset="0"/>
              </a:rPr>
              <a:t>PCA for </a:t>
            </a:r>
            <a:r>
              <a:rPr lang="en-IN" dirty="0" err="1">
                <a:latin typeface="Arial" panose="020B0604020202020204" pitchFamily="34" charset="0"/>
                <a:cs typeface="Arial" panose="020B0604020202020204" pitchFamily="34" charset="0"/>
              </a:rPr>
              <a:t>multicollinearity</a:t>
            </a:r>
            <a:r>
              <a:rPr lang="en-IN" dirty="0" smtClean="0"/>
              <a:t>.</a:t>
            </a:r>
            <a:endParaRPr lang="en-IN" dirty="0"/>
          </a:p>
          <a:p>
            <a:r>
              <a:rPr lang="en-US" dirty="0" smtClean="0"/>
              <a:t>  </a:t>
            </a:r>
            <a:r>
              <a:rPr lang="en-US" dirty="0" smtClean="0">
                <a:latin typeface="Arial" panose="020B0604020202020204" pitchFamily="34" charset="0"/>
                <a:cs typeface="Arial" panose="020B0604020202020204" pitchFamily="34" charset="0"/>
              </a:rPr>
              <a:t>Performed </a:t>
            </a:r>
            <a:r>
              <a:rPr lang="en-IN" dirty="0">
                <a:latin typeface="Arial" panose="020B0604020202020204" pitchFamily="34" charset="0"/>
                <a:cs typeface="Arial" panose="020B0604020202020204" pitchFamily="34" charset="0"/>
              </a:rPr>
              <a:t>Feature Importance using Extra Trees </a:t>
            </a:r>
            <a:r>
              <a:rPr lang="en-IN" dirty="0" err="1">
                <a:latin typeface="Arial" panose="020B0604020202020204" pitchFamily="34" charset="0"/>
                <a:cs typeface="Arial" panose="020B0604020202020204" pitchFamily="34" charset="0"/>
              </a:rPr>
              <a:t>Regressor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673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Problem Statement</a:t>
            </a:r>
            <a:endParaRPr lang="en-IN" dirty="0"/>
          </a:p>
        </p:txBody>
      </p:sp>
      <p:sp>
        <p:nvSpPr>
          <p:cNvPr id="3" name="Content Placeholder 2"/>
          <p:cNvSpPr>
            <a:spLocks noGrp="1"/>
          </p:cNvSpPr>
          <p:nvPr>
            <p:ph idx="1"/>
          </p:nvPr>
        </p:nvSpPr>
        <p:spPr/>
        <p:txBody>
          <a:bodyPr/>
          <a:lstStyle/>
          <a:p>
            <a:pPr lvl="0" algn="just"/>
            <a:r>
              <a:rPr lang="en-IN" dirty="0">
                <a:latin typeface="Arial" panose="020B0604020202020204" pitchFamily="34" charset="0"/>
                <a:cs typeface="Arial" panose="020B0604020202020204" pitchFamily="34" charset="0"/>
              </a:rPr>
              <a:t>A US-based housing company named Surprise Housing</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has decided to enter the Australian market. The company uses data analytics to purchase houses at a price below their actual values and flip them at a higher price. For the same purpose, the company has collected a data set from the sale of houses in Australia.</a:t>
            </a:r>
          </a:p>
          <a:p>
            <a:pPr lvl="0" algn="just"/>
            <a:r>
              <a:rPr lang="en-IN" dirty="0">
                <a:latin typeface="Arial" panose="020B0604020202020204" pitchFamily="34" charset="0"/>
                <a:cs typeface="Arial" panose="020B0604020202020204" pitchFamily="34" charset="0"/>
              </a:rPr>
              <a:t>Here, we need to build a model using Machine Learning in order to predict the actual value of the prospective properties and decide whether to invest in them or not. For this company wants to know: </a:t>
            </a:r>
          </a:p>
          <a:p>
            <a:pPr marL="0" lvl="0" indent="0" algn="just">
              <a:buNone/>
            </a:pPr>
            <a:r>
              <a:rPr lang="en-IN" dirty="0">
                <a:latin typeface="Arial" panose="020B0604020202020204" pitchFamily="34" charset="0"/>
                <a:cs typeface="Arial" panose="020B0604020202020204" pitchFamily="34" charset="0"/>
              </a:rPr>
              <a:t>      1)  Which variables are important to predict the price of houses? </a:t>
            </a:r>
          </a:p>
          <a:p>
            <a:pPr marL="0" lvl="0" indent="0" algn="just">
              <a:buNone/>
            </a:pPr>
            <a:r>
              <a:rPr lang="en-IN" dirty="0">
                <a:latin typeface="Arial" panose="020B0604020202020204" pitchFamily="34" charset="0"/>
                <a:cs typeface="Arial" panose="020B0604020202020204" pitchFamily="34" charset="0"/>
              </a:rPr>
              <a:t>      2)  How do these variables describe the price of the house?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138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a:t>
            </a:r>
            <a:endParaRPr lang="en-IN" dirty="0"/>
          </a:p>
        </p:txBody>
      </p:sp>
      <p:pic>
        <p:nvPicPr>
          <p:cNvPr id="4" name="Content Placeholder 3"/>
          <p:cNvPicPr>
            <a:picLocks noGrp="1" noChangeAspect="1"/>
          </p:cNvPicPr>
          <p:nvPr>
            <p:ph idx="1"/>
          </p:nvPr>
        </p:nvPicPr>
        <p:blipFill>
          <a:blip r:embed="rId2"/>
          <a:stretch>
            <a:fillRect/>
          </a:stretch>
        </p:blipFill>
        <p:spPr>
          <a:xfrm>
            <a:off x="3105339" y="2103438"/>
            <a:ext cx="6029607" cy="3932237"/>
          </a:xfrm>
          <a:prstGeom prst="rect">
            <a:avLst/>
          </a:prstGeom>
        </p:spPr>
      </p:pic>
    </p:spTree>
    <p:extLst>
      <p:ext uri="{BB962C8B-B14F-4D97-AF65-F5344CB8AC3E}">
        <p14:creationId xmlns:p14="http://schemas.microsoft.com/office/powerpoint/2010/main" val="379900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Testing of identified approaches</a:t>
            </a:r>
            <a:endParaRPr lang="en-IN" dirty="0"/>
          </a:p>
        </p:txBody>
      </p:sp>
      <p:sp>
        <p:nvSpPr>
          <p:cNvPr id="3" name="Content Placeholder 2"/>
          <p:cNvSpPr>
            <a:spLocks noGrp="1"/>
          </p:cNvSpPr>
          <p:nvPr>
            <p:ph idx="1"/>
          </p:nvPr>
        </p:nvSpPr>
        <p:spPr/>
        <p:txBody>
          <a:bodyPr/>
          <a:lstStyle/>
          <a:p>
            <a:r>
              <a:rPr lang="en-IN" dirty="0">
                <a:latin typeface="Arial" panose="020B0604020202020204" pitchFamily="34" charset="0"/>
                <a:cs typeface="Arial" panose="020B0604020202020204" pitchFamily="34" charset="0"/>
              </a:rPr>
              <a:t>1. Linear Regression Model</a:t>
            </a:r>
          </a:p>
          <a:p>
            <a:r>
              <a:rPr lang="en-IN" dirty="0">
                <a:latin typeface="Arial" panose="020B0604020202020204" pitchFamily="34" charset="0"/>
                <a:cs typeface="Arial" panose="020B0604020202020204" pitchFamily="34" charset="0"/>
              </a:rPr>
              <a:t>2. RIDGE Regularization Regression Model</a:t>
            </a:r>
          </a:p>
          <a:p>
            <a:r>
              <a:rPr lang="en-IN" dirty="0">
                <a:latin typeface="Arial" panose="020B0604020202020204" pitchFamily="34" charset="0"/>
                <a:cs typeface="Arial" panose="020B0604020202020204" pitchFamily="34" charset="0"/>
              </a:rPr>
              <a:t>3.  LASSO Regularization Regression Model</a:t>
            </a:r>
          </a:p>
          <a:p>
            <a:r>
              <a:rPr lang="en-IN" dirty="0">
                <a:latin typeface="Arial" panose="020B0604020202020204" pitchFamily="34" charset="0"/>
                <a:cs typeface="Arial" panose="020B0604020202020204" pitchFamily="34" charset="0"/>
              </a:rPr>
              <a:t>4.  SGB </a:t>
            </a:r>
            <a:r>
              <a:rPr lang="en-IN" dirty="0" err="1">
                <a:latin typeface="Arial" panose="020B0604020202020204" pitchFamily="34" charset="0"/>
                <a:cs typeface="Arial" panose="020B0604020202020204" pitchFamily="34" charset="0"/>
              </a:rPr>
              <a:t>Regressor</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5. Random Forest </a:t>
            </a:r>
            <a:r>
              <a:rPr lang="en-IN" dirty="0" err="1">
                <a:latin typeface="Arial" panose="020B0604020202020204" pitchFamily="34" charset="0"/>
                <a:cs typeface="Arial" panose="020B0604020202020204" pitchFamily="34" charset="0"/>
              </a:rPr>
              <a:t>Regressor</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These algorithms have been used for both training and testing the model.</a:t>
            </a:r>
          </a:p>
        </p:txBody>
      </p:sp>
    </p:spTree>
    <p:extLst>
      <p:ext uri="{BB962C8B-B14F-4D97-AF65-F5344CB8AC3E}">
        <p14:creationId xmlns:p14="http://schemas.microsoft.com/office/powerpoint/2010/main" val="1768437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Building machine learning model</a:t>
            </a:r>
            <a:endParaRPr lang="en-IN"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We use many algorithms to find best model, but here we </a:t>
            </a:r>
            <a:r>
              <a:rPr lang="en-US" dirty="0" smtClean="0">
                <a:latin typeface="Arial" panose="020B0604020202020204" pitchFamily="34" charset="0"/>
                <a:cs typeface="Arial" panose="020B0604020202020204" pitchFamily="34" charset="0"/>
              </a:rPr>
              <a:t>describe </a:t>
            </a:r>
            <a:r>
              <a:rPr lang="en-US" dirty="0">
                <a:latin typeface="Arial" panose="020B0604020202020204" pitchFamily="34" charset="0"/>
                <a:cs typeface="Arial" panose="020B0604020202020204" pitchFamily="34" charset="0"/>
              </a:rPr>
              <a:t>only best </a:t>
            </a:r>
            <a:r>
              <a:rPr lang="en-US" dirty="0" smtClean="0">
                <a:latin typeface="Arial" panose="020B0604020202020204" pitchFamily="34" charset="0"/>
                <a:cs typeface="Arial" panose="020B0604020202020204" pitchFamily="34" charset="0"/>
              </a:rPr>
              <a:t>model.</a:t>
            </a:r>
          </a:p>
          <a:p>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810693" y="2706986"/>
            <a:ext cx="8057584" cy="3328054"/>
          </a:xfrm>
          <a:prstGeom prst="rect">
            <a:avLst/>
          </a:prstGeom>
        </p:spPr>
      </p:pic>
    </p:spTree>
    <p:extLst>
      <p:ext uri="{BB962C8B-B14F-4D97-AF65-F5344CB8AC3E}">
        <p14:creationId xmlns:p14="http://schemas.microsoft.com/office/powerpoint/2010/main" val="1753045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pic>
        <p:nvPicPr>
          <p:cNvPr id="4" name="Content Placeholder 3"/>
          <p:cNvPicPr>
            <a:picLocks noGrp="1" noChangeAspect="1"/>
          </p:cNvPicPr>
          <p:nvPr>
            <p:ph idx="1"/>
          </p:nvPr>
        </p:nvPicPr>
        <p:blipFill>
          <a:blip r:embed="rId2"/>
          <a:stretch>
            <a:fillRect/>
          </a:stretch>
        </p:blipFill>
        <p:spPr>
          <a:xfrm>
            <a:off x="3230631" y="1846907"/>
            <a:ext cx="5730737" cy="3646189"/>
          </a:xfrm>
          <a:prstGeom prst="rect">
            <a:avLst/>
          </a:prstGeom>
        </p:spPr>
      </p:pic>
    </p:spTree>
    <p:extLst>
      <p:ext uri="{BB962C8B-B14F-4D97-AF65-F5344CB8AC3E}">
        <p14:creationId xmlns:p14="http://schemas.microsoft.com/office/powerpoint/2010/main" val="662876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pic>
        <p:nvPicPr>
          <p:cNvPr id="4" name="Content Placeholder 3"/>
          <p:cNvPicPr>
            <a:picLocks noGrp="1" noChangeAspect="1"/>
          </p:cNvPicPr>
          <p:nvPr>
            <p:ph idx="1"/>
          </p:nvPr>
        </p:nvPicPr>
        <p:blipFill>
          <a:blip r:embed="rId2"/>
          <a:stretch>
            <a:fillRect/>
          </a:stretch>
        </p:blipFill>
        <p:spPr>
          <a:xfrm>
            <a:off x="2462543" y="1647731"/>
            <a:ext cx="7288039" cy="4354717"/>
          </a:xfrm>
          <a:prstGeom prst="rect">
            <a:avLst/>
          </a:prstGeom>
        </p:spPr>
      </p:pic>
    </p:spTree>
    <p:extLst>
      <p:ext uri="{BB962C8B-B14F-4D97-AF65-F5344CB8AC3E}">
        <p14:creationId xmlns:p14="http://schemas.microsoft.com/office/powerpoint/2010/main" val="2627294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pic>
        <p:nvPicPr>
          <p:cNvPr id="4" name="Content Placeholder 3"/>
          <p:cNvPicPr>
            <a:picLocks noGrp="1" noChangeAspect="1"/>
          </p:cNvPicPr>
          <p:nvPr>
            <p:ph idx="1"/>
          </p:nvPr>
        </p:nvPicPr>
        <p:blipFill>
          <a:blip r:embed="rId2"/>
          <a:stretch>
            <a:fillRect/>
          </a:stretch>
        </p:blipFill>
        <p:spPr>
          <a:xfrm>
            <a:off x="2562131" y="1801640"/>
            <a:ext cx="6699564" cy="4200808"/>
          </a:xfrm>
          <a:prstGeom prst="rect">
            <a:avLst/>
          </a:prstGeom>
        </p:spPr>
      </p:pic>
    </p:spTree>
    <p:extLst>
      <p:ext uri="{BB962C8B-B14F-4D97-AF65-F5344CB8AC3E}">
        <p14:creationId xmlns:p14="http://schemas.microsoft.com/office/powerpoint/2010/main" val="3856864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IN" dirty="0"/>
          </a:p>
        </p:txBody>
      </p:sp>
      <p:pic>
        <p:nvPicPr>
          <p:cNvPr id="4" name="Content Placeholder 3"/>
          <p:cNvPicPr>
            <a:picLocks noGrp="1" noChangeAspect="1"/>
          </p:cNvPicPr>
          <p:nvPr>
            <p:ph idx="1"/>
          </p:nvPr>
        </p:nvPicPr>
        <p:blipFill>
          <a:blip r:embed="rId2"/>
          <a:stretch>
            <a:fillRect/>
          </a:stretch>
        </p:blipFill>
        <p:spPr>
          <a:xfrm>
            <a:off x="2679826" y="1683946"/>
            <a:ext cx="6826313" cy="4351730"/>
          </a:xfrm>
          <a:prstGeom prst="rect">
            <a:avLst/>
          </a:prstGeom>
        </p:spPr>
      </p:pic>
    </p:spTree>
    <p:extLst>
      <p:ext uri="{BB962C8B-B14F-4D97-AF65-F5344CB8AC3E}">
        <p14:creationId xmlns:p14="http://schemas.microsoft.com/office/powerpoint/2010/main" val="3006941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Metrics Used</a:t>
            </a:r>
            <a:endParaRPr lang="en-IN" dirty="0"/>
          </a:p>
        </p:txBody>
      </p:sp>
      <p:sp>
        <p:nvSpPr>
          <p:cNvPr id="3" name="Content Placeholder 2"/>
          <p:cNvSpPr>
            <a:spLocks noGrp="1"/>
          </p:cNvSpPr>
          <p:nvPr>
            <p:ph idx="1"/>
          </p:nvPr>
        </p:nvSpPr>
        <p:spPr/>
        <p:txBody>
          <a:bodyPr>
            <a:normAutofit fontScale="92500" lnSpcReduction="10000"/>
          </a:bodyPr>
          <a:lstStyle/>
          <a:p>
            <a:r>
              <a:rPr lang="en-IN" dirty="0">
                <a:latin typeface="Arial" panose="020B0604020202020204" pitchFamily="34" charset="0"/>
                <a:cs typeface="Arial" panose="020B0604020202020204" pitchFamily="34" charset="0"/>
              </a:rPr>
              <a:t>Will go with Random Forest </a:t>
            </a:r>
            <a:r>
              <a:rPr lang="en-IN" dirty="0" err="1">
                <a:latin typeface="Arial" panose="020B0604020202020204" pitchFamily="34" charset="0"/>
                <a:cs typeface="Arial" panose="020B0604020202020204" pitchFamily="34" charset="0"/>
              </a:rPr>
              <a:t>Regressor</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Reasons </a:t>
            </a:r>
          </a:p>
          <a:p>
            <a:r>
              <a:rPr lang="en-IN" dirty="0">
                <a:latin typeface="Arial" panose="020B0604020202020204" pitchFamily="34" charset="0"/>
                <a:cs typeface="Arial" panose="020B0604020202020204" pitchFamily="34" charset="0"/>
              </a:rPr>
              <a:t>1. Random Forest reduces </a:t>
            </a:r>
            <a:r>
              <a:rPr lang="en-IN" dirty="0" err="1">
                <a:latin typeface="Arial" panose="020B0604020202020204" pitchFamily="34" charset="0"/>
                <a:cs typeface="Arial" panose="020B0604020202020204" pitchFamily="34" charset="0"/>
              </a:rPr>
              <a:t>overfitting</a:t>
            </a:r>
            <a:r>
              <a:rPr lang="en-IN" dirty="0">
                <a:latin typeface="Arial" panose="020B0604020202020204" pitchFamily="34" charset="0"/>
                <a:cs typeface="Arial" panose="020B0604020202020204" pitchFamily="34" charset="0"/>
              </a:rPr>
              <a:t> in decision tree and helps to improve accuracy. 2. It is flexible for both classification and regression tasks. </a:t>
            </a:r>
          </a:p>
          <a:p>
            <a:r>
              <a:rPr lang="en-IN" dirty="0">
                <a:latin typeface="Arial" panose="020B0604020202020204" pitchFamily="34" charset="0"/>
                <a:cs typeface="Arial" panose="020B0604020202020204" pitchFamily="34" charset="0"/>
              </a:rPr>
              <a:t>3. It also works well with both categorical and continuous values. </a:t>
            </a:r>
          </a:p>
          <a:p>
            <a:r>
              <a:rPr lang="en-IN" dirty="0">
                <a:latin typeface="Arial" panose="020B0604020202020204" pitchFamily="34" charset="0"/>
                <a:cs typeface="Arial" panose="020B0604020202020204" pitchFamily="34" charset="0"/>
              </a:rPr>
              <a:t>4. It is a rule based approach. </a:t>
            </a:r>
          </a:p>
          <a:p>
            <a:r>
              <a:rPr lang="en-IN" dirty="0">
                <a:latin typeface="Arial" panose="020B0604020202020204" pitchFamily="34" charset="0"/>
                <a:cs typeface="Arial" panose="020B0604020202020204" pitchFamily="34" charset="0"/>
              </a:rPr>
              <a:t>5. It automates missing values present in the data</a:t>
            </a:r>
          </a:p>
          <a:p>
            <a:pPr marL="0" indent="0">
              <a:buNone/>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key metrics used here were R2_Score, MSE, MAE, RMSE and Cross Validation Score. We also tried to find out the best parameters by using Hyper Parameter Tuning  and Random Grid Search to increase the accuracy score</a:t>
            </a:r>
            <a:r>
              <a:rPr lang="en-IN" dirty="0"/>
              <a:t>.</a:t>
            </a:r>
          </a:p>
          <a:p>
            <a:pPr marL="0" indent="0">
              <a:buNone/>
            </a:pPr>
            <a:endParaRPr lang="en-IN" dirty="0"/>
          </a:p>
        </p:txBody>
      </p:sp>
    </p:spTree>
    <p:extLst>
      <p:ext uri="{BB962C8B-B14F-4D97-AF65-F5344CB8AC3E}">
        <p14:creationId xmlns:p14="http://schemas.microsoft.com/office/powerpoint/2010/main" val="2975482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lvl="0" algn="just"/>
            <a:r>
              <a:rPr lang="en-IN" dirty="0">
                <a:latin typeface="Arial" panose="020B0604020202020204" pitchFamily="34" charset="0"/>
                <a:cs typeface="Arial" panose="020B0604020202020204" pitchFamily="34" charset="0"/>
              </a:rPr>
              <a:t>The purpose of this article was twofold: to understand the pattern of Australian real estate market and make predictive model, which is able to effectively predict the price of houses in Australia.</a:t>
            </a:r>
          </a:p>
          <a:p>
            <a:pPr lvl="0" algn="just"/>
            <a:r>
              <a:rPr lang="en-IN" dirty="0">
                <a:latin typeface="Arial" panose="020B0604020202020204" pitchFamily="34" charset="0"/>
                <a:cs typeface="Arial" panose="020B0604020202020204" pitchFamily="34" charset="0"/>
              </a:rPr>
              <a:t>We use many algorithms to find best model and best result were observed of the </a:t>
            </a:r>
            <a:r>
              <a:rPr lang="en-IN" dirty="0" err="1">
                <a:latin typeface="Arial" panose="020B0604020202020204" pitchFamily="34" charset="0"/>
                <a:cs typeface="Arial" panose="020B0604020202020204" pitchFamily="34" charset="0"/>
              </a:rPr>
              <a:t>catboost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regressor</a:t>
            </a:r>
            <a:r>
              <a:rPr lang="en-IN" dirty="0">
                <a:latin typeface="Arial" panose="020B0604020202020204" pitchFamily="34" charset="0"/>
                <a:cs typeface="Arial" panose="020B0604020202020204" pitchFamily="34" charset="0"/>
              </a:rPr>
              <a:t> with 84% r2 score accuracy.</a:t>
            </a:r>
          </a:p>
          <a:p>
            <a:pPr lvl="0" algn="just"/>
            <a:r>
              <a:rPr lang="en-IN" dirty="0">
                <a:latin typeface="Arial" panose="020B0604020202020204" pitchFamily="34" charset="0"/>
                <a:cs typeface="Arial" panose="020B0604020202020204" pitchFamily="34" charset="0"/>
              </a:rPr>
              <a:t>There are many variables important to predict the price of houses. Like quality of houses, exterior quality, basement area, kitchen quality, total rooms above grade and many more. </a:t>
            </a:r>
          </a:p>
          <a:p>
            <a:pPr lvl="0" algn="just"/>
            <a:r>
              <a:rPr lang="en-IN" dirty="0">
                <a:latin typeface="Arial" panose="020B0604020202020204" pitchFamily="34" charset="0"/>
                <a:cs typeface="Arial" panose="020B0604020202020204" pitchFamily="34" charset="0"/>
              </a:rPr>
              <a:t>In order to increase profit of surprise housing company, the company should start using of machine learning model.</a:t>
            </a:r>
          </a:p>
          <a:p>
            <a:pPr lvl="0" algn="just"/>
            <a:r>
              <a:rPr lang="en-IN" dirty="0">
                <a:latin typeface="Arial" panose="020B0604020202020204" pitchFamily="34" charset="0"/>
                <a:cs typeface="Arial" panose="020B0604020202020204" pitchFamily="34" charset="0"/>
              </a:rPr>
              <a:t>By using machine learning model company can decide whether to invest in properties or not.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456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Data sources and formats</a:t>
            </a:r>
            <a:endParaRPr lang="en-IN" dirty="0"/>
          </a:p>
        </p:txBody>
      </p:sp>
      <p:sp>
        <p:nvSpPr>
          <p:cNvPr id="3" name="Content Placeholder 2"/>
          <p:cNvSpPr>
            <a:spLocks noGrp="1"/>
          </p:cNvSpPr>
          <p:nvPr>
            <p:ph idx="1"/>
          </p:nvPr>
        </p:nvSpPr>
        <p:spPr/>
        <p:txBody>
          <a:bodyPr/>
          <a:lstStyle/>
          <a:p>
            <a:pPr lvl="0"/>
            <a:r>
              <a:rPr lang="en-IN" dirty="0">
                <a:latin typeface="Arial" panose="020B0604020202020204" pitchFamily="34" charset="0"/>
                <a:cs typeface="Arial" panose="020B0604020202020204" pitchFamily="34" charset="0"/>
              </a:rPr>
              <a:t>Train file will be used for training the model, where the model will learn from this file. The training data contains all the independent variables and the target variable. The size of the  train data is 1168 records</a:t>
            </a:r>
          </a:p>
          <a:p>
            <a:pPr lvl="0"/>
            <a:r>
              <a:rPr lang="en-IN" dirty="0">
                <a:latin typeface="Arial" panose="020B0604020202020204" pitchFamily="34" charset="0"/>
                <a:cs typeface="Arial" panose="020B0604020202020204" pitchFamily="34" charset="0"/>
              </a:rPr>
              <a:t>Test file contains all the independent variables, but not the target variable. Here we will be applying the model to predict the target variable. The size of the test data is 292 records.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800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Problem Solving Approaches</a:t>
            </a:r>
            <a:endParaRPr lang="en-IN" dirty="0"/>
          </a:p>
        </p:txBody>
      </p:sp>
      <p:sp>
        <p:nvSpPr>
          <p:cNvPr id="3" name="Content Placeholder 2"/>
          <p:cNvSpPr>
            <a:spLocks noGrp="1"/>
          </p:cNvSpPr>
          <p:nvPr>
            <p:ph idx="1"/>
          </p:nvPr>
        </p:nvSpPr>
        <p:spPr/>
        <p:txBody>
          <a:bodyPr/>
          <a:lstStyle/>
          <a:p>
            <a:pPr marL="457200" lvl="0" indent="-457200" algn="just">
              <a:buFont typeface="+mj-lt"/>
              <a:buAutoNum type="arabicPeriod"/>
            </a:pPr>
            <a:r>
              <a:rPr lang="en-IN" dirty="0">
                <a:latin typeface="Arial" panose="020B0604020202020204" pitchFamily="34" charset="0"/>
                <a:cs typeface="Arial" panose="020B0604020202020204" pitchFamily="34" charset="0"/>
              </a:rPr>
              <a:t>Data reading and understanding</a:t>
            </a:r>
          </a:p>
          <a:p>
            <a:pPr marL="457200" lvl="0" indent="-457200" algn="just">
              <a:buFont typeface="+mj-lt"/>
              <a:buAutoNum type="arabicPeriod"/>
            </a:pPr>
            <a:r>
              <a:rPr lang="en-IN" dirty="0">
                <a:latin typeface="Arial" panose="020B0604020202020204" pitchFamily="34" charset="0"/>
                <a:cs typeface="Arial" panose="020B0604020202020204" pitchFamily="34" charset="0"/>
              </a:rPr>
              <a:t>Data cleaning</a:t>
            </a:r>
          </a:p>
          <a:p>
            <a:pPr marL="457200" lvl="0" indent="-457200" algn="just">
              <a:buFont typeface="+mj-lt"/>
              <a:buAutoNum type="arabicPeriod"/>
            </a:pPr>
            <a:r>
              <a:rPr lang="en-IN" dirty="0">
                <a:latin typeface="Arial" panose="020B0604020202020204" pitchFamily="34" charset="0"/>
                <a:cs typeface="Arial" panose="020B0604020202020204" pitchFamily="34" charset="0"/>
              </a:rPr>
              <a:t>Data analysis</a:t>
            </a:r>
          </a:p>
          <a:p>
            <a:pPr marL="457200" lvl="0" indent="-457200" algn="just">
              <a:buFont typeface="+mj-lt"/>
              <a:buAutoNum type="arabicPeriod"/>
            </a:pPr>
            <a:r>
              <a:rPr lang="en-IN" dirty="0">
                <a:latin typeface="Arial" panose="020B0604020202020204" pitchFamily="34" charset="0"/>
                <a:cs typeface="Arial" panose="020B0604020202020204" pitchFamily="34" charset="0"/>
              </a:rPr>
              <a:t>Handling outliers</a:t>
            </a:r>
          </a:p>
          <a:p>
            <a:pPr marL="457200" lvl="0" indent="-457200" algn="just">
              <a:buFont typeface="+mj-lt"/>
              <a:buAutoNum type="arabicPeriod"/>
            </a:pPr>
            <a:r>
              <a:rPr lang="en-IN" dirty="0">
                <a:latin typeface="Arial" panose="020B0604020202020204" pitchFamily="34" charset="0"/>
                <a:cs typeface="Arial" panose="020B0604020202020204" pitchFamily="34" charset="0"/>
              </a:rPr>
              <a:t>Handling </a:t>
            </a:r>
            <a:r>
              <a:rPr lang="en-IN" dirty="0" err="1">
                <a:latin typeface="Arial" panose="020B0604020202020204" pitchFamily="34" charset="0"/>
                <a:cs typeface="Arial" panose="020B0604020202020204" pitchFamily="34" charset="0"/>
              </a:rPr>
              <a:t>skewness</a:t>
            </a:r>
            <a:endParaRPr lang="en-IN" dirty="0">
              <a:latin typeface="Arial" panose="020B0604020202020204" pitchFamily="34" charset="0"/>
              <a:cs typeface="Arial" panose="020B0604020202020204" pitchFamily="34" charset="0"/>
            </a:endParaRPr>
          </a:p>
          <a:p>
            <a:pPr marL="457200" lvl="0" indent="-457200" algn="just">
              <a:buFont typeface="+mj-lt"/>
              <a:buAutoNum type="arabicPeriod"/>
            </a:pPr>
            <a:r>
              <a:rPr lang="en-IN" dirty="0">
                <a:latin typeface="Arial" panose="020B0604020202020204" pitchFamily="34" charset="0"/>
                <a:cs typeface="Arial" panose="020B0604020202020204" pitchFamily="34" charset="0"/>
              </a:rPr>
              <a:t>Encoding data</a:t>
            </a:r>
          </a:p>
          <a:p>
            <a:pPr marL="457200" lvl="0" indent="-457200" algn="just">
              <a:buFont typeface="+mj-lt"/>
              <a:buAutoNum type="arabicPeriod"/>
            </a:pPr>
            <a:r>
              <a:rPr lang="en-IN" dirty="0">
                <a:latin typeface="Arial" panose="020B0604020202020204" pitchFamily="34" charset="0"/>
                <a:cs typeface="Arial" panose="020B0604020202020204" pitchFamily="34" charset="0"/>
              </a:rPr>
              <a:t>Scaling </a:t>
            </a:r>
          </a:p>
          <a:p>
            <a:pPr marL="457200" lvl="0" indent="-457200" algn="just">
              <a:buFont typeface="+mj-lt"/>
              <a:buAutoNum type="arabicPeriod"/>
            </a:pPr>
            <a:r>
              <a:rPr lang="en-IN" dirty="0">
                <a:latin typeface="Arial" panose="020B0604020202020204" pitchFamily="34" charset="0"/>
                <a:cs typeface="Arial" panose="020B0604020202020204" pitchFamily="34" charset="0"/>
              </a:rPr>
              <a:t>Train test split</a:t>
            </a:r>
          </a:p>
          <a:p>
            <a:pPr marL="457200" lvl="0" indent="-457200" algn="just">
              <a:buFont typeface="+mj-lt"/>
              <a:buAutoNum type="arabicPeriod"/>
            </a:pPr>
            <a:r>
              <a:rPr lang="en-IN" dirty="0">
                <a:latin typeface="Arial" panose="020B0604020202020204" pitchFamily="34" charset="0"/>
                <a:cs typeface="Arial" panose="020B0604020202020204" pitchFamily="34" charset="0"/>
              </a:rPr>
              <a:t>Machine learning algorithms</a:t>
            </a:r>
            <a:r>
              <a:rPr lang="en-IN"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451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Data preparation and cleaning</a:t>
            </a:r>
            <a:endParaRPr lang="en-IN" dirty="0"/>
          </a:p>
        </p:txBody>
      </p:sp>
      <p:sp>
        <p:nvSpPr>
          <p:cNvPr id="3" name="Content Placeholder 2"/>
          <p:cNvSpPr>
            <a:spLocks noGrp="1"/>
          </p:cNvSpPr>
          <p:nvPr>
            <p:ph idx="1"/>
          </p:nvPr>
        </p:nvSpPr>
        <p:spPr/>
        <p:txBody>
          <a:bodyPr/>
          <a:lstStyle/>
          <a:p>
            <a:pPr lvl="0"/>
            <a:r>
              <a:rPr lang="en-IN" dirty="0">
                <a:latin typeface="Arial" panose="020B0604020202020204" pitchFamily="34" charset="0"/>
                <a:cs typeface="Arial" panose="020B0604020202020204" pitchFamily="34" charset="0"/>
              </a:rPr>
              <a:t>Loading the dataset</a:t>
            </a:r>
          </a:p>
          <a:p>
            <a:pPr lvl="0"/>
            <a:r>
              <a:rPr lang="en-IN" dirty="0">
                <a:latin typeface="Arial" panose="020B0604020202020204" pitchFamily="34" charset="0"/>
                <a:cs typeface="Arial" panose="020B0604020202020204" pitchFamily="34" charset="0"/>
              </a:rPr>
              <a:t>Checked the number of rows and columns in the dataset using </a:t>
            </a:r>
            <a:r>
              <a:rPr lang="en-IN" dirty="0" err="1">
                <a:latin typeface="Arial" panose="020B0604020202020204" pitchFamily="34" charset="0"/>
                <a:cs typeface="Arial" panose="020B0604020202020204" pitchFamily="34" charset="0"/>
              </a:rPr>
              <a:t>df.shape</a:t>
            </a:r>
            <a:r>
              <a:rPr lang="en-IN" dirty="0">
                <a:latin typeface="Arial" panose="020B0604020202020204" pitchFamily="34" charset="0"/>
                <a:cs typeface="Arial" panose="020B0604020202020204" pitchFamily="34" charset="0"/>
              </a:rPr>
              <a:t>().</a:t>
            </a:r>
          </a:p>
          <a:p>
            <a:pPr lvl="0"/>
            <a:r>
              <a:rPr lang="en-IN" dirty="0">
                <a:latin typeface="Arial" panose="020B0604020202020204" pitchFamily="34" charset="0"/>
                <a:cs typeface="Arial" panose="020B0604020202020204" pitchFamily="34" charset="0"/>
              </a:rPr>
              <a:t>Checked the null values in the dataset and filled them using mean, median mode.</a:t>
            </a:r>
          </a:p>
          <a:p>
            <a:pPr lvl="0"/>
            <a:r>
              <a:rPr lang="en-IN" dirty="0">
                <a:latin typeface="Arial" panose="020B0604020202020204" pitchFamily="34" charset="0"/>
                <a:cs typeface="Arial" panose="020B0604020202020204" pitchFamily="34" charset="0"/>
              </a:rPr>
              <a:t>Dropped the unrequired columns from the dataset.</a:t>
            </a:r>
          </a:p>
          <a:p>
            <a:pPr lvl="0"/>
            <a:r>
              <a:rPr lang="en-IN" dirty="0">
                <a:latin typeface="Arial" panose="020B0604020202020204" pitchFamily="34" charset="0"/>
                <a:cs typeface="Arial" panose="020B0604020202020204" pitchFamily="34" charset="0"/>
              </a:rPr>
              <a:t>Checked the unique values.</a:t>
            </a:r>
          </a:p>
          <a:p>
            <a:r>
              <a:rPr lang="en-IN" dirty="0">
                <a:latin typeface="Arial" panose="020B0604020202020204" pitchFamily="34" charset="0"/>
                <a:cs typeface="Arial" panose="020B0604020202020204" pitchFamily="34" charset="0"/>
              </a:rPr>
              <a:t>Converted all the data to numeric data type using Label Encoding technique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580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pPr lvl="0"/>
            <a:r>
              <a:rPr lang="en-IN" dirty="0" err="1">
                <a:latin typeface="Arial" panose="020B0604020202020204" pitchFamily="34" charset="0"/>
                <a:cs typeface="Arial" panose="020B0604020202020204" pitchFamily="34" charset="0"/>
              </a:rPr>
              <a:t>Countplot</a:t>
            </a:r>
            <a:r>
              <a:rPr lang="en-IN" dirty="0">
                <a:latin typeface="Arial" panose="020B0604020202020204" pitchFamily="34" charset="0"/>
                <a:cs typeface="Arial" panose="020B0604020202020204" pitchFamily="34" charset="0"/>
              </a:rPr>
              <a:t> of Target Variable (</a:t>
            </a:r>
            <a:r>
              <a:rPr lang="en-IN" dirty="0" err="1">
                <a:latin typeface="Arial" panose="020B0604020202020204" pitchFamily="34" charset="0"/>
                <a:cs typeface="Arial" panose="020B0604020202020204" pitchFamily="34" charset="0"/>
              </a:rPr>
              <a:t>SalePrice</a:t>
            </a:r>
            <a:r>
              <a:rPr lang="en-IN" dirty="0">
                <a:latin typeface="Arial" panose="020B0604020202020204" pitchFamily="34" charset="0"/>
                <a:cs typeface="Arial" panose="020B0604020202020204" pitchFamily="34" charset="0"/>
              </a:rPr>
              <a:t>) :  we can observe that the maximum number of </a:t>
            </a:r>
            <a:r>
              <a:rPr lang="en-IN" dirty="0" err="1">
                <a:latin typeface="Arial" panose="020B0604020202020204" pitchFamily="34" charset="0"/>
                <a:cs typeface="Arial" panose="020B0604020202020204" pitchFamily="34" charset="0"/>
              </a:rPr>
              <a:t>SalePrice</a:t>
            </a:r>
            <a:r>
              <a:rPr lang="en-IN" dirty="0">
                <a:latin typeface="Arial" panose="020B0604020202020204" pitchFamily="34" charset="0"/>
                <a:cs typeface="Arial" panose="020B0604020202020204" pitchFamily="34" charset="0"/>
              </a:rPr>
              <a:t> lies between 140000 and </a:t>
            </a:r>
            <a:r>
              <a:rPr lang="en-IN" dirty="0" smtClean="0">
                <a:latin typeface="Arial" panose="020B0604020202020204" pitchFamily="34" charset="0"/>
                <a:cs typeface="Arial" panose="020B0604020202020204" pitchFamily="34" charset="0"/>
              </a:rPr>
              <a:t>230000.</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2"/>
          </p:nvPr>
        </p:nvPicPr>
        <p:blipFill>
          <a:blip r:embed="rId2"/>
          <a:stretch>
            <a:fillRect/>
          </a:stretch>
        </p:blipFill>
        <p:spPr>
          <a:xfrm>
            <a:off x="6790933" y="2852672"/>
            <a:ext cx="3913971" cy="2760477"/>
          </a:xfrm>
          <a:prstGeom prst="rect">
            <a:avLst/>
          </a:prstGeom>
        </p:spPr>
      </p:pic>
    </p:spTree>
    <p:extLst>
      <p:ext uri="{BB962C8B-B14F-4D97-AF65-F5344CB8AC3E}">
        <p14:creationId xmlns:p14="http://schemas.microsoft.com/office/powerpoint/2010/main" val="225368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normAutofit lnSpcReduction="10000"/>
          </a:bodyPr>
          <a:lstStyle/>
          <a:p>
            <a:r>
              <a:rPr lang="en-IN" dirty="0" err="1">
                <a:latin typeface="Arial" panose="020B0604020202020204" pitchFamily="34" charset="0"/>
                <a:cs typeface="Arial" panose="020B0604020202020204" pitchFamily="34" charset="0"/>
              </a:rPr>
              <a:t>Countplot</a:t>
            </a:r>
            <a:r>
              <a:rPr lang="en-IN" dirty="0">
                <a:latin typeface="Arial" panose="020B0604020202020204" pitchFamily="34" charset="0"/>
                <a:cs typeface="Arial" panose="020B0604020202020204" pitchFamily="34" charset="0"/>
              </a:rPr>
              <a:t> of column </a:t>
            </a:r>
            <a:r>
              <a:rPr lang="en-IN" dirty="0" err="1">
                <a:latin typeface="Arial" panose="020B0604020202020204" pitchFamily="34" charset="0"/>
                <a:cs typeface="Arial" panose="020B0604020202020204" pitchFamily="34" charset="0"/>
              </a:rPr>
              <a:t>MSZoning</a:t>
            </a:r>
            <a:r>
              <a:rPr lang="en-IN" dirty="0">
                <a:latin typeface="Arial" panose="020B0604020202020204" pitchFamily="34" charset="0"/>
                <a:cs typeface="Arial" panose="020B0604020202020204" pitchFamily="34" charset="0"/>
              </a:rPr>
              <a:t>:  here, we observe that the maximum(928)number of </a:t>
            </a:r>
            <a:r>
              <a:rPr lang="en-IN" dirty="0" err="1" smtClean="0">
                <a:latin typeface="Arial" panose="020B0604020202020204" pitchFamily="34" charset="0"/>
                <a:cs typeface="Arial" panose="020B0604020202020204" pitchFamily="34" charset="0"/>
              </a:rPr>
              <a:t>MSZoning</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a:t>
            </a:r>
            <a:r>
              <a:rPr lang="en-IN" dirty="0" smtClean="0">
                <a:latin typeface="Arial" panose="020B0604020202020204" pitchFamily="34" charset="0"/>
                <a:cs typeface="Arial" panose="020B0604020202020204" pitchFamily="34" charset="0"/>
              </a:rPr>
              <a:t>RL. </a:t>
            </a:r>
          </a:p>
          <a:p>
            <a:endParaRPr lang="en-US" dirty="0">
              <a:latin typeface="Arial" panose="020B0604020202020204" pitchFamily="34" charset="0"/>
              <a:cs typeface="Arial" panose="020B0604020202020204" pitchFamily="34" charset="0"/>
            </a:endParaRPr>
          </a:p>
          <a:p>
            <a:pPr fontAlgn="base" latinLnBrk="1"/>
            <a:r>
              <a:rPr lang="en-IN" dirty="0" smtClean="0"/>
              <a:t>            </a:t>
            </a:r>
            <a:r>
              <a:rPr lang="en-IN" dirty="0">
                <a:latin typeface="Arial" panose="020B0604020202020204" pitchFamily="34" charset="0"/>
                <a:cs typeface="Arial" panose="020B0604020202020204" pitchFamily="34" charset="0"/>
              </a:rPr>
              <a:t>RL         928</a:t>
            </a:r>
          </a:p>
          <a:p>
            <a:pPr fontAlgn="base" latinLnBrk="1"/>
            <a:r>
              <a:rPr lang="en-IN" dirty="0">
                <a:latin typeface="Arial" panose="020B0604020202020204" pitchFamily="34" charset="0"/>
                <a:cs typeface="Arial" panose="020B0604020202020204" pitchFamily="34" charset="0"/>
              </a:rPr>
              <a:t>           RM         163</a:t>
            </a:r>
          </a:p>
          <a:p>
            <a:pPr fontAlgn="base" latinLnBrk="1"/>
            <a:r>
              <a:rPr lang="en-IN" dirty="0">
                <a:latin typeface="Arial" panose="020B0604020202020204" pitchFamily="34" charset="0"/>
                <a:cs typeface="Arial" panose="020B0604020202020204" pitchFamily="34" charset="0"/>
              </a:rPr>
              <a:t>           FV          52</a:t>
            </a:r>
          </a:p>
          <a:p>
            <a:pPr fontAlgn="base" latinLnBrk="1"/>
            <a:r>
              <a:rPr lang="en-IN" dirty="0">
                <a:latin typeface="Arial" panose="020B0604020202020204" pitchFamily="34" charset="0"/>
                <a:cs typeface="Arial" panose="020B0604020202020204" pitchFamily="34" charset="0"/>
              </a:rPr>
              <a:t>           RH          16</a:t>
            </a:r>
          </a:p>
          <a:p>
            <a:pPr fontAlgn="base" latinLnBrk="1"/>
            <a:r>
              <a:rPr lang="en-IN" dirty="0">
                <a:latin typeface="Arial" panose="020B0604020202020204" pitchFamily="34" charset="0"/>
                <a:cs typeface="Arial" panose="020B0604020202020204" pitchFamily="34" charset="0"/>
              </a:rPr>
              <a:t>           C (all)      9</a:t>
            </a:r>
          </a:p>
          <a:p>
            <a:pPr fontAlgn="base" latinLnBrk="1"/>
            <a:r>
              <a:rPr lang="en-IN" dirty="0">
                <a:latin typeface="Arial" panose="020B0604020202020204" pitchFamily="34" charset="0"/>
                <a:cs typeface="Arial" panose="020B0604020202020204" pitchFamily="34" charset="0"/>
              </a:rPr>
              <a:t>           Name: </a:t>
            </a:r>
            <a:r>
              <a:rPr lang="en-IN" dirty="0" err="1">
                <a:latin typeface="Arial" panose="020B0604020202020204" pitchFamily="34" charset="0"/>
                <a:cs typeface="Arial" panose="020B0604020202020204" pitchFamily="34" charset="0"/>
              </a:rPr>
              <a:t>MSZoning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dtype</a:t>
            </a:r>
            <a:r>
              <a:rPr lang="en-IN" dirty="0">
                <a:latin typeface="Arial" panose="020B0604020202020204" pitchFamily="34" charset="0"/>
                <a:cs typeface="Arial" panose="020B0604020202020204" pitchFamily="34" charset="0"/>
              </a:rPr>
              <a:t>: int64</a:t>
            </a:r>
          </a:p>
          <a:p>
            <a:pPr fontAlgn="base" latinLnBrk="1"/>
            <a:r>
              <a:rPr lang="en-IN" dirty="0"/>
              <a:t> </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2"/>
          </p:nvPr>
        </p:nvPicPr>
        <p:blipFill>
          <a:blip r:embed="rId2"/>
          <a:stretch>
            <a:fillRect/>
          </a:stretch>
        </p:blipFill>
        <p:spPr>
          <a:xfrm>
            <a:off x="6370638" y="2135926"/>
            <a:ext cx="4754562" cy="3902735"/>
          </a:xfrm>
          <a:prstGeom prst="rect">
            <a:avLst/>
          </a:prstGeom>
        </p:spPr>
      </p:pic>
    </p:spTree>
    <p:extLst>
      <p:ext uri="{BB962C8B-B14F-4D97-AF65-F5344CB8AC3E}">
        <p14:creationId xmlns:p14="http://schemas.microsoft.com/office/powerpoint/2010/main" val="67110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2"/>
          </p:nvPr>
        </p:nvPicPr>
        <p:blipFill>
          <a:blip r:embed="rId2"/>
          <a:stretch>
            <a:fillRect/>
          </a:stretch>
        </p:blipFill>
        <p:spPr>
          <a:xfrm>
            <a:off x="6370638" y="2359647"/>
            <a:ext cx="4754562" cy="3492513"/>
          </a:xfrm>
          <a:prstGeom prst="rect">
            <a:avLst/>
          </a:prstGeom>
        </p:spPr>
      </p:pic>
      <p:sp>
        <p:nvSpPr>
          <p:cNvPr id="9" name="Content Placeholder 8"/>
          <p:cNvSpPr>
            <a:spLocks noGrp="1"/>
          </p:cNvSpPr>
          <p:nvPr>
            <p:ph sz="half" idx="1"/>
          </p:nvPr>
        </p:nvSpPr>
        <p:spPr/>
        <p:txBody>
          <a:bodyPr/>
          <a:lstStyle/>
          <a:p>
            <a:pPr lvl="0"/>
            <a:r>
              <a:rPr lang="en-IN" dirty="0" err="1">
                <a:latin typeface="Arial" panose="020B0604020202020204" pitchFamily="34" charset="0"/>
                <a:cs typeface="Arial" panose="020B0604020202020204" pitchFamily="34" charset="0"/>
              </a:rPr>
              <a:t>Countplot</a:t>
            </a:r>
            <a:r>
              <a:rPr lang="en-IN" dirty="0">
                <a:latin typeface="Arial" panose="020B0604020202020204" pitchFamily="34" charset="0"/>
                <a:cs typeface="Arial" panose="020B0604020202020204" pitchFamily="34" charset="0"/>
              </a:rPr>
              <a:t> of Column Street:  the maximum number of Street are Pave </a:t>
            </a:r>
            <a:r>
              <a:rPr lang="en-IN" dirty="0" err="1">
                <a:latin typeface="Arial" panose="020B0604020202020204" pitchFamily="34" charset="0"/>
                <a:cs typeface="Arial" panose="020B0604020202020204" pitchFamily="34" charset="0"/>
              </a:rPr>
              <a:t>i.e</a:t>
            </a:r>
            <a:r>
              <a:rPr lang="en-IN" dirty="0">
                <a:latin typeface="Arial" panose="020B0604020202020204" pitchFamily="34" charset="0"/>
                <a:cs typeface="Arial" panose="020B0604020202020204" pitchFamily="34" charset="0"/>
              </a:rPr>
              <a:t> 1164 where as only 4 are </a:t>
            </a:r>
            <a:r>
              <a:rPr lang="en-IN" dirty="0" err="1">
                <a:latin typeface="Arial" panose="020B0604020202020204" pitchFamily="34" charset="0"/>
                <a:cs typeface="Arial" panose="020B0604020202020204" pitchFamily="34" charset="0"/>
              </a:rPr>
              <a:t>Grvl</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9929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pPr lvl="0"/>
            <a:r>
              <a:rPr lang="en-IN" dirty="0" err="1">
                <a:latin typeface="Arial" panose="020B0604020202020204" pitchFamily="34" charset="0"/>
                <a:cs typeface="Arial" panose="020B0604020202020204" pitchFamily="34" charset="0"/>
              </a:rPr>
              <a:t>Countplot</a:t>
            </a:r>
            <a:r>
              <a:rPr lang="en-IN" dirty="0">
                <a:latin typeface="Arial" panose="020B0604020202020204" pitchFamily="34" charset="0"/>
                <a:cs typeface="Arial" panose="020B0604020202020204" pitchFamily="34" charset="0"/>
              </a:rPr>
              <a:t> of column </a:t>
            </a:r>
            <a:r>
              <a:rPr lang="en-IN" dirty="0" err="1">
                <a:latin typeface="Arial" panose="020B0604020202020204" pitchFamily="34" charset="0"/>
                <a:cs typeface="Arial" panose="020B0604020202020204" pitchFamily="34" charset="0"/>
              </a:rPr>
              <a:t>LotShape</a:t>
            </a:r>
            <a:r>
              <a:rPr lang="en-IN" dirty="0">
                <a:latin typeface="Arial" panose="020B0604020202020204" pitchFamily="34" charset="0"/>
                <a:cs typeface="Arial" panose="020B0604020202020204" pitchFamily="34" charset="0"/>
              </a:rPr>
              <a:t>:  we can say that the maximum number of </a:t>
            </a:r>
            <a:r>
              <a:rPr lang="en-IN" dirty="0" err="1" smtClean="0">
                <a:latin typeface="Arial" panose="020B0604020202020204" pitchFamily="34" charset="0"/>
                <a:cs typeface="Arial" panose="020B0604020202020204" pitchFamily="34" charset="0"/>
              </a:rPr>
              <a:t>LotShape</a:t>
            </a:r>
            <a:r>
              <a:rPr lang="en-IN" dirty="0" smtClean="0">
                <a:latin typeface="Arial" panose="020B0604020202020204" pitchFamily="34" charset="0"/>
                <a:cs typeface="Arial" panose="020B0604020202020204" pitchFamily="34" charset="0"/>
              </a:rPr>
              <a:t> are </a:t>
            </a:r>
            <a:r>
              <a:rPr lang="en-IN" dirty="0" err="1">
                <a:latin typeface="Arial" panose="020B0604020202020204" pitchFamily="34" charset="0"/>
                <a:cs typeface="Arial" panose="020B0604020202020204" pitchFamily="34" charset="0"/>
              </a:rPr>
              <a:t>Reg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i.e</a:t>
            </a:r>
            <a:r>
              <a:rPr lang="en-IN" dirty="0">
                <a:latin typeface="Arial" panose="020B0604020202020204" pitchFamily="34" charset="0"/>
                <a:cs typeface="Arial" panose="020B0604020202020204" pitchFamily="34" charset="0"/>
              </a:rPr>
              <a:t> 740</a:t>
            </a:r>
          </a:p>
          <a:p>
            <a:endParaRPr lang="en-IN" dirty="0"/>
          </a:p>
        </p:txBody>
      </p:sp>
      <p:pic>
        <p:nvPicPr>
          <p:cNvPr id="5" name="Content Placeholder 4"/>
          <p:cNvPicPr>
            <a:picLocks noGrp="1" noChangeAspect="1"/>
          </p:cNvPicPr>
          <p:nvPr>
            <p:ph sz="half" idx="2"/>
          </p:nvPr>
        </p:nvPicPr>
        <p:blipFill>
          <a:blip r:embed="rId2"/>
          <a:stretch>
            <a:fillRect/>
          </a:stretch>
        </p:blipFill>
        <p:spPr>
          <a:xfrm>
            <a:off x="6370638" y="2135926"/>
            <a:ext cx="4754562" cy="3957056"/>
          </a:xfrm>
          <a:prstGeom prst="rect">
            <a:avLst/>
          </a:prstGeom>
        </p:spPr>
      </p:pic>
    </p:spTree>
    <p:extLst>
      <p:ext uri="{BB962C8B-B14F-4D97-AF65-F5344CB8AC3E}">
        <p14:creationId xmlns:p14="http://schemas.microsoft.com/office/powerpoint/2010/main" val="747964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120</TotalTime>
  <Words>1248</Words>
  <Application>Microsoft Office PowerPoint</Application>
  <PresentationFormat>Widescreen</PresentationFormat>
  <Paragraphs>99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 Black</vt:lpstr>
      <vt:lpstr>Garamond</vt:lpstr>
      <vt:lpstr>Savon</vt:lpstr>
      <vt:lpstr>HOUSE PRICE PREDICTION PROJECT</vt:lpstr>
      <vt:lpstr>Problem Statement</vt:lpstr>
      <vt:lpstr>Data sources and formats</vt:lpstr>
      <vt:lpstr>Problem Solving Approaches</vt:lpstr>
      <vt:lpstr>Data preparation and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Handling Skewness</vt:lpstr>
      <vt:lpstr>Scaling Data</vt:lpstr>
      <vt:lpstr>Train test split</vt:lpstr>
      <vt:lpstr>Identification of possible problem-solving approaches (methods)</vt:lpstr>
      <vt:lpstr>Feature Importance</vt:lpstr>
      <vt:lpstr>Testing of identified approaches</vt:lpstr>
      <vt:lpstr>Building machine learning model</vt:lpstr>
      <vt:lpstr>Contd…</vt:lpstr>
      <vt:lpstr>Contd..</vt:lpstr>
      <vt:lpstr>Contd…</vt:lpstr>
      <vt:lpstr>Contd…</vt:lpstr>
      <vt:lpstr>Key Metrics Used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Microsoft account</dc:creator>
  <cp:lastModifiedBy>Microsoft account</cp:lastModifiedBy>
  <cp:revision>11</cp:revision>
  <dcterms:created xsi:type="dcterms:W3CDTF">2022-03-13T11:45:25Z</dcterms:created>
  <dcterms:modified xsi:type="dcterms:W3CDTF">2022-03-13T13:46:06Z</dcterms:modified>
</cp:coreProperties>
</file>