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5/19/2022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5/19/2022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Malignant Comments Classifier</a:t>
            </a:r>
            <a:endParaRPr lang="en-IN" dirty="0"/>
          </a:p>
        </p:txBody>
      </p:sp>
      <p:sp>
        <p:nvSpPr>
          <p:cNvPr id="3" name="Subtitle 2"/>
          <p:cNvSpPr>
            <a:spLocks noGrp="1"/>
          </p:cNvSpPr>
          <p:nvPr>
            <p:ph type="subTitle" idx="1"/>
          </p:nvPr>
        </p:nvSpPr>
        <p:spPr/>
        <p:txBody>
          <a:bodyPr/>
          <a:lstStyle/>
          <a:p>
            <a:r>
              <a:rPr lang="en-IN" dirty="0" smtClean="0"/>
              <a:t>Submitted by Yashna Shah</a:t>
            </a:r>
            <a:endParaRPr lang="en-IN" dirty="0"/>
          </a:p>
        </p:txBody>
      </p:sp>
    </p:spTree>
    <p:extLst>
      <p:ext uri="{BB962C8B-B14F-4D97-AF65-F5344CB8AC3E}">
        <p14:creationId xmlns:p14="http://schemas.microsoft.com/office/powerpoint/2010/main" val="2453353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Pie Plots</a:t>
            </a:r>
            <a:endParaRPr lang="en-IN" dirty="0"/>
          </a:p>
        </p:txBody>
      </p:sp>
      <p:pic>
        <p:nvPicPr>
          <p:cNvPr id="4" name="Content Placeholder 3"/>
          <p:cNvPicPr>
            <a:picLocks noGrp="1" noChangeAspect="1"/>
          </p:cNvPicPr>
          <p:nvPr>
            <p:ph idx="1"/>
          </p:nvPr>
        </p:nvPicPr>
        <p:blipFill>
          <a:blip r:embed="rId2"/>
          <a:stretch>
            <a:fillRect/>
          </a:stretch>
        </p:blipFill>
        <p:spPr>
          <a:xfrm>
            <a:off x="3465977" y="2557463"/>
            <a:ext cx="5260045" cy="3317875"/>
          </a:xfrm>
          <a:prstGeom prst="rect">
            <a:avLst/>
          </a:prstGeom>
        </p:spPr>
      </p:pic>
    </p:spTree>
    <p:extLst>
      <p:ext uri="{BB962C8B-B14F-4D97-AF65-F5344CB8AC3E}">
        <p14:creationId xmlns:p14="http://schemas.microsoft.com/office/powerpoint/2010/main" val="492274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a:t>
            </a:r>
            <a:endParaRPr lang="en-IN" dirty="0"/>
          </a:p>
        </p:txBody>
      </p:sp>
      <p:sp>
        <p:nvSpPr>
          <p:cNvPr id="3" name="Content Placeholder 2"/>
          <p:cNvSpPr>
            <a:spLocks noGrp="1"/>
          </p:cNvSpPr>
          <p:nvPr>
            <p:ph idx="1"/>
          </p:nvPr>
        </p:nvSpPr>
        <p:spPr/>
        <p:txBody>
          <a:bodyPr>
            <a:normAutofit/>
          </a:bodyPr>
          <a:lstStyle/>
          <a:p>
            <a:r>
              <a:rPr lang="en-US" sz="2000" dirty="0">
                <a:latin typeface="Arial Narrow" panose="020B0606020202030204" pitchFamily="34" charset="0"/>
              </a:rPr>
              <a:t>Observations: From the pie chart we can notice approximately 43% of the comments are malignant, 24% of the comments are rude and 22% are abuse. The count of malignant comments are high compared to other type of comments and the count of threat comments are very less.</a:t>
            </a:r>
            <a:endParaRPr lang="en-IN" sz="2000" dirty="0">
              <a:latin typeface="Arial Narrow" panose="020B0606020202030204" pitchFamily="34" charset="0"/>
            </a:endParaRPr>
          </a:p>
        </p:txBody>
      </p:sp>
    </p:spTree>
    <p:extLst>
      <p:ext uri="{BB962C8B-B14F-4D97-AF65-F5344CB8AC3E}">
        <p14:creationId xmlns:p14="http://schemas.microsoft.com/office/powerpoint/2010/main" val="1965722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Count of Label Variable</a:t>
            </a:r>
            <a:endParaRPr lang="en-IN" dirty="0"/>
          </a:p>
        </p:txBody>
      </p:sp>
      <p:sp>
        <p:nvSpPr>
          <p:cNvPr id="3" name="Content Placeholder 2"/>
          <p:cNvSpPr>
            <a:spLocks noGrp="1"/>
          </p:cNvSpPr>
          <p:nvPr>
            <p:ph idx="1"/>
          </p:nvPr>
        </p:nvSpPr>
        <p:spPr/>
        <p:txBody>
          <a:bodyPr/>
          <a:lstStyle/>
          <a:p>
            <a:pPr marL="0" indent="0">
              <a:buNone/>
            </a:pPr>
            <a:endParaRPr lang="en-IN" dirty="0"/>
          </a:p>
        </p:txBody>
      </p:sp>
      <p:pic>
        <p:nvPicPr>
          <p:cNvPr id="4" name="Picture 3"/>
          <p:cNvPicPr>
            <a:picLocks noChangeAspect="1"/>
          </p:cNvPicPr>
          <p:nvPr/>
        </p:nvPicPr>
        <p:blipFill>
          <a:blip r:embed="rId2"/>
          <a:stretch>
            <a:fillRect/>
          </a:stretch>
        </p:blipFill>
        <p:spPr>
          <a:xfrm>
            <a:off x="2233612" y="3060071"/>
            <a:ext cx="7724775" cy="2706986"/>
          </a:xfrm>
          <a:prstGeom prst="rect">
            <a:avLst/>
          </a:prstGeom>
        </p:spPr>
      </p:pic>
    </p:spTree>
    <p:extLst>
      <p:ext uri="{BB962C8B-B14F-4D97-AF65-F5344CB8AC3E}">
        <p14:creationId xmlns:p14="http://schemas.microsoft.com/office/powerpoint/2010/main" val="467281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Observations</a:t>
            </a:r>
            <a:endParaRPr lang="en-IN" dirty="0"/>
          </a:p>
        </p:txBody>
      </p:sp>
      <p:sp>
        <p:nvSpPr>
          <p:cNvPr id="3" name="Content Placeholder 2"/>
          <p:cNvSpPr>
            <a:spLocks noGrp="1"/>
          </p:cNvSpPr>
          <p:nvPr>
            <p:ph idx="1"/>
          </p:nvPr>
        </p:nvSpPr>
        <p:spPr/>
        <p:txBody>
          <a:bodyPr>
            <a:normAutofit/>
          </a:bodyPr>
          <a:lstStyle/>
          <a:p>
            <a:r>
              <a:rPr lang="en-US" sz="2000" dirty="0">
                <a:latin typeface="Arial Narrow" panose="020B0606020202030204" pitchFamily="34" charset="0"/>
              </a:rPr>
              <a:t>Observations: From the above plots we can observe the count of negative comments are high compared to the non negative comments. Here around 90% of the comments are turned out to be a negative comments and only 10% of them are considered to be positive or neutral comments. We can also observe the data imbalance issue here, we need to balance the data.</a:t>
            </a:r>
            <a:endParaRPr lang="en-IN" sz="2000" dirty="0">
              <a:latin typeface="Arial Narrow" panose="020B0606020202030204" pitchFamily="34" charset="0"/>
            </a:endParaRPr>
          </a:p>
        </p:txBody>
      </p:sp>
    </p:spTree>
    <p:extLst>
      <p:ext uri="{BB962C8B-B14F-4D97-AF65-F5344CB8AC3E}">
        <p14:creationId xmlns:p14="http://schemas.microsoft.com/office/powerpoint/2010/main" val="2208502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Count of malignant variable</a:t>
            </a:r>
            <a:endParaRPr lang="en-IN" dirty="0"/>
          </a:p>
        </p:txBody>
      </p:sp>
      <p:pic>
        <p:nvPicPr>
          <p:cNvPr id="4" name="Content Placeholder 3"/>
          <p:cNvPicPr>
            <a:picLocks noGrp="1" noChangeAspect="1"/>
          </p:cNvPicPr>
          <p:nvPr>
            <p:ph idx="1"/>
          </p:nvPr>
        </p:nvPicPr>
        <p:blipFill>
          <a:blip r:embed="rId2"/>
          <a:stretch>
            <a:fillRect/>
          </a:stretch>
        </p:blipFill>
        <p:spPr>
          <a:xfrm>
            <a:off x="2233612" y="2630488"/>
            <a:ext cx="7724775" cy="3171825"/>
          </a:xfrm>
          <a:prstGeom prst="rect">
            <a:avLst/>
          </a:prstGeom>
        </p:spPr>
      </p:pic>
    </p:spTree>
    <p:extLst>
      <p:ext uri="{BB962C8B-B14F-4D97-AF65-F5344CB8AC3E}">
        <p14:creationId xmlns:p14="http://schemas.microsoft.com/office/powerpoint/2010/main" val="2170938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Observations</a:t>
            </a:r>
            <a:endParaRPr lang="en-IN" dirty="0"/>
          </a:p>
        </p:txBody>
      </p:sp>
      <p:sp>
        <p:nvSpPr>
          <p:cNvPr id="3" name="Content Placeholder 2"/>
          <p:cNvSpPr>
            <a:spLocks noGrp="1"/>
          </p:cNvSpPr>
          <p:nvPr>
            <p:ph idx="1"/>
          </p:nvPr>
        </p:nvSpPr>
        <p:spPr/>
        <p:txBody>
          <a:bodyPr>
            <a:normAutofit/>
          </a:bodyPr>
          <a:lstStyle/>
          <a:p>
            <a:r>
              <a:rPr lang="en-US" sz="2000" dirty="0">
                <a:latin typeface="Arial Narrow" panose="020B0606020202030204" pitchFamily="34" charset="0"/>
              </a:rPr>
              <a:t>Observations: From the above plots we can observe the count of malignant comments are high compared to non malignant comments. That is around 90% of the comments are malignant and only 9.6% of the comments are good.</a:t>
            </a:r>
            <a:endParaRPr lang="en-IN" sz="2000" dirty="0">
              <a:latin typeface="Arial Narrow" panose="020B0606020202030204" pitchFamily="34" charset="0"/>
            </a:endParaRPr>
          </a:p>
        </p:txBody>
      </p:sp>
    </p:spTree>
    <p:extLst>
      <p:ext uri="{BB962C8B-B14F-4D97-AF65-F5344CB8AC3E}">
        <p14:creationId xmlns:p14="http://schemas.microsoft.com/office/powerpoint/2010/main" val="3916142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Count of Highly Malignant Variable</a:t>
            </a:r>
            <a:endParaRPr lang="en-IN" dirty="0"/>
          </a:p>
        </p:txBody>
      </p:sp>
      <p:pic>
        <p:nvPicPr>
          <p:cNvPr id="4" name="Content Placeholder 3"/>
          <p:cNvPicPr>
            <a:picLocks noGrp="1" noChangeAspect="1"/>
          </p:cNvPicPr>
          <p:nvPr>
            <p:ph idx="1"/>
          </p:nvPr>
        </p:nvPicPr>
        <p:blipFill>
          <a:blip r:embed="rId2"/>
          <a:stretch>
            <a:fillRect/>
          </a:stretch>
        </p:blipFill>
        <p:spPr>
          <a:xfrm>
            <a:off x="2233612" y="2625725"/>
            <a:ext cx="7724775" cy="3181350"/>
          </a:xfrm>
          <a:prstGeom prst="rect">
            <a:avLst/>
          </a:prstGeom>
        </p:spPr>
      </p:pic>
    </p:spTree>
    <p:extLst>
      <p:ext uri="{BB962C8B-B14F-4D97-AF65-F5344CB8AC3E}">
        <p14:creationId xmlns:p14="http://schemas.microsoft.com/office/powerpoint/2010/main" val="955827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Observations</a:t>
            </a:r>
            <a:endParaRPr lang="en-IN" dirty="0"/>
          </a:p>
        </p:txBody>
      </p:sp>
      <p:sp>
        <p:nvSpPr>
          <p:cNvPr id="3" name="Content Placeholder 2"/>
          <p:cNvSpPr>
            <a:spLocks noGrp="1"/>
          </p:cNvSpPr>
          <p:nvPr>
            <p:ph idx="1"/>
          </p:nvPr>
        </p:nvSpPr>
        <p:spPr/>
        <p:txBody>
          <a:bodyPr/>
          <a:lstStyle/>
          <a:p>
            <a:r>
              <a:rPr lang="en-US" dirty="0"/>
              <a:t>Observations: From the plot we can observe the count of highly malignant comments are very high which is about 99% and only 1% of the comments are normal.</a:t>
            </a:r>
            <a:endParaRPr lang="en-IN" dirty="0"/>
          </a:p>
        </p:txBody>
      </p:sp>
    </p:spTree>
    <p:extLst>
      <p:ext uri="{BB962C8B-B14F-4D97-AF65-F5344CB8AC3E}">
        <p14:creationId xmlns:p14="http://schemas.microsoft.com/office/powerpoint/2010/main" val="2051923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Count of Rude Variable</a:t>
            </a:r>
            <a:endParaRPr lang="en-IN" dirty="0"/>
          </a:p>
        </p:txBody>
      </p:sp>
      <p:pic>
        <p:nvPicPr>
          <p:cNvPr id="4" name="Content Placeholder 3"/>
          <p:cNvPicPr>
            <a:picLocks noGrp="1" noChangeAspect="1"/>
          </p:cNvPicPr>
          <p:nvPr>
            <p:ph idx="1"/>
          </p:nvPr>
        </p:nvPicPr>
        <p:blipFill>
          <a:blip r:embed="rId2"/>
          <a:stretch>
            <a:fillRect/>
          </a:stretch>
        </p:blipFill>
        <p:spPr>
          <a:xfrm>
            <a:off x="2233612" y="2630488"/>
            <a:ext cx="7724775" cy="3171825"/>
          </a:xfrm>
          <a:prstGeom prst="rect">
            <a:avLst/>
          </a:prstGeom>
        </p:spPr>
      </p:pic>
    </p:spTree>
    <p:extLst>
      <p:ext uri="{BB962C8B-B14F-4D97-AF65-F5344CB8AC3E}">
        <p14:creationId xmlns:p14="http://schemas.microsoft.com/office/powerpoint/2010/main" val="4127610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Observations</a:t>
            </a:r>
            <a:endParaRPr lang="en-IN" dirty="0"/>
          </a:p>
        </p:txBody>
      </p:sp>
      <p:sp>
        <p:nvSpPr>
          <p:cNvPr id="3" name="Content Placeholder 2"/>
          <p:cNvSpPr>
            <a:spLocks noGrp="1"/>
          </p:cNvSpPr>
          <p:nvPr>
            <p:ph idx="1"/>
          </p:nvPr>
        </p:nvSpPr>
        <p:spPr/>
        <p:txBody>
          <a:bodyPr/>
          <a:lstStyle/>
          <a:p>
            <a:r>
              <a:rPr lang="en-US" dirty="0"/>
              <a:t>Observations: The count of rude comments are high compared to normal comments. Around 94% of the comments are falls down into rude and remaining considered to be normal comments.</a:t>
            </a:r>
            <a:endParaRPr lang="en-IN" dirty="0"/>
          </a:p>
        </p:txBody>
      </p:sp>
    </p:spTree>
    <p:extLst>
      <p:ext uri="{BB962C8B-B14F-4D97-AF65-F5344CB8AC3E}">
        <p14:creationId xmlns:p14="http://schemas.microsoft.com/office/powerpoint/2010/main" val="151988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55000" lnSpcReduction="20000"/>
          </a:bodyPr>
          <a:lstStyle/>
          <a:p>
            <a:pPr>
              <a:buFont typeface="Courier New" panose="02070309020205020404" pitchFamily="49" charset="0"/>
              <a:buChar char="o"/>
            </a:pPr>
            <a:r>
              <a:rPr lang="en-US" dirty="0">
                <a:latin typeface="Arial Narrow" panose="020B0606020202030204" pitchFamily="34" charset="0"/>
              </a:rPr>
              <a:t>Over a decade, social media have been growing, and people are able to express their opinions and also discuss among others via these platforms. </a:t>
            </a:r>
          </a:p>
          <a:p>
            <a:pPr>
              <a:buFont typeface="Courier New" panose="02070309020205020404" pitchFamily="49" charset="0"/>
              <a:buChar char="o"/>
            </a:pPr>
            <a:endParaRPr lang="en-US" dirty="0">
              <a:latin typeface="Arial Narrow" panose="020B0606020202030204" pitchFamily="34" charset="0"/>
            </a:endParaRPr>
          </a:p>
          <a:p>
            <a:pPr>
              <a:buFont typeface="Courier New" panose="02070309020205020404" pitchFamily="49" charset="0"/>
              <a:buChar char="o"/>
            </a:pPr>
            <a:r>
              <a:rPr lang="en-US" dirty="0">
                <a:latin typeface="Arial Narrow" panose="020B0606020202030204" pitchFamily="34" charset="0"/>
              </a:rPr>
              <a:t>These debates may arise due to differences in opinion and may often result in fights over the social media during which offensive language termed as malignant comments may be used from one side.</a:t>
            </a:r>
          </a:p>
          <a:p>
            <a:r>
              <a:rPr lang="en-US" dirty="0">
                <a:latin typeface="Arial Narrow" panose="020B0606020202030204" pitchFamily="34" charset="0"/>
              </a:rPr>
              <a:t> </a:t>
            </a:r>
          </a:p>
          <a:p>
            <a:pPr>
              <a:buFont typeface="Courier New" panose="02070309020205020404" pitchFamily="49" charset="0"/>
              <a:buChar char="o"/>
            </a:pPr>
            <a:r>
              <a:rPr lang="en-US" dirty="0">
                <a:latin typeface="Arial Narrow" panose="020B0606020202030204" pitchFamily="34" charset="0"/>
              </a:rPr>
              <a:t>This clearly pose the threat of abuse and harassment online. </a:t>
            </a:r>
          </a:p>
          <a:p>
            <a:pPr>
              <a:buFont typeface="Courier New" panose="02070309020205020404" pitchFamily="49" charset="0"/>
              <a:buChar char="o"/>
            </a:pPr>
            <a:endParaRPr lang="en-US" dirty="0">
              <a:latin typeface="Arial Narrow" panose="020B0606020202030204" pitchFamily="34" charset="0"/>
            </a:endParaRPr>
          </a:p>
          <a:p>
            <a:pPr>
              <a:buFont typeface="Courier New" panose="02070309020205020404" pitchFamily="49" charset="0"/>
              <a:buChar char="o"/>
            </a:pPr>
            <a:r>
              <a:rPr lang="en-US" dirty="0">
                <a:latin typeface="Arial Narrow" panose="020B0606020202030204" pitchFamily="34" charset="0"/>
              </a:rPr>
              <a:t>As such, some people stop giving their opinions or give up seeking different opinions which result in unhealthy and biased discussion. </a:t>
            </a:r>
          </a:p>
          <a:p>
            <a:pPr>
              <a:buFont typeface="Courier New" panose="02070309020205020404" pitchFamily="49" charset="0"/>
              <a:buChar char="o"/>
            </a:pPr>
            <a:endParaRPr lang="en-US" dirty="0">
              <a:latin typeface="Arial Narrow" panose="020B0606020202030204" pitchFamily="34" charset="0"/>
            </a:endParaRPr>
          </a:p>
          <a:p>
            <a:pPr>
              <a:buFont typeface="Courier New" panose="02070309020205020404" pitchFamily="49" charset="0"/>
              <a:buChar char="o"/>
            </a:pPr>
            <a:r>
              <a:rPr lang="en-US" dirty="0">
                <a:latin typeface="Arial Narrow" panose="020B0606020202030204" pitchFamily="34" charset="0"/>
              </a:rPr>
              <a:t>Therefore it results in different platforms and communities finding it very difficult to facilitate fair conversation and are often forced to either limit user comments or get dissolved by shutting down user comments completely.</a:t>
            </a:r>
            <a:endParaRPr lang="en-IN" dirty="0">
              <a:latin typeface="Arial Narrow" panose="020B0606020202030204" pitchFamily="34" charset="0"/>
            </a:endParaRPr>
          </a:p>
        </p:txBody>
      </p:sp>
    </p:spTree>
    <p:extLst>
      <p:ext uri="{BB962C8B-B14F-4D97-AF65-F5344CB8AC3E}">
        <p14:creationId xmlns:p14="http://schemas.microsoft.com/office/powerpoint/2010/main" val="3348590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Count of threat variable</a:t>
            </a:r>
            <a:endParaRPr lang="en-IN" dirty="0"/>
          </a:p>
        </p:txBody>
      </p:sp>
      <p:pic>
        <p:nvPicPr>
          <p:cNvPr id="4" name="Content Placeholder 3"/>
          <p:cNvPicPr>
            <a:picLocks noGrp="1" noChangeAspect="1"/>
          </p:cNvPicPr>
          <p:nvPr>
            <p:ph idx="1"/>
          </p:nvPr>
        </p:nvPicPr>
        <p:blipFill>
          <a:blip r:embed="rId2"/>
          <a:stretch>
            <a:fillRect/>
          </a:stretch>
        </p:blipFill>
        <p:spPr>
          <a:xfrm>
            <a:off x="2233612" y="2630488"/>
            <a:ext cx="7724775" cy="3171825"/>
          </a:xfrm>
          <a:prstGeom prst="rect">
            <a:avLst/>
          </a:prstGeom>
        </p:spPr>
      </p:pic>
    </p:spTree>
    <p:extLst>
      <p:ext uri="{BB962C8B-B14F-4D97-AF65-F5344CB8AC3E}">
        <p14:creationId xmlns:p14="http://schemas.microsoft.com/office/powerpoint/2010/main" val="3535031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Observations</a:t>
            </a:r>
            <a:endParaRPr lang="en-IN" dirty="0"/>
          </a:p>
        </p:txBody>
      </p:sp>
      <p:sp>
        <p:nvSpPr>
          <p:cNvPr id="3" name="Content Placeholder 2"/>
          <p:cNvSpPr>
            <a:spLocks noGrp="1"/>
          </p:cNvSpPr>
          <p:nvPr>
            <p:ph idx="1"/>
          </p:nvPr>
        </p:nvSpPr>
        <p:spPr/>
        <p:txBody>
          <a:bodyPr/>
          <a:lstStyle/>
          <a:p>
            <a:r>
              <a:rPr lang="en-US" dirty="0"/>
              <a:t>Observations:</a:t>
            </a:r>
          </a:p>
          <a:p>
            <a:pPr marL="0" indent="0">
              <a:buNone/>
            </a:pPr>
            <a:r>
              <a:rPr lang="en-US" dirty="0"/>
              <a:t>Here also 99.7% of the comments are threat and only 0.3% of the comments are look normal.</a:t>
            </a:r>
            <a:endParaRPr lang="en-IN" dirty="0"/>
          </a:p>
        </p:txBody>
      </p:sp>
    </p:spTree>
    <p:extLst>
      <p:ext uri="{BB962C8B-B14F-4D97-AF65-F5344CB8AC3E}">
        <p14:creationId xmlns:p14="http://schemas.microsoft.com/office/powerpoint/2010/main" val="3795817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Count of Abuse Variable</a:t>
            </a:r>
            <a:endParaRPr lang="en-IN" dirty="0"/>
          </a:p>
        </p:txBody>
      </p:sp>
      <p:pic>
        <p:nvPicPr>
          <p:cNvPr id="4" name="Content Placeholder 3"/>
          <p:cNvPicPr>
            <a:picLocks noGrp="1" noChangeAspect="1"/>
          </p:cNvPicPr>
          <p:nvPr>
            <p:ph idx="1"/>
          </p:nvPr>
        </p:nvPicPr>
        <p:blipFill>
          <a:blip r:embed="rId2"/>
          <a:stretch>
            <a:fillRect/>
          </a:stretch>
        </p:blipFill>
        <p:spPr>
          <a:xfrm>
            <a:off x="2233612" y="2630488"/>
            <a:ext cx="7724775" cy="3171825"/>
          </a:xfrm>
          <a:prstGeom prst="rect">
            <a:avLst/>
          </a:prstGeom>
        </p:spPr>
      </p:pic>
    </p:spTree>
    <p:extLst>
      <p:ext uri="{BB962C8B-B14F-4D97-AF65-F5344CB8AC3E}">
        <p14:creationId xmlns:p14="http://schemas.microsoft.com/office/powerpoint/2010/main" val="1982250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Observations</a:t>
            </a:r>
            <a:endParaRPr lang="en-IN" dirty="0"/>
          </a:p>
        </p:txBody>
      </p:sp>
      <p:sp>
        <p:nvSpPr>
          <p:cNvPr id="3" name="Content Placeholder 2"/>
          <p:cNvSpPr>
            <a:spLocks noGrp="1"/>
          </p:cNvSpPr>
          <p:nvPr>
            <p:ph idx="1"/>
          </p:nvPr>
        </p:nvSpPr>
        <p:spPr/>
        <p:txBody>
          <a:bodyPr/>
          <a:lstStyle/>
          <a:p>
            <a:r>
              <a:rPr lang="en-US" dirty="0"/>
              <a:t>Observations:</a:t>
            </a:r>
          </a:p>
          <a:p>
            <a:r>
              <a:rPr lang="en-US" dirty="0"/>
              <a:t>The count of abusing type comments are high which has 95.1% and only 4.9% of the comments are normal.</a:t>
            </a:r>
            <a:endParaRPr lang="en-IN" dirty="0"/>
          </a:p>
        </p:txBody>
      </p:sp>
    </p:spTree>
    <p:extLst>
      <p:ext uri="{BB962C8B-B14F-4D97-AF65-F5344CB8AC3E}">
        <p14:creationId xmlns:p14="http://schemas.microsoft.com/office/powerpoint/2010/main" val="2864218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Count of Loathe Variable</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233612" y="3376943"/>
            <a:ext cx="7724775" cy="2362954"/>
          </a:xfrm>
          <a:prstGeom prst="rect">
            <a:avLst/>
          </a:prstGeom>
        </p:spPr>
      </p:pic>
    </p:spTree>
    <p:extLst>
      <p:ext uri="{BB962C8B-B14F-4D97-AF65-F5344CB8AC3E}">
        <p14:creationId xmlns:p14="http://schemas.microsoft.com/office/powerpoint/2010/main" val="1782401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Observations</a:t>
            </a:r>
            <a:endParaRPr lang="en-IN" dirty="0"/>
          </a:p>
        </p:txBody>
      </p:sp>
      <p:sp>
        <p:nvSpPr>
          <p:cNvPr id="3" name="Content Placeholder 2"/>
          <p:cNvSpPr>
            <a:spLocks noGrp="1"/>
          </p:cNvSpPr>
          <p:nvPr>
            <p:ph idx="1"/>
          </p:nvPr>
        </p:nvSpPr>
        <p:spPr/>
        <p:txBody>
          <a:bodyPr/>
          <a:lstStyle/>
          <a:p>
            <a:r>
              <a:rPr lang="en-US" dirty="0"/>
              <a:t>Observations:</a:t>
            </a:r>
          </a:p>
          <a:p>
            <a:pPr marL="0" indent="0">
              <a:buNone/>
            </a:pPr>
            <a:r>
              <a:rPr lang="en-US" dirty="0"/>
              <a:t>The count of loathe is high compared to normal text comments.</a:t>
            </a:r>
            <a:endParaRPr lang="en-IN" dirty="0"/>
          </a:p>
        </p:txBody>
      </p:sp>
    </p:spTree>
    <p:extLst>
      <p:ext uri="{BB962C8B-B14F-4D97-AF65-F5344CB8AC3E}">
        <p14:creationId xmlns:p14="http://schemas.microsoft.com/office/powerpoint/2010/main" val="3718676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Distribution</a:t>
            </a:r>
            <a:endParaRPr lang="en-IN" dirty="0"/>
          </a:p>
        </p:txBody>
      </p:sp>
      <p:pic>
        <p:nvPicPr>
          <p:cNvPr id="4" name="Content Placeholder 3"/>
          <p:cNvPicPr>
            <a:picLocks noGrp="1" noChangeAspect="1"/>
          </p:cNvPicPr>
          <p:nvPr>
            <p:ph idx="1"/>
          </p:nvPr>
        </p:nvPicPr>
        <p:blipFill>
          <a:blip r:embed="rId2"/>
          <a:stretch>
            <a:fillRect/>
          </a:stretch>
        </p:blipFill>
        <p:spPr>
          <a:xfrm>
            <a:off x="2453489" y="2557463"/>
            <a:ext cx="7088863" cy="3317875"/>
          </a:xfrm>
          <a:prstGeom prst="rect">
            <a:avLst/>
          </a:prstGeom>
        </p:spPr>
      </p:pic>
    </p:spTree>
    <p:extLst>
      <p:ext uri="{BB962C8B-B14F-4D97-AF65-F5344CB8AC3E}">
        <p14:creationId xmlns:p14="http://schemas.microsoft.com/office/powerpoint/2010/main" val="1622983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Observations</a:t>
            </a:r>
            <a:endParaRPr lang="en-IN" dirty="0"/>
          </a:p>
        </p:txBody>
      </p:sp>
      <p:sp>
        <p:nvSpPr>
          <p:cNvPr id="3" name="Content Placeholder 2"/>
          <p:cNvSpPr>
            <a:spLocks noGrp="1"/>
          </p:cNvSpPr>
          <p:nvPr>
            <p:ph idx="1"/>
          </p:nvPr>
        </p:nvSpPr>
        <p:spPr/>
        <p:txBody>
          <a:bodyPr/>
          <a:lstStyle/>
          <a:p>
            <a:r>
              <a:rPr lang="en-US" dirty="0"/>
              <a:t>Observations:</a:t>
            </a:r>
          </a:p>
          <a:p>
            <a:pPr marL="0" indent="0">
              <a:buNone/>
            </a:pPr>
            <a:r>
              <a:rPr lang="en-US" dirty="0"/>
              <a:t>From the distribution plots we can notice that all the columns are </a:t>
            </a:r>
            <a:r>
              <a:rPr lang="en-US" dirty="0" err="1"/>
              <a:t>skewned</a:t>
            </a:r>
            <a:r>
              <a:rPr lang="en-US" dirty="0"/>
              <a:t> to right except </a:t>
            </a:r>
            <a:r>
              <a:rPr lang="en-US" dirty="0" err="1"/>
              <a:t>comment_label</a:t>
            </a:r>
            <a:r>
              <a:rPr lang="en-US" dirty="0"/>
              <a:t> column. Since all the columns are categorical in nature there is no need to remove </a:t>
            </a:r>
            <a:r>
              <a:rPr lang="en-US" dirty="0" err="1"/>
              <a:t>skewness</a:t>
            </a:r>
            <a:r>
              <a:rPr lang="en-US" dirty="0"/>
              <a:t> and outliers in any of the columns.</a:t>
            </a:r>
            <a:endParaRPr lang="en-IN" dirty="0"/>
          </a:p>
        </p:txBody>
      </p:sp>
    </p:spTree>
    <p:extLst>
      <p:ext uri="{BB962C8B-B14F-4D97-AF65-F5344CB8AC3E}">
        <p14:creationId xmlns:p14="http://schemas.microsoft.com/office/powerpoint/2010/main" val="1149233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Word Cloud</a:t>
            </a:r>
            <a:endParaRPr lang="en-IN" dirty="0"/>
          </a:p>
        </p:txBody>
      </p:sp>
      <p:pic>
        <p:nvPicPr>
          <p:cNvPr id="4" name="Content Placeholder 3"/>
          <p:cNvPicPr>
            <a:picLocks noGrp="1" noChangeAspect="1"/>
          </p:cNvPicPr>
          <p:nvPr>
            <p:ph idx="1"/>
          </p:nvPr>
        </p:nvPicPr>
        <p:blipFill>
          <a:blip r:embed="rId2"/>
          <a:stretch>
            <a:fillRect/>
          </a:stretch>
        </p:blipFill>
        <p:spPr>
          <a:xfrm>
            <a:off x="3920949" y="2557463"/>
            <a:ext cx="4350102" cy="3317875"/>
          </a:xfrm>
          <a:prstGeom prst="rect">
            <a:avLst/>
          </a:prstGeom>
        </p:spPr>
      </p:pic>
    </p:spTree>
    <p:extLst>
      <p:ext uri="{BB962C8B-B14F-4D97-AF65-F5344CB8AC3E}">
        <p14:creationId xmlns:p14="http://schemas.microsoft.com/office/powerpoint/2010/main" val="3445947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Content Placeholder 3"/>
          <p:cNvPicPr>
            <a:picLocks noGrp="1" noChangeAspect="1"/>
          </p:cNvPicPr>
          <p:nvPr>
            <p:ph idx="1"/>
          </p:nvPr>
        </p:nvPicPr>
        <p:blipFill>
          <a:blip r:embed="rId2"/>
          <a:stretch>
            <a:fillRect/>
          </a:stretch>
        </p:blipFill>
        <p:spPr>
          <a:xfrm>
            <a:off x="3920949" y="2557463"/>
            <a:ext cx="4350102" cy="3317875"/>
          </a:xfrm>
          <a:prstGeom prst="rect">
            <a:avLst/>
          </a:prstGeom>
        </p:spPr>
      </p:pic>
    </p:spTree>
    <p:extLst>
      <p:ext uri="{BB962C8B-B14F-4D97-AF65-F5344CB8AC3E}">
        <p14:creationId xmlns:p14="http://schemas.microsoft.com/office/powerpoint/2010/main" val="2642469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Autofit/>
          </a:bodyPr>
          <a:lstStyle/>
          <a:p>
            <a:pPr>
              <a:buFont typeface="Courier New" panose="02070309020205020404" pitchFamily="49" charset="0"/>
              <a:buChar char="o"/>
            </a:pPr>
            <a:r>
              <a:rPr lang="en-US" sz="1400" dirty="0">
                <a:latin typeface="Arial Narrow" panose="020B060602020203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buFont typeface="Courier New" panose="02070309020205020404" pitchFamily="49" charset="0"/>
              <a:buChar char="o"/>
            </a:pPr>
            <a:r>
              <a:rPr lang="en-US" sz="1400" dirty="0">
                <a:latin typeface="Arial Narrow" panose="020B0606020202030204" pitchFamily="34" charset="0"/>
              </a:rPr>
              <a:t>Online hate, described as abusive language, aggression, cyberbullying, hatefulness and many others has been identified as a major threat on online social media platforms. Social media platforms are the most prominent grounds for such toxic behavior.   </a:t>
            </a:r>
          </a:p>
          <a:p>
            <a:pPr>
              <a:buFont typeface="Courier New" panose="02070309020205020404" pitchFamily="49" charset="0"/>
              <a:buChar char="o"/>
            </a:pPr>
            <a:r>
              <a:rPr lang="en-US" sz="1400" dirty="0">
                <a:latin typeface="Arial Narrow" panose="020B0606020202030204" pitchFamily="34"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buFont typeface="Courier New" panose="02070309020205020404" pitchFamily="49" charset="0"/>
              <a:buChar char="o"/>
            </a:pPr>
            <a:r>
              <a:rPr lang="en-US" sz="1400" dirty="0">
                <a:latin typeface="Arial Narrow" panose="020B060602020203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US" sz="1400" dirty="0" err="1">
                <a:latin typeface="Arial Narrow" panose="020B0606020202030204" pitchFamily="34" charset="0"/>
              </a:rPr>
              <a:t>unoffensive</a:t>
            </a:r>
            <a:r>
              <a:rPr lang="en-US" sz="1400" dirty="0">
                <a:latin typeface="Arial Narrow" panose="020B0606020202030204" pitchFamily="34" charset="0"/>
              </a:rPr>
              <a:t>, but “u are an idiot” is clearly offensive.</a:t>
            </a:r>
          </a:p>
          <a:p>
            <a:pPr>
              <a:buFont typeface="Courier New" panose="02070309020205020404" pitchFamily="49" charset="0"/>
              <a:buChar char="o"/>
            </a:pPr>
            <a:r>
              <a:rPr lang="en-US" sz="1400" dirty="0">
                <a:latin typeface="Arial Narrow" panose="020B0606020202030204" pitchFamily="34" charset="0"/>
              </a:rPr>
              <a:t>Our goal is to build a prototype of online hate and abuse comment classifier which can used to classify hate and offensive comments so that it can be controlled and restricted from spreading hatred and cyberbullying.</a:t>
            </a:r>
            <a:endParaRPr lang="en-IN" sz="1400" dirty="0">
              <a:latin typeface="Arial Narrow" panose="020B0606020202030204" pitchFamily="34" charset="0"/>
            </a:endParaRPr>
          </a:p>
        </p:txBody>
      </p:sp>
    </p:spTree>
    <p:extLst>
      <p:ext uri="{BB962C8B-B14F-4D97-AF65-F5344CB8AC3E}">
        <p14:creationId xmlns:p14="http://schemas.microsoft.com/office/powerpoint/2010/main" val="266336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Content Placeholder 3"/>
          <p:cNvPicPr>
            <a:picLocks noGrp="1" noChangeAspect="1"/>
          </p:cNvPicPr>
          <p:nvPr>
            <p:ph idx="1"/>
          </p:nvPr>
        </p:nvPicPr>
        <p:blipFill>
          <a:blip r:embed="rId2"/>
          <a:stretch>
            <a:fillRect/>
          </a:stretch>
        </p:blipFill>
        <p:spPr>
          <a:xfrm>
            <a:off x="3920949" y="2557463"/>
            <a:ext cx="4350102" cy="3317875"/>
          </a:xfrm>
          <a:prstGeom prst="rect">
            <a:avLst/>
          </a:prstGeom>
        </p:spPr>
      </p:pic>
    </p:spTree>
    <p:extLst>
      <p:ext uri="{BB962C8B-B14F-4D97-AF65-F5344CB8AC3E}">
        <p14:creationId xmlns:p14="http://schemas.microsoft.com/office/powerpoint/2010/main" val="2462115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Content Placeholder 3"/>
          <p:cNvPicPr>
            <a:picLocks noGrp="1" noChangeAspect="1"/>
          </p:cNvPicPr>
          <p:nvPr>
            <p:ph idx="1"/>
          </p:nvPr>
        </p:nvPicPr>
        <p:blipFill>
          <a:blip r:embed="rId2"/>
          <a:stretch>
            <a:fillRect/>
          </a:stretch>
        </p:blipFill>
        <p:spPr>
          <a:xfrm>
            <a:off x="3920949" y="2557463"/>
            <a:ext cx="4350102" cy="3317875"/>
          </a:xfrm>
          <a:prstGeom prst="rect">
            <a:avLst/>
          </a:prstGeom>
        </p:spPr>
      </p:pic>
    </p:spTree>
    <p:extLst>
      <p:ext uri="{BB962C8B-B14F-4D97-AF65-F5344CB8AC3E}">
        <p14:creationId xmlns:p14="http://schemas.microsoft.com/office/powerpoint/2010/main" val="2431851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Content Placeholder 3"/>
          <p:cNvPicPr>
            <a:picLocks noGrp="1" noChangeAspect="1"/>
          </p:cNvPicPr>
          <p:nvPr>
            <p:ph idx="1"/>
          </p:nvPr>
        </p:nvPicPr>
        <p:blipFill>
          <a:blip r:embed="rId2"/>
          <a:stretch>
            <a:fillRect/>
          </a:stretch>
        </p:blipFill>
        <p:spPr>
          <a:xfrm>
            <a:off x="3920949" y="2557463"/>
            <a:ext cx="4350102" cy="3317875"/>
          </a:xfrm>
          <a:prstGeom prst="rect">
            <a:avLst/>
          </a:prstGeom>
        </p:spPr>
      </p:pic>
    </p:spTree>
    <p:extLst>
      <p:ext uri="{BB962C8B-B14F-4D97-AF65-F5344CB8AC3E}">
        <p14:creationId xmlns:p14="http://schemas.microsoft.com/office/powerpoint/2010/main" val="7714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Content Placeholder 3"/>
          <p:cNvPicPr>
            <a:picLocks noGrp="1" noChangeAspect="1"/>
          </p:cNvPicPr>
          <p:nvPr>
            <p:ph idx="1"/>
          </p:nvPr>
        </p:nvPicPr>
        <p:blipFill>
          <a:blip r:embed="rId2"/>
          <a:stretch>
            <a:fillRect/>
          </a:stretch>
        </p:blipFill>
        <p:spPr>
          <a:xfrm>
            <a:off x="3920949" y="2557463"/>
            <a:ext cx="4350102" cy="3317875"/>
          </a:xfrm>
          <a:prstGeom prst="rect">
            <a:avLst/>
          </a:prstGeom>
        </p:spPr>
      </p:pic>
    </p:spTree>
    <p:extLst>
      <p:ext uri="{BB962C8B-B14F-4D97-AF65-F5344CB8AC3E}">
        <p14:creationId xmlns:p14="http://schemas.microsoft.com/office/powerpoint/2010/main" val="814705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Correlation Matrix</a:t>
            </a:r>
            <a:endParaRPr lang="en-IN" dirty="0"/>
          </a:p>
        </p:txBody>
      </p:sp>
      <p:pic>
        <p:nvPicPr>
          <p:cNvPr id="4" name="Content Placeholder 3"/>
          <p:cNvPicPr>
            <a:picLocks noGrp="1" noChangeAspect="1"/>
          </p:cNvPicPr>
          <p:nvPr>
            <p:ph idx="1"/>
          </p:nvPr>
        </p:nvPicPr>
        <p:blipFill>
          <a:blip r:embed="rId2"/>
          <a:stretch>
            <a:fillRect/>
          </a:stretch>
        </p:blipFill>
        <p:spPr>
          <a:xfrm>
            <a:off x="3563184" y="2557463"/>
            <a:ext cx="5065632" cy="3617000"/>
          </a:xfrm>
          <a:prstGeom prst="rect">
            <a:avLst/>
          </a:prstGeom>
        </p:spPr>
      </p:pic>
    </p:spTree>
    <p:extLst>
      <p:ext uri="{BB962C8B-B14F-4D97-AF65-F5344CB8AC3E}">
        <p14:creationId xmlns:p14="http://schemas.microsoft.com/office/powerpoint/2010/main" val="1311276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AUC ROC CURVE</a:t>
            </a:r>
            <a:endParaRPr lang="en-IN" dirty="0"/>
          </a:p>
        </p:txBody>
      </p:sp>
      <p:pic>
        <p:nvPicPr>
          <p:cNvPr id="4" name="Content Placeholder 3"/>
          <p:cNvPicPr>
            <a:picLocks noGrp="1" noChangeAspect="1"/>
          </p:cNvPicPr>
          <p:nvPr>
            <p:ph idx="1"/>
          </p:nvPr>
        </p:nvPicPr>
        <p:blipFill>
          <a:blip r:embed="rId2"/>
          <a:stretch>
            <a:fillRect/>
          </a:stretch>
        </p:blipFill>
        <p:spPr>
          <a:xfrm>
            <a:off x="3748136" y="2616451"/>
            <a:ext cx="4653480" cy="2923924"/>
          </a:xfrm>
          <a:prstGeom prst="rect">
            <a:avLst/>
          </a:prstGeom>
        </p:spPr>
      </p:pic>
    </p:spTree>
    <p:extLst>
      <p:ext uri="{BB962C8B-B14F-4D97-AF65-F5344CB8AC3E}">
        <p14:creationId xmlns:p14="http://schemas.microsoft.com/office/powerpoint/2010/main" val="3397757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r>
              <a:rPr lang="en-US" sz="1600" dirty="0">
                <a:latin typeface="Arial Narrow" panose="020B0606020202030204" pitchFamily="34" charset="0"/>
              </a:rPr>
              <a:t>The finding of the study is that only few users over online use </a:t>
            </a:r>
            <a:r>
              <a:rPr lang="en-US" sz="1600" dirty="0" err="1">
                <a:latin typeface="Arial Narrow" panose="020B0606020202030204" pitchFamily="34" charset="0"/>
              </a:rPr>
              <a:t>unparliamentary</a:t>
            </a:r>
            <a:r>
              <a:rPr lang="en-US" sz="1600" dirty="0">
                <a:latin typeface="Arial Narrow" panose="020B0606020202030204" pitchFamily="34" charset="0"/>
              </a:rPr>
              <a:t> language. And most of these sentences have more stop words and are being quite long. As discussed before few motivated disrespectful crowds use these foul languages in the online forum to bully the people around and to stop them from doing these things that they are not supposed to do. Our study helps the online forums and social media to induce a ban to profanity or usage of profanity over these forums.</a:t>
            </a:r>
            <a:endParaRPr lang="en-IN" sz="1600" dirty="0">
              <a:latin typeface="Arial Narrow" panose="020B0606020202030204" pitchFamily="34" charset="0"/>
            </a:endParaRPr>
          </a:p>
        </p:txBody>
      </p:sp>
    </p:spTree>
    <p:extLst>
      <p:ext uri="{BB962C8B-B14F-4D97-AF65-F5344CB8AC3E}">
        <p14:creationId xmlns:p14="http://schemas.microsoft.com/office/powerpoint/2010/main" val="3893788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Description</a:t>
            </a:r>
            <a:endParaRPr lang="en-IN" dirty="0"/>
          </a:p>
        </p:txBody>
      </p:sp>
      <p:sp>
        <p:nvSpPr>
          <p:cNvPr id="3" name="Content Placeholder 2"/>
          <p:cNvSpPr>
            <a:spLocks noGrp="1"/>
          </p:cNvSpPr>
          <p:nvPr>
            <p:ph idx="1"/>
          </p:nvPr>
        </p:nvSpPr>
        <p:spPr/>
        <p:txBody>
          <a:bodyPr>
            <a:normAutofit fontScale="55000" lnSpcReduction="20000"/>
          </a:bodyPr>
          <a:lstStyle/>
          <a:p>
            <a:r>
              <a:rPr lang="en-US" dirty="0">
                <a:latin typeface="Arial Narrow" panose="020B0606020202030204"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latin typeface="Arial Narrow" panose="020B0606020202030204" pitchFamily="34" charset="0"/>
              </a:rPr>
              <a:t>The label can be either 0 or 1, where 0 denotes a NO while 1 denotes a YES. There are various comments which have multiple labels. The first attribute is a unique ID associated with each comment.   </a:t>
            </a:r>
          </a:p>
          <a:p>
            <a:r>
              <a:rPr lang="en-US" dirty="0">
                <a:latin typeface="Arial Narrow" panose="020B0606020202030204" pitchFamily="34" charset="0"/>
              </a:rPr>
              <a:t>The data set includes:</a:t>
            </a:r>
          </a:p>
          <a:p>
            <a:r>
              <a:rPr lang="en-US" dirty="0">
                <a:latin typeface="Arial Narrow" panose="020B0606020202030204" pitchFamily="34" charset="0"/>
              </a:rPr>
              <a:t>-	Malignant: It is the Label column, which includes values 0 and 1, denoting if the comment is malignant or not. </a:t>
            </a:r>
          </a:p>
          <a:p>
            <a:r>
              <a:rPr lang="en-US" dirty="0">
                <a:latin typeface="Arial Narrow" panose="020B0606020202030204" pitchFamily="34" charset="0"/>
              </a:rPr>
              <a:t>-	Highly Malignant: It denotes comments that are highly malignant and hurtful. </a:t>
            </a:r>
          </a:p>
          <a:p>
            <a:r>
              <a:rPr lang="en-US" dirty="0">
                <a:latin typeface="Arial Narrow" panose="020B0606020202030204" pitchFamily="34" charset="0"/>
              </a:rPr>
              <a:t>-	Rude: It denotes comments that are very rude and offensive.</a:t>
            </a:r>
          </a:p>
          <a:p>
            <a:r>
              <a:rPr lang="en-US" dirty="0">
                <a:latin typeface="Arial Narrow" panose="020B0606020202030204" pitchFamily="34" charset="0"/>
              </a:rPr>
              <a:t>-	Threat: It contains indication of the comments that are giving any threat to someone. 	</a:t>
            </a:r>
          </a:p>
          <a:p>
            <a:r>
              <a:rPr lang="en-US" dirty="0">
                <a:latin typeface="Arial Narrow" panose="020B0606020202030204" pitchFamily="34" charset="0"/>
              </a:rPr>
              <a:t>-	Abuse: It is for comments that are abusive in nature. </a:t>
            </a:r>
          </a:p>
          <a:p>
            <a:r>
              <a:rPr lang="en-US" dirty="0">
                <a:latin typeface="Arial Narrow" panose="020B0606020202030204" pitchFamily="34" charset="0"/>
              </a:rPr>
              <a:t>-	Loathe: It describes the comments which are hateful and loathing in nature.  </a:t>
            </a:r>
          </a:p>
          <a:p>
            <a:r>
              <a:rPr lang="en-US" dirty="0">
                <a:latin typeface="Arial Narrow" panose="020B0606020202030204" pitchFamily="34" charset="0"/>
              </a:rPr>
              <a:t>-	ID: It includes unique Ids associated with each comment text given.   </a:t>
            </a:r>
          </a:p>
          <a:p>
            <a:r>
              <a:rPr lang="en-US" dirty="0">
                <a:latin typeface="Arial Narrow" panose="020B0606020202030204" pitchFamily="34" charset="0"/>
              </a:rPr>
              <a:t>-	Comment text: This column contains the comments extracted from various social media platforms.</a:t>
            </a:r>
            <a:endParaRPr lang="en-IN" dirty="0">
              <a:latin typeface="Arial Narrow" panose="020B0606020202030204" pitchFamily="34" charset="0"/>
            </a:endParaRPr>
          </a:p>
        </p:txBody>
      </p:sp>
    </p:spTree>
    <p:extLst>
      <p:ext uri="{BB962C8B-B14F-4D97-AF65-F5344CB8AC3E}">
        <p14:creationId xmlns:p14="http://schemas.microsoft.com/office/powerpoint/2010/main" val="107450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Conceptual Background</a:t>
            </a:r>
            <a:endParaRPr lang="en-IN" dirty="0"/>
          </a:p>
        </p:txBody>
      </p:sp>
      <p:sp>
        <p:nvSpPr>
          <p:cNvPr id="3" name="Content Placeholder 2"/>
          <p:cNvSpPr>
            <a:spLocks noGrp="1"/>
          </p:cNvSpPr>
          <p:nvPr>
            <p:ph idx="1"/>
          </p:nvPr>
        </p:nvSpPr>
        <p:spPr/>
        <p:txBody>
          <a:bodyPr>
            <a:normAutofit fontScale="77500" lnSpcReduction="20000"/>
          </a:bodyPr>
          <a:lstStyle/>
          <a:p>
            <a:r>
              <a:rPr lang="en-US" dirty="0"/>
              <a:t>Online platforms and social media have evolved into places where individuals may freely discuss their beliefs without regard for race, and where people can share their thoughts and ideas with a large group of people. Social media is Internet-based by design, allowing people to share material quickly via electronic means. Personal information, documents, movies, and images are all included in the content. Users interact with social media using web-based software or applications on a computer, tablet, or smartphone. Some people on this massive internet platform or online community wilfully abuse others to prevent them from sharing their thoughts in a proper manner. They use filthy language to intimidate others, which is considered a form of ignominy in </a:t>
            </a:r>
            <a:r>
              <a:rPr lang="en-US" dirty="0" err="1"/>
              <a:t>civilised</a:t>
            </a:r>
            <a:r>
              <a:rPr lang="en-US" dirty="0"/>
              <a:t> society. When innocent people are intimidated by these mobs, they remain mute without saying anything. As a result, the disgusting mob's goal is excellently </a:t>
            </a:r>
            <a:r>
              <a:rPr lang="en-US" dirty="0" err="1"/>
              <a:t>realised</a:t>
            </a:r>
            <a:r>
              <a:rPr lang="en-US" dirty="0"/>
              <a:t>. To address this issue, we are now developing a model that </a:t>
            </a:r>
            <a:r>
              <a:rPr lang="en-US" dirty="0" err="1"/>
              <a:t>recognises</a:t>
            </a:r>
            <a:r>
              <a:rPr lang="en-US" dirty="0"/>
              <a:t> all foul language and foul terms, with the goal of preventing these mobs from using foul language in online communities or perhaps blocking them from using foul language altogether.</a:t>
            </a:r>
            <a:endParaRPr lang="en-IN" sz="1800" dirty="0">
              <a:latin typeface="Arial Narrow" panose="020B0606020202030204" pitchFamily="34" charset="0"/>
            </a:endParaRPr>
          </a:p>
        </p:txBody>
      </p:sp>
    </p:spTree>
    <p:extLst>
      <p:ext uri="{BB962C8B-B14F-4D97-AF65-F5344CB8AC3E}">
        <p14:creationId xmlns:p14="http://schemas.microsoft.com/office/powerpoint/2010/main" val="1287444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Science Life Cycle</a:t>
            </a:r>
            <a:endParaRPr lang="en-IN" dirty="0"/>
          </a:p>
        </p:txBody>
      </p:sp>
      <p:sp>
        <p:nvSpPr>
          <p:cNvPr id="3" name="Content Placeholder 2"/>
          <p:cNvSpPr>
            <a:spLocks noGrp="1"/>
          </p:cNvSpPr>
          <p:nvPr>
            <p:ph idx="1"/>
          </p:nvPr>
        </p:nvSpPr>
        <p:spPr/>
        <p:txBody>
          <a:bodyPr>
            <a:normAutofit fontScale="92500"/>
          </a:bodyPr>
          <a:lstStyle/>
          <a:p>
            <a:r>
              <a:rPr lang="en-US" dirty="0"/>
              <a:t>Will need to follow the complete life cycle of data science that includes steps like </a:t>
            </a:r>
            <a:r>
              <a:rPr lang="en-US" dirty="0" smtClean="0"/>
              <a:t>– </a:t>
            </a:r>
          </a:p>
          <a:p>
            <a:pPr marL="0" indent="0">
              <a:buNone/>
            </a:pPr>
            <a:r>
              <a:rPr lang="en-US" dirty="0" smtClean="0"/>
              <a:t>1</a:t>
            </a:r>
            <a:r>
              <a:rPr lang="en-US" dirty="0"/>
              <a:t>. Data Cleaning </a:t>
            </a:r>
            <a:endParaRPr lang="en-US" dirty="0" smtClean="0"/>
          </a:p>
          <a:p>
            <a:pPr marL="0" indent="0">
              <a:buNone/>
            </a:pPr>
            <a:r>
              <a:rPr lang="en-US" dirty="0" smtClean="0"/>
              <a:t>2</a:t>
            </a:r>
            <a:r>
              <a:rPr lang="en-US" dirty="0"/>
              <a:t>. Exploratory Data Analysis </a:t>
            </a:r>
            <a:endParaRPr lang="en-US" dirty="0" smtClean="0"/>
          </a:p>
          <a:p>
            <a:pPr marL="0" indent="0">
              <a:buNone/>
            </a:pPr>
            <a:r>
              <a:rPr lang="en-US" dirty="0" smtClean="0"/>
              <a:t>3</a:t>
            </a:r>
            <a:r>
              <a:rPr lang="en-US" dirty="0"/>
              <a:t>. Data Pre-processing </a:t>
            </a:r>
            <a:endParaRPr lang="en-US" dirty="0" smtClean="0"/>
          </a:p>
          <a:p>
            <a:pPr marL="0" indent="0">
              <a:buNone/>
            </a:pPr>
            <a:r>
              <a:rPr lang="en-US" dirty="0" smtClean="0"/>
              <a:t>4</a:t>
            </a:r>
            <a:r>
              <a:rPr lang="en-US" dirty="0"/>
              <a:t>. Model Building </a:t>
            </a:r>
          </a:p>
          <a:p>
            <a:pPr marL="0" indent="0">
              <a:buNone/>
            </a:pPr>
            <a:r>
              <a:rPr lang="en-US" dirty="0" smtClean="0"/>
              <a:t>5</a:t>
            </a:r>
            <a:r>
              <a:rPr lang="en-US" dirty="0"/>
              <a:t>. Model Evaluation </a:t>
            </a:r>
            <a:endParaRPr lang="en-US" dirty="0" smtClean="0"/>
          </a:p>
          <a:p>
            <a:pPr marL="0" indent="0">
              <a:buNone/>
            </a:pPr>
            <a:r>
              <a:rPr lang="en-US" dirty="0" smtClean="0"/>
              <a:t>6</a:t>
            </a:r>
            <a:r>
              <a:rPr lang="en-US" dirty="0"/>
              <a:t>. Selecting the best model </a:t>
            </a:r>
            <a:endParaRPr lang="en-IN" dirty="0"/>
          </a:p>
        </p:txBody>
      </p:sp>
    </p:spTree>
    <p:extLst>
      <p:ext uri="{BB962C8B-B14F-4D97-AF65-F5344CB8AC3E}">
        <p14:creationId xmlns:p14="http://schemas.microsoft.com/office/powerpoint/2010/main" val="4247506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a:t>
            </a:r>
            <a:endParaRPr lang="en-IN" dirty="0"/>
          </a:p>
        </p:txBody>
      </p:sp>
      <p:sp>
        <p:nvSpPr>
          <p:cNvPr id="3" name="Content Placeholder 2"/>
          <p:cNvSpPr>
            <a:spLocks noGrp="1"/>
          </p:cNvSpPr>
          <p:nvPr>
            <p:ph idx="1"/>
          </p:nvPr>
        </p:nvSpPr>
        <p:spPr/>
        <p:txBody>
          <a:bodyPr>
            <a:normAutofit fontScale="70000" lnSpcReduction="20000"/>
          </a:bodyPr>
          <a:lstStyle/>
          <a:p>
            <a:r>
              <a:rPr lang="en-US" dirty="0">
                <a:latin typeface="Arial Narrow" panose="020B0606020202030204" pitchFamily="34" charset="0"/>
              </a:rPr>
              <a:t>1. Load dataset </a:t>
            </a:r>
            <a:endParaRPr lang="en-US" dirty="0" smtClean="0">
              <a:latin typeface="Arial Narrow" panose="020B0606020202030204" pitchFamily="34" charset="0"/>
            </a:endParaRPr>
          </a:p>
          <a:p>
            <a:r>
              <a:rPr lang="en-US" dirty="0" smtClean="0">
                <a:latin typeface="Arial Narrow" panose="020B0606020202030204" pitchFamily="34" charset="0"/>
              </a:rPr>
              <a:t>2</a:t>
            </a:r>
            <a:r>
              <a:rPr lang="en-US" dirty="0">
                <a:latin typeface="Arial Narrow" panose="020B0606020202030204" pitchFamily="34" charset="0"/>
              </a:rPr>
              <a:t>. There were no null values in our dataset. </a:t>
            </a:r>
            <a:endParaRPr lang="en-US" dirty="0" smtClean="0">
              <a:latin typeface="Arial Narrow" panose="020B0606020202030204" pitchFamily="34" charset="0"/>
            </a:endParaRPr>
          </a:p>
          <a:p>
            <a:r>
              <a:rPr lang="en-US" dirty="0" smtClean="0">
                <a:latin typeface="Arial Narrow" panose="020B0606020202030204" pitchFamily="34" charset="0"/>
              </a:rPr>
              <a:t>3</a:t>
            </a:r>
            <a:r>
              <a:rPr lang="en-US" dirty="0">
                <a:latin typeface="Arial Narrow" panose="020B0606020202030204" pitchFamily="34" charset="0"/>
              </a:rPr>
              <a:t>. Drop column id </a:t>
            </a:r>
            <a:endParaRPr lang="en-US" dirty="0" smtClean="0">
              <a:latin typeface="Arial Narrow" panose="020B0606020202030204" pitchFamily="34" charset="0"/>
            </a:endParaRPr>
          </a:p>
          <a:p>
            <a:r>
              <a:rPr lang="en-US" dirty="0" smtClean="0">
                <a:latin typeface="Arial Narrow" panose="020B0606020202030204" pitchFamily="34" charset="0"/>
              </a:rPr>
              <a:t>4</a:t>
            </a:r>
            <a:r>
              <a:rPr lang="en-US" dirty="0">
                <a:latin typeface="Arial Narrow" panose="020B0606020202030204" pitchFamily="34" charset="0"/>
              </a:rPr>
              <a:t>. Convert comment text to lower case and replace '\n' with single space</a:t>
            </a:r>
            <a:r>
              <a:rPr lang="en-US" dirty="0" smtClean="0">
                <a:latin typeface="Arial Narrow" panose="020B0606020202030204" pitchFamily="34" charset="0"/>
              </a:rPr>
              <a:t>.</a:t>
            </a:r>
          </a:p>
          <a:p>
            <a:r>
              <a:rPr lang="en-US" dirty="0" smtClean="0">
                <a:latin typeface="Arial Narrow" panose="020B0606020202030204" pitchFamily="34" charset="0"/>
              </a:rPr>
              <a:t> </a:t>
            </a:r>
            <a:r>
              <a:rPr lang="en-US" dirty="0">
                <a:latin typeface="Arial Narrow" panose="020B0606020202030204" pitchFamily="34" charset="0"/>
              </a:rPr>
              <a:t>5. Keep only text data </a:t>
            </a:r>
            <a:r>
              <a:rPr lang="en-US" dirty="0" err="1">
                <a:latin typeface="Arial Narrow" panose="020B0606020202030204" pitchFamily="34" charset="0"/>
              </a:rPr>
              <a:t>ie</a:t>
            </a:r>
            <a:r>
              <a:rPr lang="en-US" dirty="0">
                <a:latin typeface="Arial Narrow" panose="020B0606020202030204" pitchFamily="34" charset="0"/>
              </a:rPr>
              <a:t>. a-z' and remove other data from comment text. </a:t>
            </a:r>
            <a:endParaRPr lang="en-US" dirty="0" smtClean="0">
              <a:latin typeface="Arial Narrow" panose="020B0606020202030204" pitchFamily="34" charset="0"/>
            </a:endParaRPr>
          </a:p>
          <a:p>
            <a:r>
              <a:rPr lang="en-US" dirty="0" smtClean="0">
                <a:latin typeface="Arial Narrow" panose="020B0606020202030204" pitchFamily="34" charset="0"/>
              </a:rPr>
              <a:t>6</a:t>
            </a:r>
            <a:r>
              <a:rPr lang="en-US" dirty="0">
                <a:latin typeface="Arial Narrow" panose="020B0606020202030204" pitchFamily="34" charset="0"/>
              </a:rPr>
              <a:t>. Remove stop words and punctuations </a:t>
            </a:r>
            <a:endParaRPr lang="en-US" dirty="0" smtClean="0">
              <a:latin typeface="Arial Narrow" panose="020B0606020202030204" pitchFamily="34" charset="0"/>
            </a:endParaRPr>
          </a:p>
          <a:p>
            <a:r>
              <a:rPr lang="en-US" dirty="0" smtClean="0">
                <a:latin typeface="Arial Narrow" panose="020B0606020202030204" pitchFamily="34" charset="0"/>
              </a:rPr>
              <a:t>7</a:t>
            </a:r>
            <a:r>
              <a:rPr lang="en-US" dirty="0">
                <a:latin typeface="Arial Narrow" panose="020B0606020202030204" pitchFamily="34" charset="0"/>
              </a:rPr>
              <a:t>. Apply Stemming </a:t>
            </a:r>
            <a:endParaRPr lang="en-US" dirty="0" smtClean="0">
              <a:latin typeface="Arial Narrow" panose="020B0606020202030204" pitchFamily="34" charset="0"/>
            </a:endParaRPr>
          </a:p>
          <a:p>
            <a:r>
              <a:rPr lang="en-US" dirty="0" smtClean="0">
                <a:latin typeface="Arial Narrow" panose="020B0606020202030204" pitchFamily="34" charset="0"/>
              </a:rPr>
              <a:t>8</a:t>
            </a:r>
            <a:r>
              <a:rPr lang="en-US" dirty="0">
                <a:latin typeface="Arial Narrow" panose="020B0606020202030204" pitchFamily="34" charset="0"/>
              </a:rPr>
              <a:t>. Convert text to vectors using </a:t>
            </a:r>
            <a:r>
              <a:rPr lang="en-US" dirty="0" err="1">
                <a:latin typeface="Arial Narrow" panose="020B0606020202030204" pitchFamily="34" charset="0"/>
              </a:rPr>
              <a:t>TfidfVectorizer</a:t>
            </a:r>
            <a:r>
              <a:rPr lang="en-US" dirty="0">
                <a:latin typeface="Arial Narrow" panose="020B0606020202030204" pitchFamily="34" charset="0"/>
              </a:rPr>
              <a:t> </a:t>
            </a:r>
            <a:endParaRPr lang="en-US" dirty="0" smtClean="0">
              <a:latin typeface="Arial Narrow" panose="020B0606020202030204" pitchFamily="34" charset="0"/>
            </a:endParaRPr>
          </a:p>
          <a:p>
            <a:r>
              <a:rPr lang="en-US" dirty="0" smtClean="0">
                <a:latin typeface="Arial Narrow" panose="020B0606020202030204" pitchFamily="34" charset="0"/>
              </a:rPr>
              <a:t>9</a:t>
            </a:r>
            <a:r>
              <a:rPr lang="en-US" dirty="0">
                <a:latin typeface="Arial Narrow" panose="020B0606020202030204" pitchFamily="34" charset="0"/>
              </a:rPr>
              <a:t>. Saving the model </a:t>
            </a:r>
            <a:endParaRPr lang="en-US" dirty="0" smtClean="0">
              <a:latin typeface="Arial Narrow" panose="020B0606020202030204" pitchFamily="34" charset="0"/>
            </a:endParaRPr>
          </a:p>
          <a:p>
            <a:r>
              <a:rPr lang="en-US" dirty="0" smtClean="0">
                <a:latin typeface="Arial Narrow" panose="020B0606020202030204" pitchFamily="34" charset="0"/>
              </a:rPr>
              <a:t>10</a:t>
            </a:r>
            <a:r>
              <a:rPr lang="en-US" dirty="0">
                <a:latin typeface="Arial Narrow" panose="020B0606020202030204" pitchFamily="34" charset="0"/>
              </a:rPr>
              <a:t>. Predict values for multi class </a:t>
            </a:r>
            <a:r>
              <a:rPr lang="en-US" dirty="0" err="1">
                <a:latin typeface="Arial Narrow" panose="020B0606020202030204" pitchFamily="34" charset="0"/>
              </a:rPr>
              <a:t>labe</a:t>
            </a:r>
            <a:endParaRPr lang="en-IN" dirty="0">
              <a:latin typeface="Arial Narrow" panose="020B0606020202030204" pitchFamily="34" charset="0"/>
            </a:endParaRPr>
          </a:p>
        </p:txBody>
      </p:sp>
    </p:spTree>
    <p:extLst>
      <p:ext uri="{BB962C8B-B14F-4D97-AF65-F5344CB8AC3E}">
        <p14:creationId xmlns:p14="http://schemas.microsoft.com/office/powerpoint/2010/main" val="536357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 Used</a:t>
            </a:r>
            <a:endParaRPr lang="en-IN" dirty="0"/>
          </a:p>
        </p:txBody>
      </p:sp>
      <p:sp>
        <p:nvSpPr>
          <p:cNvPr id="3" name="Content Placeholder 2"/>
          <p:cNvSpPr>
            <a:spLocks noGrp="1"/>
          </p:cNvSpPr>
          <p:nvPr>
            <p:ph idx="1"/>
          </p:nvPr>
        </p:nvSpPr>
        <p:spPr/>
        <p:txBody>
          <a:bodyPr>
            <a:normAutofit/>
          </a:bodyPr>
          <a:lstStyle/>
          <a:p>
            <a:r>
              <a:rPr lang="en-IN" sz="1400" dirty="0">
                <a:latin typeface="Arial Narrow" panose="020B0606020202030204" pitchFamily="34" charset="0"/>
              </a:rPr>
              <a:t>Hardware technology being used. </a:t>
            </a:r>
            <a:endParaRPr lang="en-IN" sz="1400" dirty="0" smtClean="0">
              <a:latin typeface="Arial Narrow" panose="020B0606020202030204" pitchFamily="34" charset="0"/>
            </a:endParaRPr>
          </a:p>
          <a:p>
            <a:r>
              <a:rPr lang="en-IN" sz="1400" dirty="0" smtClean="0">
                <a:latin typeface="Arial Narrow" panose="020B0606020202030204" pitchFamily="34" charset="0"/>
              </a:rPr>
              <a:t>RAM </a:t>
            </a:r>
            <a:r>
              <a:rPr lang="en-IN" sz="1400" dirty="0">
                <a:latin typeface="Arial Narrow" panose="020B0606020202030204" pitchFamily="34" charset="0"/>
              </a:rPr>
              <a:t>: 16 GB </a:t>
            </a:r>
            <a:endParaRPr lang="en-IN" sz="1400" dirty="0" smtClean="0">
              <a:latin typeface="Arial Narrow" panose="020B0606020202030204" pitchFamily="34" charset="0"/>
            </a:endParaRPr>
          </a:p>
          <a:p>
            <a:r>
              <a:rPr lang="en-IN" sz="1400" dirty="0" smtClean="0">
                <a:latin typeface="Arial Narrow" panose="020B0606020202030204" pitchFamily="34" charset="0"/>
              </a:rPr>
              <a:t>CPU </a:t>
            </a:r>
            <a:r>
              <a:rPr lang="en-IN" sz="1400" dirty="0">
                <a:latin typeface="Arial Narrow" panose="020B0606020202030204" pitchFamily="34" charset="0"/>
              </a:rPr>
              <a:t>: 11th Gen Intel(R) Core(TM) i5-1135G7 @ 2.40GHz 2.42 </a:t>
            </a:r>
            <a:r>
              <a:rPr lang="en-IN" sz="1400" dirty="0" smtClean="0">
                <a:latin typeface="Arial Narrow" panose="020B0606020202030204" pitchFamily="34" charset="0"/>
              </a:rPr>
              <a:t>GHz</a:t>
            </a:r>
          </a:p>
          <a:p>
            <a:r>
              <a:rPr lang="en-IN" sz="1400" dirty="0" smtClean="0">
                <a:latin typeface="Arial Narrow" panose="020B0606020202030204" pitchFamily="34" charset="0"/>
              </a:rPr>
              <a:t> </a:t>
            </a:r>
            <a:r>
              <a:rPr lang="en-IN" sz="1400" dirty="0">
                <a:latin typeface="Arial Narrow" panose="020B0606020202030204" pitchFamily="34" charset="0"/>
              </a:rPr>
              <a:t>GPU : </a:t>
            </a:r>
            <a:r>
              <a:rPr lang="en-IN" sz="1400" dirty="0" err="1">
                <a:latin typeface="Arial Narrow" panose="020B0606020202030204" pitchFamily="34" charset="0"/>
              </a:rPr>
              <a:t>intel</a:t>
            </a:r>
            <a:r>
              <a:rPr lang="en-IN" sz="1400" dirty="0">
                <a:latin typeface="Arial Narrow" panose="020B0606020202030204" pitchFamily="34" charset="0"/>
              </a:rPr>
              <a:t> Iris Graphics Software technology being used. </a:t>
            </a:r>
            <a:endParaRPr lang="en-IN" sz="1400" dirty="0" smtClean="0">
              <a:latin typeface="Arial Narrow" panose="020B0606020202030204" pitchFamily="34" charset="0"/>
            </a:endParaRPr>
          </a:p>
          <a:p>
            <a:r>
              <a:rPr lang="en-IN" sz="1400" dirty="0" smtClean="0">
                <a:latin typeface="Arial Narrow" panose="020B0606020202030204" pitchFamily="34" charset="0"/>
              </a:rPr>
              <a:t>Programming </a:t>
            </a:r>
            <a:r>
              <a:rPr lang="en-IN" sz="1400" dirty="0">
                <a:latin typeface="Arial Narrow" panose="020B0606020202030204" pitchFamily="34" charset="0"/>
              </a:rPr>
              <a:t>language : Python Distribution : Anaconda Navigator Browser based language shell : </a:t>
            </a:r>
            <a:r>
              <a:rPr lang="en-IN" sz="1400" dirty="0" err="1">
                <a:latin typeface="Arial Narrow" panose="020B0606020202030204" pitchFamily="34" charset="0"/>
              </a:rPr>
              <a:t>Jupyter</a:t>
            </a:r>
            <a:r>
              <a:rPr lang="en-IN" sz="1400" dirty="0">
                <a:latin typeface="Arial Narrow" panose="020B0606020202030204" pitchFamily="34" charset="0"/>
              </a:rPr>
              <a:t> Notebook Libraries/Packages specifically being used. Pandas, </a:t>
            </a:r>
            <a:r>
              <a:rPr lang="en-IN" sz="1400" dirty="0" err="1">
                <a:latin typeface="Arial Narrow" panose="020B0606020202030204" pitchFamily="34" charset="0"/>
              </a:rPr>
              <a:t>NumPy</a:t>
            </a:r>
            <a:r>
              <a:rPr lang="en-IN" sz="1400" dirty="0">
                <a:latin typeface="Arial Narrow" panose="020B0606020202030204" pitchFamily="34" charset="0"/>
              </a:rPr>
              <a:t>, </a:t>
            </a:r>
            <a:r>
              <a:rPr lang="en-IN" sz="1400" dirty="0" err="1">
                <a:latin typeface="Arial Narrow" panose="020B0606020202030204" pitchFamily="34" charset="0"/>
              </a:rPr>
              <a:t>matplotlib</a:t>
            </a:r>
            <a:r>
              <a:rPr lang="en-IN" sz="1400" dirty="0">
                <a:latin typeface="Arial Narrow" panose="020B0606020202030204" pitchFamily="34" charset="0"/>
              </a:rPr>
              <a:t>, </a:t>
            </a:r>
            <a:r>
              <a:rPr lang="en-IN" sz="1400" dirty="0" err="1">
                <a:latin typeface="Arial Narrow" panose="020B0606020202030204" pitchFamily="34" charset="0"/>
              </a:rPr>
              <a:t>seaborn</a:t>
            </a:r>
            <a:r>
              <a:rPr lang="en-IN" sz="1400" dirty="0">
                <a:latin typeface="Arial Narrow" panose="020B0606020202030204" pitchFamily="34" charset="0"/>
              </a:rPr>
              <a:t>, </a:t>
            </a:r>
            <a:r>
              <a:rPr lang="en-IN" sz="1400" dirty="0" err="1">
                <a:latin typeface="Arial Narrow" panose="020B0606020202030204" pitchFamily="34" charset="0"/>
              </a:rPr>
              <a:t>scikit</a:t>
            </a:r>
            <a:r>
              <a:rPr lang="en-IN" sz="1400" dirty="0">
                <a:latin typeface="Arial Narrow" panose="020B0606020202030204" pitchFamily="34" charset="0"/>
              </a:rPr>
              <a:t>-learn, NLTK </a:t>
            </a:r>
          </a:p>
        </p:txBody>
      </p:sp>
    </p:spTree>
    <p:extLst>
      <p:ext uri="{BB962C8B-B14F-4D97-AF65-F5344CB8AC3E}">
        <p14:creationId xmlns:p14="http://schemas.microsoft.com/office/powerpoint/2010/main" val="2585083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Testing of Identified Approach</a:t>
            </a:r>
            <a:endParaRPr lang="en-IN" dirty="0"/>
          </a:p>
        </p:txBody>
      </p:sp>
      <p:sp>
        <p:nvSpPr>
          <p:cNvPr id="3" name="Content Placeholder 2"/>
          <p:cNvSpPr>
            <a:spLocks noGrp="1"/>
          </p:cNvSpPr>
          <p:nvPr>
            <p:ph idx="1"/>
          </p:nvPr>
        </p:nvSpPr>
        <p:spPr/>
        <p:txBody>
          <a:bodyPr>
            <a:normAutofit lnSpcReduction="10000"/>
          </a:bodyPr>
          <a:lstStyle/>
          <a:p>
            <a:r>
              <a:rPr lang="en-US" dirty="0"/>
              <a:t>The complete list of all the algorithms used for the training and testing classification model are listed below: </a:t>
            </a:r>
            <a:endParaRPr lang="en-US" dirty="0" smtClean="0"/>
          </a:p>
          <a:p>
            <a:pPr marL="0" indent="0">
              <a:buNone/>
            </a:pPr>
            <a:r>
              <a:rPr lang="en-US" dirty="0" smtClean="0"/>
              <a:t>1</a:t>
            </a:r>
            <a:r>
              <a:rPr lang="en-US" dirty="0"/>
              <a:t>) Logistic </a:t>
            </a:r>
            <a:r>
              <a:rPr lang="en-US" dirty="0" smtClean="0"/>
              <a:t>Regression</a:t>
            </a:r>
          </a:p>
          <a:p>
            <a:pPr marL="0" indent="0">
              <a:buNone/>
            </a:pPr>
            <a:r>
              <a:rPr lang="en-US" dirty="0" smtClean="0"/>
              <a:t>2</a:t>
            </a:r>
            <a:r>
              <a:rPr lang="en-US" dirty="0"/>
              <a:t>) Random Forest Classifier </a:t>
            </a:r>
            <a:endParaRPr lang="en-US" dirty="0" smtClean="0"/>
          </a:p>
          <a:p>
            <a:pPr marL="0" indent="0">
              <a:buNone/>
            </a:pPr>
            <a:r>
              <a:rPr lang="en-US" dirty="0" smtClean="0"/>
              <a:t>3</a:t>
            </a:r>
            <a:r>
              <a:rPr lang="en-US" dirty="0"/>
              <a:t>) Ada Boost Classifier </a:t>
            </a:r>
            <a:endParaRPr lang="en-US" dirty="0" smtClean="0"/>
          </a:p>
          <a:p>
            <a:pPr marL="0" indent="0">
              <a:buNone/>
            </a:pPr>
            <a:r>
              <a:rPr lang="en-US" dirty="0" smtClean="0"/>
              <a:t>4</a:t>
            </a:r>
            <a:r>
              <a:rPr lang="en-US" dirty="0"/>
              <a:t>) K Nearest Neighbors Classifier </a:t>
            </a:r>
            <a:endParaRPr lang="en-US" dirty="0" smtClean="0"/>
          </a:p>
          <a:p>
            <a:pPr marL="0" indent="0">
              <a:buNone/>
            </a:pPr>
            <a:r>
              <a:rPr lang="en-US" dirty="0" smtClean="0"/>
              <a:t>5</a:t>
            </a:r>
            <a:r>
              <a:rPr lang="en-US" dirty="0"/>
              <a:t>) Decision Tree Classifier</a:t>
            </a:r>
            <a:endParaRPr lang="en-IN" dirty="0"/>
          </a:p>
        </p:txBody>
      </p:sp>
    </p:spTree>
    <p:extLst>
      <p:ext uri="{BB962C8B-B14F-4D97-AF65-F5344CB8AC3E}">
        <p14:creationId xmlns:p14="http://schemas.microsoft.com/office/powerpoint/2010/main" val="18493257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111</TotalTime>
  <Words>1472</Words>
  <Application>Microsoft Office PowerPoint</Application>
  <PresentationFormat>Widescreen</PresentationFormat>
  <Paragraphs>105</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Arial Narrow</vt:lpstr>
      <vt:lpstr>Courier New</vt:lpstr>
      <vt:lpstr>Garamond</vt:lpstr>
      <vt:lpstr>Organic</vt:lpstr>
      <vt:lpstr>Malignant Comments Classifier</vt:lpstr>
      <vt:lpstr>Introduction</vt:lpstr>
      <vt:lpstr>Problem Statement</vt:lpstr>
      <vt:lpstr>Dataset Description</vt:lpstr>
      <vt:lpstr>Conceptual Background</vt:lpstr>
      <vt:lpstr>Data Science Life Cycle</vt:lpstr>
      <vt:lpstr>Data Pre-processing</vt:lpstr>
      <vt:lpstr>Technology Used</vt:lpstr>
      <vt:lpstr>Testing of Identified Approach</vt:lpstr>
      <vt:lpstr>Pie Plots</vt:lpstr>
      <vt:lpstr>Observation</vt:lpstr>
      <vt:lpstr>Count of Label Variable</vt:lpstr>
      <vt:lpstr>Observations</vt:lpstr>
      <vt:lpstr>Count of malignant variable</vt:lpstr>
      <vt:lpstr>Observations</vt:lpstr>
      <vt:lpstr>Count of Highly Malignant Variable</vt:lpstr>
      <vt:lpstr>Observations</vt:lpstr>
      <vt:lpstr>Count of Rude Variable</vt:lpstr>
      <vt:lpstr>Observations</vt:lpstr>
      <vt:lpstr>Count of threat variable</vt:lpstr>
      <vt:lpstr>Observations</vt:lpstr>
      <vt:lpstr>Count of Abuse Variable</vt:lpstr>
      <vt:lpstr>Observations</vt:lpstr>
      <vt:lpstr>Count of Loathe Variable</vt:lpstr>
      <vt:lpstr>Observations</vt:lpstr>
      <vt:lpstr>Data Distribution</vt:lpstr>
      <vt:lpstr>Observations</vt:lpstr>
      <vt:lpstr>Word Cloud</vt:lpstr>
      <vt:lpstr>Contd..</vt:lpstr>
      <vt:lpstr>Contd..</vt:lpstr>
      <vt:lpstr>Contd..</vt:lpstr>
      <vt:lpstr>Contd..</vt:lpstr>
      <vt:lpstr>Contd..</vt:lpstr>
      <vt:lpstr>Correlation Matrix</vt:lpstr>
      <vt:lpstr>AUC ROC CURVE</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Microsoft account</dc:creator>
  <cp:lastModifiedBy>Microsoft account</cp:lastModifiedBy>
  <cp:revision>11</cp:revision>
  <dcterms:created xsi:type="dcterms:W3CDTF">2022-05-19T10:26:54Z</dcterms:created>
  <dcterms:modified xsi:type="dcterms:W3CDTF">2022-05-19T12:18:48Z</dcterms:modified>
</cp:coreProperties>
</file>