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4/18/2022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4/18/2022</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a:t>
            </a:r>
            <a:r>
              <a:rPr lang="en-US" dirty="0" smtClean="0"/>
              <a:t> Project</a:t>
            </a:r>
            <a:endParaRPr lang="en-IN" b="1" dirty="0"/>
          </a:p>
        </p:txBody>
      </p:sp>
      <p:sp>
        <p:nvSpPr>
          <p:cNvPr id="3" name="Subtitle 2"/>
          <p:cNvSpPr>
            <a:spLocks noGrp="1"/>
          </p:cNvSpPr>
          <p:nvPr>
            <p:ph type="subTitle" idx="1"/>
          </p:nvPr>
        </p:nvSpPr>
        <p:spPr>
          <a:xfrm>
            <a:off x="1154955" y="4777380"/>
            <a:ext cx="8825658" cy="1179800"/>
          </a:xfrm>
        </p:spPr>
        <p:txBody>
          <a:bodyPr/>
          <a:lstStyle/>
          <a:p>
            <a:r>
              <a:rPr lang="en-US" dirty="0" smtClean="0"/>
              <a:t>Submitted by </a:t>
            </a:r>
          </a:p>
          <a:p>
            <a:r>
              <a:rPr lang="en-US" dirty="0" smtClean="0"/>
              <a:t>Yashna shah</a:t>
            </a:r>
            <a:endParaRPr lang="en-IN" dirty="0"/>
          </a:p>
        </p:txBody>
      </p:sp>
    </p:spTree>
    <p:extLst>
      <p:ext uri="{BB962C8B-B14F-4D97-AF65-F5344CB8AC3E}">
        <p14:creationId xmlns:p14="http://schemas.microsoft.com/office/powerpoint/2010/main" val="48694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IN" dirty="0"/>
          </a:p>
        </p:txBody>
      </p:sp>
      <p:sp>
        <p:nvSpPr>
          <p:cNvPr id="3" name="Content Placeholder 2"/>
          <p:cNvSpPr>
            <a:spLocks noGrp="1"/>
          </p:cNvSpPr>
          <p:nvPr>
            <p:ph idx="1"/>
          </p:nvPr>
        </p:nvSpPr>
        <p:spPr/>
        <p:txBody>
          <a:bodyPr>
            <a:normAutofit/>
          </a:bodyPr>
          <a:lstStyle/>
          <a:p>
            <a:pPr lvl="0"/>
            <a:r>
              <a:rPr lang="en-IN" sz="1400" dirty="0"/>
              <a:t>Hardware technology being used.</a:t>
            </a:r>
          </a:p>
          <a:p>
            <a:pPr lvl="0"/>
            <a:r>
              <a:rPr lang="en-IN" sz="1400" dirty="0"/>
              <a:t>RAM 	: 16 GB</a:t>
            </a:r>
          </a:p>
          <a:p>
            <a:pPr lvl="0"/>
            <a:r>
              <a:rPr lang="en-IN" sz="1400" dirty="0"/>
              <a:t>CPU 	: </a:t>
            </a:r>
            <a:r>
              <a:rPr lang="en-US" sz="1400" dirty="0"/>
              <a:t>11th Gen Intel(R) Core(TM) i5-1135G7 @ 2.40GHz   2.42 GHz</a:t>
            </a:r>
            <a:endParaRPr lang="en-IN" sz="1400" dirty="0"/>
          </a:p>
          <a:p>
            <a:pPr lvl="0"/>
            <a:r>
              <a:rPr lang="en-IN" sz="1400" dirty="0"/>
              <a:t>GPU 	:  </a:t>
            </a:r>
            <a:r>
              <a:rPr lang="en-IN" sz="1400" dirty="0" err="1"/>
              <a:t>intel</a:t>
            </a:r>
            <a:r>
              <a:rPr lang="en-IN" sz="1400" dirty="0"/>
              <a:t> Iris Graphics</a:t>
            </a:r>
          </a:p>
          <a:p>
            <a:pPr lvl="0"/>
            <a:r>
              <a:rPr lang="en-IN" sz="1400" dirty="0"/>
              <a:t> Software technology being used.</a:t>
            </a:r>
          </a:p>
          <a:p>
            <a:pPr lvl="0"/>
            <a:r>
              <a:rPr lang="en-IN" sz="1400" dirty="0"/>
              <a:t>Programming language 		:  Python</a:t>
            </a:r>
          </a:p>
          <a:p>
            <a:pPr lvl="0"/>
            <a:r>
              <a:rPr lang="en-IN" sz="1400" dirty="0"/>
              <a:t>Distribution 			         :   Anaconda Navigator</a:t>
            </a:r>
          </a:p>
          <a:p>
            <a:pPr lvl="0"/>
            <a:r>
              <a:rPr lang="en-IN" sz="1400" dirty="0"/>
              <a:t>Browser based language shell 	 : </a:t>
            </a:r>
            <a:r>
              <a:rPr lang="en-IN" sz="1400" dirty="0" err="1"/>
              <a:t>Jupyter</a:t>
            </a:r>
            <a:r>
              <a:rPr lang="en-IN" sz="1400" dirty="0"/>
              <a:t> Notebook</a:t>
            </a:r>
          </a:p>
        </p:txBody>
      </p:sp>
    </p:spTree>
    <p:extLst>
      <p:ext uri="{BB962C8B-B14F-4D97-AF65-F5344CB8AC3E}">
        <p14:creationId xmlns:p14="http://schemas.microsoft.com/office/powerpoint/2010/main" val="276386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Required Libraries </a:t>
            </a:r>
          </a:p>
        </p:txBody>
      </p:sp>
      <p:sp>
        <p:nvSpPr>
          <p:cNvPr id="3" name="Content Placeholder 2"/>
          <p:cNvSpPr>
            <a:spLocks noGrp="1"/>
          </p:cNvSpPr>
          <p:nvPr>
            <p:ph idx="1"/>
          </p:nvPr>
        </p:nvSpPr>
        <p:spPr>
          <a:xfrm>
            <a:off x="1154954" y="2603500"/>
            <a:ext cx="8761413" cy="3797300"/>
          </a:xfrm>
        </p:spPr>
        <p:txBody>
          <a:bodyPr/>
          <a:lstStyle/>
          <a:p>
            <a:r>
              <a:rPr lang="en-IN" dirty="0" err="1"/>
              <a:t>Numpy</a:t>
            </a:r>
            <a:endParaRPr lang="en-IN" dirty="0"/>
          </a:p>
          <a:p>
            <a:r>
              <a:rPr lang="en-IN" dirty="0"/>
              <a:t>Pandas</a:t>
            </a:r>
          </a:p>
          <a:p>
            <a:r>
              <a:rPr lang="en-IN" dirty="0" err="1"/>
              <a:t>Sklearn</a:t>
            </a:r>
            <a:endParaRPr lang="en-IN" dirty="0"/>
          </a:p>
          <a:p>
            <a:r>
              <a:rPr lang="en-IN" dirty="0" err="1"/>
              <a:t>Matplotlib</a:t>
            </a:r>
            <a:endParaRPr lang="en-IN" dirty="0"/>
          </a:p>
          <a:p>
            <a:r>
              <a:rPr lang="en-IN" dirty="0" err="1"/>
              <a:t>Seaborn</a:t>
            </a:r>
            <a:endParaRPr lang="en-IN" dirty="0"/>
          </a:p>
          <a:p>
            <a:r>
              <a:rPr lang="en-IN" dirty="0"/>
              <a:t>Imbalance-learn</a:t>
            </a:r>
          </a:p>
          <a:p>
            <a:r>
              <a:rPr lang="en-IN" dirty="0"/>
              <a:t>Warnings</a:t>
            </a:r>
          </a:p>
        </p:txBody>
      </p:sp>
    </p:spTree>
    <p:extLst>
      <p:ext uri="{BB962C8B-B14F-4D97-AF65-F5344CB8AC3E}">
        <p14:creationId xmlns:p14="http://schemas.microsoft.com/office/powerpoint/2010/main" val="287697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Visualization</a:t>
            </a:r>
          </a:p>
        </p:txBody>
      </p:sp>
      <p:sp>
        <p:nvSpPr>
          <p:cNvPr id="3" name="Content Placeholder 2"/>
          <p:cNvSpPr>
            <a:spLocks noGrp="1"/>
          </p:cNvSpPr>
          <p:nvPr>
            <p:ph idx="1"/>
          </p:nvPr>
        </p:nvSpPr>
        <p:spPr>
          <a:xfrm>
            <a:off x="1154954" y="2603500"/>
            <a:ext cx="8761413" cy="4254500"/>
          </a:xfrm>
        </p:spPr>
        <p:txBody>
          <a:bodyPr/>
          <a:lstStyle/>
          <a:p>
            <a:r>
              <a:rPr lang="en-US" dirty="0" smtClean="0"/>
              <a:t>Null Values</a:t>
            </a:r>
          </a:p>
          <a:p>
            <a:pPr marL="0" indent="0">
              <a:buNone/>
            </a:pPr>
            <a:r>
              <a:rPr lang="en-US" dirty="0"/>
              <a:t> </a:t>
            </a:r>
            <a:endParaRPr lang="en-US" dirty="0" smtClean="0"/>
          </a:p>
          <a:p>
            <a:endParaRPr lang="en-IN" dirty="0"/>
          </a:p>
        </p:txBody>
      </p:sp>
      <p:pic>
        <p:nvPicPr>
          <p:cNvPr id="4" name="Picture 3"/>
          <p:cNvPicPr>
            <a:picLocks noChangeAspect="1"/>
          </p:cNvPicPr>
          <p:nvPr/>
        </p:nvPicPr>
        <p:blipFill>
          <a:blip r:embed="rId2"/>
          <a:stretch>
            <a:fillRect/>
          </a:stretch>
        </p:blipFill>
        <p:spPr>
          <a:xfrm>
            <a:off x="4195762" y="3168713"/>
            <a:ext cx="3800475" cy="3449370"/>
          </a:xfrm>
          <a:prstGeom prst="rect">
            <a:avLst/>
          </a:prstGeom>
        </p:spPr>
      </p:pic>
    </p:spTree>
    <p:extLst>
      <p:ext uri="{BB962C8B-B14F-4D97-AF65-F5344CB8AC3E}">
        <p14:creationId xmlns:p14="http://schemas.microsoft.com/office/powerpoint/2010/main" val="189921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sp>
        <p:nvSpPr>
          <p:cNvPr id="3" name="Content Placeholder 2"/>
          <p:cNvSpPr>
            <a:spLocks noGrp="1"/>
          </p:cNvSpPr>
          <p:nvPr>
            <p:ph idx="1"/>
          </p:nvPr>
        </p:nvSpPr>
        <p:spPr/>
        <p:txBody>
          <a:bodyPr/>
          <a:lstStyle/>
          <a:p>
            <a:pPr marL="0" indent="0">
              <a:buNone/>
            </a:pPr>
            <a:r>
              <a:rPr lang="en-US" dirty="0" smtClean="0"/>
              <a:t>Target Variable – Label</a:t>
            </a:r>
            <a:endParaRPr lang="en-IN" dirty="0"/>
          </a:p>
          <a:p>
            <a:pPr marL="0" indent="0">
              <a:buNone/>
            </a:pPr>
            <a:r>
              <a:rPr lang="en-US" dirty="0" smtClean="0"/>
              <a:t>    </a:t>
            </a:r>
            <a:endParaRPr lang="en-IN" dirty="0"/>
          </a:p>
        </p:txBody>
      </p:sp>
      <p:pic>
        <p:nvPicPr>
          <p:cNvPr id="4" name="Picture 3"/>
          <p:cNvPicPr>
            <a:picLocks noChangeAspect="1"/>
          </p:cNvPicPr>
          <p:nvPr/>
        </p:nvPicPr>
        <p:blipFill>
          <a:blip r:embed="rId2"/>
          <a:stretch>
            <a:fillRect/>
          </a:stretch>
        </p:blipFill>
        <p:spPr>
          <a:xfrm>
            <a:off x="4152900" y="3241140"/>
            <a:ext cx="3886200" cy="3395049"/>
          </a:xfrm>
          <a:prstGeom prst="rect">
            <a:avLst/>
          </a:prstGeom>
        </p:spPr>
      </p:pic>
    </p:spTree>
    <p:extLst>
      <p:ext uri="{BB962C8B-B14F-4D97-AF65-F5344CB8AC3E}">
        <p14:creationId xmlns:p14="http://schemas.microsoft.com/office/powerpoint/2010/main" val="167760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sp>
        <p:nvSpPr>
          <p:cNvPr id="3" name="Content Placeholder 2"/>
          <p:cNvSpPr>
            <a:spLocks noGrp="1"/>
          </p:cNvSpPr>
          <p:nvPr>
            <p:ph idx="1"/>
          </p:nvPr>
        </p:nvSpPr>
        <p:spPr>
          <a:xfrm>
            <a:off x="1154954" y="2603500"/>
            <a:ext cx="9826899" cy="4254500"/>
          </a:xfrm>
        </p:spPr>
        <p:txBody>
          <a:bodyPr/>
          <a:lstStyle/>
          <a:p>
            <a:r>
              <a:rPr lang="en-US" dirty="0" smtClean="0"/>
              <a:t>Correlation </a:t>
            </a:r>
            <a:r>
              <a:rPr lang="en-US" dirty="0" err="1" smtClean="0"/>
              <a:t>Heatmap</a:t>
            </a:r>
            <a:endParaRPr lang="en-US" dirty="0" smtClean="0"/>
          </a:p>
          <a:p>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3322622" y="3277354"/>
            <a:ext cx="6907794" cy="3580646"/>
          </a:xfrm>
          <a:prstGeom prst="rect">
            <a:avLst/>
          </a:prstGeom>
        </p:spPr>
      </p:pic>
    </p:spTree>
    <p:extLst>
      <p:ext uri="{BB962C8B-B14F-4D97-AF65-F5344CB8AC3E}">
        <p14:creationId xmlns:p14="http://schemas.microsoft.com/office/powerpoint/2010/main" val="214990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sp>
        <p:nvSpPr>
          <p:cNvPr id="3" name="Content Placeholder 2"/>
          <p:cNvSpPr>
            <a:spLocks noGrp="1"/>
          </p:cNvSpPr>
          <p:nvPr>
            <p:ph idx="1"/>
          </p:nvPr>
        </p:nvSpPr>
        <p:spPr>
          <a:xfrm>
            <a:off x="1154954" y="2603500"/>
            <a:ext cx="10270519" cy="4254500"/>
          </a:xfrm>
        </p:spPr>
        <p:txBody>
          <a:bodyPr/>
          <a:lstStyle/>
          <a:p>
            <a:r>
              <a:rPr lang="en-US" dirty="0" smtClean="0"/>
              <a:t>Multivariate Analysis : </a:t>
            </a:r>
          </a:p>
          <a:p>
            <a:pPr marL="0" indent="0">
              <a:buNone/>
            </a:pPr>
            <a:r>
              <a:rPr lang="en-US" dirty="0" smtClean="0"/>
              <a:t> </a:t>
            </a:r>
            <a:r>
              <a:rPr lang="en-US" dirty="0"/>
              <a:t>I used the histogram to check through all the column details ensuring that the distribution is displayed for further analysis</a:t>
            </a:r>
            <a:endParaRPr lang="en-IN" dirty="0"/>
          </a:p>
          <a:p>
            <a:endParaRPr lang="en-US" dirty="0" smtClean="0"/>
          </a:p>
          <a:p>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1665838" y="4101220"/>
            <a:ext cx="9098732" cy="2756780"/>
          </a:xfrm>
          <a:prstGeom prst="rect">
            <a:avLst/>
          </a:prstGeom>
        </p:spPr>
      </p:pic>
    </p:spTree>
    <p:extLst>
      <p:ext uri="{BB962C8B-B14F-4D97-AF65-F5344CB8AC3E}">
        <p14:creationId xmlns:p14="http://schemas.microsoft.com/office/powerpoint/2010/main" val="1210158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pic>
        <p:nvPicPr>
          <p:cNvPr id="4" name="Content Placeholder 3"/>
          <p:cNvPicPr>
            <a:picLocks noGrp="1" noChangeAspect="1"/>
          </p:cNvPicPr>
          <p:nvPr>
            <p:ph idx="1"/>
          </p:nvPr>
        </p:nvPicPr>
        <p:blipFill>
          <a:blip r:embed="rId2"/>
          <a:stretch>
            <a:fillRect/>
          </a:stretch>
        </p:blipFill>
        <p:spPr>
          <a:xfrm>
            <a:off x="2005248" y="2603499"/>
            <a:ext cx="7247394" cy="3752033"/>
          </a:xfrm>
          <a:prstGeom prst="rect">
            <a:avLst/>
          </a:prstGeom>
        </p:spPr>
      </p:pic>
    </p:spTree>
    <p:extLst>
      <p:ext uri="{BB962C8B-B14F-4D97-AF65-F5344CB8AC3E}">
        <p14:creationId xmlns:p14="http://schemas.microsoft.com/office/powerpoint/2010/main" val="37842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pic>
        <p:nvPicPr>
          <p:cNvPr id="4" name="Content Placeholder 3"/>
          <p:cNvPicPr>
            <a:picLocks noGrp="1" noChangeAspect="1"/>
          </p:cNvPicPr>
          <p:nvPr>
            <p:ph idx="1"/>
          </p:nvPr>
        </p:nvPicPr>
        <p:blipFill>
          <a:blip r:embed="rId2"/>
          <a:stretch>
            <a:fillRect/>
          </a:stretch>
        </p:blipFill>
        <p:spPr>
          <a:xfrm>
            <a:off x="1998303" y="2603500"/>
            <a:ext cx="7076207" cy="3724872"/>
          </a:xfrm>
          <a:prstGeom prst="rect">
            <a:avLst/>
          </a:prstGeom>
        </p:spPr>
      </p:pic>
    </p:spTree>
    <p:extLst>
      <p:ext uri="{BB962C8B-B14F-4D97-AF65-F5344CB8AC3E}">
        <p14:creationId xmlns:p14="http://schemas.microsoft.com/office/powerpoint/2010/main" val="44578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pic>
        <p:nvPicPr>
          <p:cNvPr id="4" name="Content Placeholder 3"/>
          <p:cNvPicPr>
            <a:picLocks noGrp="1" noChangeAspect="1"/>
          </p:cNvPicPr>
          <p:nvPr>
            <p:ph idx="1"/>
          </p:nvPr>
        </p:nvPicPr>
        <p:blipFill>
          <a:blip r:embed="rId2"/>
          <a:stretch>
            <a:fillRect/>
          </a:stretch>
        </p:blipFill>
        <p:spPr>
          <a:xfrm>
            <a:off x="2797521" y="2603500"/>
            <a:ext cx="5513560" cy="3733926"/>
          </a:xfrm>
          <a:prstGeom prst="rect">
            <a:avLst/>
          </a:prstGeom>
        </p:spPr>
      </p:pic>
    </p:spTree>
    <p:extLst>
      <p:ext uri="{BB962C8B-B14F-4D97-AF65-F5344CB8AC3E}">
        <p14:creationId xmlns:p14="http://schemas.microsoft.com/office/powerpoint/2010/main" val="318032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pic>
        <p:nvPicPr>
          <p:cNvPr id="4" name="Content Placeholder 3"/>
          <p:cNvPicPr>
            <a:picLocks noGrp="1" noChangeAspect="1"/>
          </p:cNvPicPr>
          <p:nvPr>
            <p:ph idx="1"/>
          </p:nvPr>
        </p:nvPicPr>
        <p:blipFill>
          <a:blip r:embed="rId2"/>
          <a:stretch>
            <a:fillRect/>
          </a:stretch>
        </p:blipFill>
        <p:spPr>
          <a:xfrm>
            <a:off x="2996583" y="2603500"/>
            <a:ext cx="5622316" cy="3933102"/>
          </a:xfrm>
          <a:prstGeom prst="rect">
            <a:avLst/>
          </a:prstGeom>
        </p:spPr>
      </p:pic>
    </p:spTree>
    <p:extLst>
      <p:ext uri="{BB962C8B-B14F-4D97-AF65-F5344CB8AC3E}">
        <p14:creationId xmlns:p14="http://schemas.microsoft.com/office/powerpoint/2010/main" val="333453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rPr>
              <a:t>Problem Statement:</a:t>
            </a:r>
            <a:endParaRPr lang="en-US" b="1" dirty="0">
              <a:solidFill>
                <a:srgbClr val="000000"/>
              </a:solidFill>
            </a:endParaRPr>
          </a:p>
        </p:txBody>
      </p:sp>
      <p:sp>
        <p:nvSpPr>
          <p:cNvPr id="3" name="Content Placeholder 2"/>
          <p:cNvSpPr>
            <a:spLocks noGrp="1"/>
          </p:cNvSpPr>
          <p:nvPr>
            <p:ph idx="1"/>
          </p:nvPr>
        </p:nvSpPr>
        <p:spPr/>
        <p:txBody>
          <a:bodyPr/>
          <a:lstStyle/>
          <a:p>
            <a:r>
              <a:rPr lang="en-US" dirty="0">
                <a:solidFill>
                  <a:srgbClr val="000000"/>
                </a:solidFill>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180401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 DONE</a:t>
            </a:r>
            <a:endParaRPr lang="en-IN" dirty="0"/>
          </a:p>
        </p:txBody>
      </p:sp>
      <p:sp>
        <p:nvSpPr>
          <p:cNvPr id="3" name="Content Placeholder 2"/>
          <p:cNvSpPr>
            <a:spLocks noGrp="1"/>
          </p:cNvSpPr>
          <p:nvPr>
            <p:ph idx="1"/>
          </p:nvPr>
        </p:nvSpPr>
        <p:spPr>
          <a:xfrm>
            <a:off x="1154954" y="2480650"/>
            <a:ext cx="9437600" cy="4291341"/>
          </a:xfrm>
        </p:spPr>
        <p:txBody>
          <a:bodyPr>
            <a:normAutofit fontScale="92500" lnSpcReduction="20000"/>
          </a:bodyPr>
          <a:lstStyle/>
          <a:p>
            <a:pPr lvl="0"/>
            <a:r>
              <a:rPr lang="en-US" dirty="0"/>
              <a:t>Importing the necessary dependencies and libraries.</a:t>
            </a:r>
            <a:endParaRPr lang="en-IN" dirty="0"/>
          </a:p>
          <a:p>
            <a:pPr lvl="0"/>
            <a:r>
              <a:rPr lang="en-US" dirty="0"/>
              <a:t>Reading the CSV file and converted into data frame.</a:t>
            </a:r>
            <a:endParaRPr lang="en-IN" dirty="0"/>
          </a:p>
          <a:p>
            <a:pPr lvl="0"/>
            <a:r>
              <a:rPr lang="en-US" dirty="0"/>
              <a:t>Checking the data dimensions for the original dataset.</a:t>
            </a:r>
            <a:endParaRPr lang="en-IN" dirty="0"/>
          </a:p>
          <a:p>
            <a:pPr lvl="0"/>
            <a:r>
              <a:rPr lang="en-US" dirty="0"/>
              <a:t>There are no null values in our dataset.</a:t>
            </a:r>
            <a:endParaRPr lang="en-IN" dirty="0"/>
          </a:p>
          <a:p>
            <a:pPr lvl="0"/>
            <a:r>
              <a:rPr lang="en-US" dirty="0"/>
              <a:t>We have an imbalanced dataset, which we solved using SMOTE.</a:t>
            </a:r>
            <a:endParaRPr lang="en-IN" dirty="0"/>
          </a:p>
          <a:p>
            <a:pPr lvl="0"/>
            <a:r>
              <a:rPr lang="en-US" dirty="0"/>
              <a:t>Checking the summary of the dataset.</a:t>
            </a:r>
            <a:endParaRPr lang="en-IN" dirty="0"/>
          </a:p>
          <a:p>
            <a:pPr lvl="0"/>
            <a:r>
              <a:rPr lang="en-US" dirty="0"/>
              <a:t>Checking unique values</a:t>
            </a:r>
            <a:r>
              <a:rPr lang="en-US" dirty="0" smtClean="0"/>
              <a:t>.</a:t>
            </a:r>
          </a:p>
          <a:p>
            <a:pPr lvl="0"/>
            <a:r>
              <a:rPr lang="en-US" dirty="0"/>
              <a:t>Checking all the categorical columns in the dataset and converted the same into numerical using </a:t>
            </a:r>
            <a:r>
              <a:rPr lang="en-US" dirty="0" err="1"/>
              <a:t>LabelEncoder</a:t>
            </a:r>
            <a:r>
              <a:rPr lang="en-US" dirty="0"/>
              <a:t>.</a:t>
            </a:r>
            <a:endParaRPr lang="en-IN" dirty="0"/>
          </a:p>
          <a:p>
            <a:pPr lvl="0"/>
            <a:r>
              <a:rPr lang="en-US" dirty="0"/>
              <a:t>Scaled the dataset using </a:t>
            </a:r>
            <a:r>
              <a:rPr lang="en-US" dirty="0" err="1"/>
              <a:t>StandardScaler</a:t>
            </a:r>
            <a:r>
              <a:rPr lang="en-US" dirty="0"/>
              <a:t> method.</a:t>
            </a:r>
            <a:endParaRPr lang="en-IN" dirty="0"/>
          </a:p>
          <a:p>
            <a:pPr lvl="0"/>
            <a:r>
              <a:rPr lang="en-IN" dirty="0"/>
              <a:t>Checking for multi </a:t>
            </a:r>
            <a:r>
              <a:rPr lang="en-IN" dirty="0" err="1"/>
              <a:t>collinearity</a:t>
            </a:r>
            <a:r>
              <a:rPr lang="en-IN" dirty="0"/>
              <a:t> using VIF.</a:t>
            </a:r>
          </a:p>
          <a:p>
            <a:pPr lvl="0"/>
            <a:r>
              <a:rPr lang="en-IN" dirty="0"/>
              <a:t>Performed PCA</a:t>
            </a:r>
          </a:p>
          <a:p>
            <a:pPr lvl="0"/>
            <a:r>
              <a:rPr lang="en-IN" dirty="0"/>
              <a:t>Performed Feature Importance using </a:t>
            </a:r>
            <a:r>
              <a:rPr lang="en-IN" dirty="0" err="1"/>
              <a:t>ExtraTrees</a:t>
            </a:r>
            <a:r>
              <a:rPr lang="en-IN" dirty="0"/>
              <a:t> Regression.</a:t>
            </a:r>
          </a:p>
          <a:p>
            <a:pPr lvl="0"/>
            <a:endParaRPr lang="en-IN" dirty="0"/>
          </a:p>
        </p:txBody>
      </p:sp>
    </p:spTree>
    <p:extLst>
      <p:ext uri="{BB962C8B-B14F-4D97-AF65-F5344CB8AC3E}">
        <p14:creationId xmlns:p14="http://schemas.microsoft.com/office/powerpoint/2010/main" val="1134955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IN" dirty="0"/>
          </a:p>
        </p:txBody>
      </p:sp>
      <p:sp>
        <p:nvSpPr>
          <p:cNvPr id="3" name="Content Placeholder 2"/>
          <p:cNvSpPr>
            <a:spLocks noGrp="1"/>
          </p:cNvSpPr>
          <p:nvPr>
            <p:ph idx="1"/>
          </p:nvPr>
        </p:nvSpPr>
        <p:spPr/>
        <p:txBody>
          <a:bodyPr/>
          <a:lstStyle/>
          <a:p>
            <a:r>
              <a:rPr lang="en-IN" dirty="0"/>
              <a:t>All the regression machine learning algorithms used are:</a:t>
            </a:r>
          </a:p>
          <a:p>
            <a:pPr marL="0" lvl="0" indent="0">
              <a:buNone/>
            </a:pPr>
            <a:r>
              <a:rPr lang="en-IN" dirty="0" smtClean="0"/>
              <a:t>   Logistic </a:t>
            </a:r>
            <a:r>
              <a:rPr lang="en-IN" dirty="0"/>
              <a:t>Regression Model</a:t>
            </a:r>
          </a:p>
          <a:p>
            <a:pPr marL="0" lvl="0" indent="0">
              <a:buNone/>
            </a:pPr>
            <a:r>
              <a:rPr lang="en-IN" dirty="0" smtClean="0"/>
              <a:t>   Decision </a:t>
            </a:r>
            <a:r>
              <a:rPr lang="en-IN" dirty="0"/>
              <a:t>Tree Model</a:t>
            </a:r>
          </a:p>
          <a:p>
            <a:pPr marL="0" lvl="0" indent="0">
              <a:buNone/>
            </a:pPr>
            <a:r>
              <a:rPr lang="en-IN" dirty="0" smtClean="0"/>
              <a:t>   </a:t>
            </a:r>
            <a:r>
              <a:rPr lang="en-IN" dirty="0" err="1" smtClean="0"/>
              <a:t>AdaBoost</a:t>
            </a:r>
            <a:r>
              <a:rPr lang="en-IN" dirty="0" smtClean="0"/>
              <a:t> </a:t>
            </a:r>
            <a:r>
              <a:rPr lang="en-IN" dirty="0"/>
              <a:t>Model</a:t>
            </a:r>
          </a:p>
          <a:p>
            <a:pPr marL="0" lvl="0" indent="0">
              <a:buNone/>
            </a:pPr>
            <a:r>
              <a:rPr lang="en-IN" dirty="0" smtClean="0"/>
              <a:t>   SVM </a:t>
            </a:r>
            <a:r>
              <a:rPr lang="en-IN" dirty="0"/>
              <a:t>Model</a:t>
            </a:r>
          </a:p>
          <a:p>
            <a:pPr marL="0" lvl="0" indent="0">
              <a:buNone/>
            </a:pPr>
            <a:r>
              <a:rPr lang="en-IN" dirty="0" smtClean="0"/>
              <a:t>   Random </a:t>
            </a:r>
            <a:r>
              <a:rPr lang="en-IN" dirty="0"/>
              <a:t>Forest Classifier Model</a:t>
            </a:r>
          </a:p>
        </p:txBody>
      </p:sp>
    </p:spTree>
    <p:extLst>
      <p:ext uri="{BB962C8B-B14F-4D97-AF65-F5344CB8AC3E}">
        <p14:creationId xmlns:p14="http://schemas.microsoft.com/office/powerpoint/2010/main" val="222842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smtClean="0"/>
              <a:t> </a:t>
            </a:r>
            <a:r>
              <a:rPr lang="en-IN" dirty="0"/>
              <a:t>I have used Logistic Regression, Decision Tree, Random Forest Classifier, Support Vector Classifier, </a:t>
            </a:r>
            <a:r>
              <a:rPr lang="en-IN" dirty="0" err="1"/>
              <a:t>AdaBoost</a:t>
            </a:r>
            <a:r>
              <a:rPr lang="en-IN" dirty="0"/>
              <a:t> Classifier. Among these algorithms I would go with Random Forest Classifier. As the dataset was imbalanced, the other algorithms may </a:t>
            </a:r>
            <a:r>
              <a:rPr lang="en-IN" dirty="0" err="1"/>
              <a:t>overfit</a:t>
            </a:r>
            <a:r>
              <a:rPr lang="en-IN" dirty="0"/>
              <a:t> and may give inaccurate predictions whereas Random Forest can control </a:t>
            </a:r>
            <a:r>
              <a:rPr lang="en-IN" dirty="0" err="1"/>
              <a:t>overfitting</a:t>
            </a:r>
            <a:r>
              <a:rPr lang="en-IN" dirty="0"/>
              <a:t> and give best predictions.</a:t>
            </a:r>
          </a:p>
        </p:txBody>
      </p:sp>
    </p:spTree>
    <p:extLst>
      <p:ext uri="{BB962C8B-B14F-4D97-AF65-F5344CB8AC3E}">
        <p14:creationId xmlns:p14="http://schemas.microsoft.com/office/powerpoint/2010/main" val="366836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a:t>From the given dataset it is clear that most of the customers are willing and inclined to repay the loan, as 87.5% of the customers repaid the loan  and only 12.5% of the customers are defaulter.</a:t>
            </a:r>
          </a:p>
          <a:p>
            <a:r>
              <a:rPr lang="en-IN" dirty="0"/>
              <a:t>Most of the customers have the intentions of repaying the loan. There are very few numbers of people , who are not inclined to repay.	</a:t>
            </a:r>
          </a:p>
          <a:p>
            <a:endParaRPr lang="en-IN" dirty="0"/>
          </a:p>
        </p:txBody>
      </p:sp>
    </p:spTree>
    <p:extLst>
      <p:ext uri="{BB962C8B-B14F-4D97-AF65-F5344CB8AC3E}">
        <p14:creationId xmlns:p14="http://schemas.microsoft.com/office/powerpoint/2010/main" val="158255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1154954" y="2603500"/>
            <a:ext cx="8761413" cy="3869728"/>
          </a:xfrm>
        </p:spPr>
        <p:txBody>
          <a:bodyPr>
            <a:normAutofit fontScale="92500" lnSpcReduction="10000"/>
          </a:bodyPr>
          <a:lstStyle/>
          <a:p>
            <a:pPr marL="0" indent="0">
              <a:buNone/>
            </a:pPr>
            <a:r>
              <a:rPr lang="en-US" dirty="0">
                <a:solidFill>
                  <a:srgbClr val="000000"/>
                </a:solidFill>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dirty="0"/>
          </a:p>
        </p:txBody>
      </p:sp>
    </p:spTree>
    <p:extLst>
      <p:ext uri="{BB962C8B-B14F-4D97-AF65-F5344CB8AC3E}">
        <p14:creationId xmlns:p14="http://schemas.microsoft.com/office/powerpoint/2010/main" val="116889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t>We nee to build a model which can be used to predict in terms of a probability for each loan transaction, whether the customer will be paying back the loaned amount within 5 days of insurance of loan. </a:t>
            </a:r>
          </a:p>
          <a:p>
            <a:r>
              <a:rPr lang="en-US" dirty="0"/>
              <a:t>In this case, Label ‘1’ indicates that the loan has been paid i.e. Non- defaulter.</a:t>
            </a:r>
          </a:p>
          <a:p>
            <a:r>
              <a:rPr lang="en-US" dirty="0"/>
              <a:t> Label ‘0’ indicates that the loan has not been paid i.e. defaulter. </a:t>
            </a:r>
            <a:endParaRPr lang="en-IN" dirty="0"/>
          </a:p>
        </p:txBody>
      </p:sp>
    </p:spTree>
    <p:extLst>
      <p:ext uri="{BB962C8B-B14F-4D97-AF65-F5344CB8AC3E}">
        <p14:creationId xmlns:p14="http://schemas.microsoft.com/office/powerpoint/2010/main" val="26111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endParaRPr lang="en-IN" dirty="0"/>
          </a:p>
        </p:txBody>
      </p:sp>
      <p:sp>
        <p:nvSpPr>
          <p:cNvPr id="3" name="Content Placeholder 2"/>
          <p:cNvSpPr>
            <a:spLocks noGrp="1"/>
          </p:cNvSpPr>
          <p:nvPr>
            <p:ph idx="1"/>
          </p:nvPr>
        </p:nvSpPr>
        <p:spPr>
          <a:xfrm>
            <a:off x="1154954" y="2603499"/>
            <a:ext cx="8761413" cy="3652445"/>
          </a:xfrm>
        </p:spPr>
        <p:txBody>
          <a:bodyPr/>
          <a:lstStyle/>
          <a:p>
            <a:r>
              <a:rPr lang="en-US" dirty="0"/>
              <a:t>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endParaRPr lang="en-IN" dirty="0"/>
          </a:p>
        </p:txBody>
      </p:sp>
    </p:spTree>
    <p:extLst>
      <p:ext uri="{BB962C8B-B14F-4D97-AF65-F5344CB8AC3E}">
        <p14:creationId xmlns:p14="http://schemas.microsoft.com/office/powerpoint/2010/main" val="287682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a:t>
            </a:r>
            <a:r>
              <a:rPr lang="en-IN" b="1" dirty="0"/>
              <a:t>Exploratory Data Analysis</a:t>
            </a:r>
            <a:r>
              <a:rPr lang="en-IN" dirty="0"/>
              <a:t>)</a:t>
            </a:r>
          </a:p>
        </p:txBody>
      </p:sp>
      <p:sp>
        <p:nvSpPr>
          <p:cNvPr id="3" name="Content Placeholder 2"/>
          <p:cNvSpPr>
            <a:spLocks noGrp="1"/>
          </p:cNvSpPr>
          <p:nvPr>
            <p:ph idx="1"/>
          </p:nvPr>
        </p:nvSpPr>
        <p:spPr/>
        <p:txBody>
          <a:bodyPr/>
          <a:lstStyle/>
          <a:p>
            <a:r>
              <a:rPr lang="en-IN" dirty="0"/>
              <a:t>Dimensions of Dataset: There are 36 columns and 209593 rows in this dataset</a:t>
            </a:r>
          </a:p>
          <a:p>
            <a:r>
              <a:rPr lang="en-IN" dirty="0"/>
              <a:t>Null Values: There are no null values in this dataset</a:t>
            </a:r>
          </a:p>
          <a:p>
            <a:r>
              <a:rPr lang="en-IN" dirty="0" err="1"/>
              <a:t>Skewness</a:t>
            </a:r>
            <a:r>
              <a:rPr lang="en-IN" dirty="0"/>
              <a:t>: </a:t>
            </a:r>
            <a:r>
              <a:rPr lang="en-IN" dirty="0" err="1"/>
              <a:t>Skewness</a:t>
            </a:r>
            <a:r>
              <a:rPr lang="en-IN" dirty="0"/>
              <a:t> is present in almost every columns</a:t>
            </a:r>
          </a:p>
          <a:p>
            <a:r>
              <a:rPr lang="en-IN" dirty="0"/>
              <a:t> Standard deviation is very high in most of the columns.</a:t>
            </a:r>
          </a:p>
          <a:p>
            <a:r>
              <a:rPr lang="en-IN" dirty="0"/>
              <a:t>There is lot of difference between mean and 50</a:t>
            </a:r>
            <a:r>
              <a:rPr lang="en-IN" baseline="30000" dirty="0"/>
              <a:t>th</a:t>
            </a:r>
            <a:r>
              <a:rPr lang="en-IN" dirty="0"/>
              <a:t> percentile, which means data is skewed</a:t>
            </a:r>
          </a:p>
          <a:p>
            <a:r>
              <a:rPr lang="en-IN" dirty="0"/>
              <a:t>There is lot of difference between 75</a:t>
            </a:r>
            <a:r>
              <a:rPr lang="en-IN" baseline="30000" dirty="0"/>
              <a:t>th</a:t>
            </a:r>
            <a:r>
              <a:rPr lang="en-IN" dirty="0"/>
              <a:t> percentile and max, which means there are outliers</a:t>
            </a:r>
            <a:endParaRPr lang="en-IN" dirty="0"/>
          </a:p>
        </p:txBody>
      </p:sp>
    </p:spTree>
    <p:extLst>
      <p:ext uri="{BB962C8B-B14F-4D97-AF65-F5344CB8AC3E}">
        <p14:creationId xmlns:p14="http://schemas.microsoft.com/office/powerpoint/2010/main" val="213492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endParaRPr lang="en-IN" dirty="0"/>
          </a:p>
        </p:txBody>
      </p:sp>
      <p:sp>
        <p:nvSpPr>
          <p:cNvPr id="3" name="Content Placeholder 2"/>
          <p:cNvSpPr>
            <a:spLocks noGrp="1"/>
          </p:cNvSpPr>
          <p:nvPr>
            <p:ph idx="1"/>
          </p:nvPr>
        </p:nvSpPr>
        <p:spPr>
          <a:xfrm>
            <a:off x="1154954" y="2603499"/>
            <a:ext cx="8761413" cy="3924049"/>
          </a:xfrm>
        </p:spPr>
        <p:txBody>
          <a:bodyPr>
            <a:normAutofit fontScale="70000" lnSpcReduction="20000"/>
          </a:bodyPr>
          <a:lstStyle/>
          <a:p>
            <a:pPr>
              <a:buFont typeface="Arial" panose="020B0604020202020204" pitchFamily="34" charset="0"/>
              <a:buChar char="•"/>
            </a:pPr>
            <a:r>
              <a:rPr lang="en-US" dirty="0">
                <a:solidFill>
                  <a:srgbClr val="000000"/>
                </a:solidFill>
              </a:rPr>
              <a:t>label : Flag indicating whether the user paid back the credit amount within 5 days of issuing the loan {1:success, 0:failure}</a:t>
            </a:r>
          </a:p>
          <a:p>
            <a:pPr>
              <a:buFont typeface="Arial" panose="020B0604020202020204" pitchFamily="34" charset="0"/>
              <a:buChar char="•"/>
            </a:pPr>
            <a:r>
              <a:rPr lang="en-US" dirty="0" err="1">
                <a:solidFill>
                  <a:srgbClr val="000000"/>
                </a:solidFill>
              </a:rPr>
              <a:t>msisdn</a:t>
            </a:r>
            <a:r>
              <a:rPr lang="en-US" dirty="0">
                <a:solidFill>
                  <a:srgbClr val="000000"/>
                </a:solidFill>
              </a:rPr>
              <a:t> : Mobile number of user</a:t>
            </a:r>
          </a:p>
          <a:p>
            <a:pPr>
              <a:buFont typeface="Arial" panose="020B0604020202020204" pitchFamily="34" charset="0"/>
              <a:buChar char="•"/>
            </a:pPr>
            <a:r>
              <a:rPr lang="en-US" dirty="0" err="1">
                <a:solidFill>
                  <a:srgbClr val="000000"/>
                </a:solidFill>
              </a:rPr>
              <a:t>aon</a:t>
            </a:r>
            <a:r>
              <a:rPr lang="en-US" dirty="0">
                <a:solidFill>
                  <a:srgbClr val="000000"/>
                </a:solidFill>
              </a:rPr>
              <a:t> : Age on cellular network in days</a:t>
            </a:r>
          </a:p>
          <a:p>
            <a:pPr>
              <a:buFont typeface="Arial" panose="020B0604020202020204" pitchFamily="34" charset="0"/>
              <a:buChar char="•"/>
            </a:pPr>
            <a:r>
              <a:rPr lang="en-US" dirty="0">
                <a:solidFill>
                  <a:srgbClr val="000000"/>
                </a:solidFill>
              </a:rPr>
              <a:t>daily_decr30 : Daily amount spent from main account, averaged over last 30 days (in Indonesian Rupiah)</a:t>
            </a:r>
          </a:p>
          <a:p>
            <a:pPr>
              <a:buFont typeface="Arial" panose="020B0604020202020204" pitchFamily="34" charset="0"/>
              <a:buChar char="•"/>
            </a:pPr>
            <a:r>
              <a:rPr lang="en-US" dirty="0">
                <a:solidFill>
                  <a:srgbClr val="000000"/>
                </a:solidFill>
              </a:rPr>
              <a:t>daily_decr90 : Daily amount spent from main account, averaged over last 90 days (in Indonesian Rupiah)</a:t>
            </a:r>
          </a:p>
          <a:p>
            <a:pPr>
              <a:buFont typeface="Arial" panose="020B0604020202020204" pitchFamily="34" charset="0"/>
              <a:buChar char="•"/>
            </a:pPr>
            <a:r>
              <a:rPr lang="en-US" dirty="0">
                <a:solidFill>
                  <a:srgbClr val="000000"/>
                </a:solidFill>
              </a:rPr>
              <a:t>rental30 : Average main account balance over last 30 days</a:t>
            </a:r>
          </a:p>
          <a:p>
            <a:pPr>
              <a:buFont typeface="Arial" panose="020B0604020202020204" pitchFamily="34" charset="0"/>
              <a:buChar char="•"/>
            </a:pPr>
            <a:r>
              <a:rPr lang="en-US" dirty="0">
                <a:solidFill>
                  <a:srgbClr val="000000"/>
                </a:solidFill>
              </a:rPr>
              <a:t>rental90 : Average main account balance over last 90 days</a:t>
            </a:r>
          </a:p>
          <a:p>
            <a:pPr>
              <a:buFont typeface="Arial" panose="020B0604020202020204" pitchFamily="34" charset="0"/>
              <a:buChar char="•"/>
            </a:pPr>
            <a:r>
              <a:rPr lang="en-US" dirty="0" err="1">
                <a:solidFill>
                  <a:srgbClr val="000000"/>
                </a:solidFill>
              </a:rPr>
              <a:t>last_rech_date_ma</a:t>
            </a:r>
            <a:r>
              <a:rPr lang="en-US" dirty="0">
                <a:solidFill>
                  <a:srgbClr val="000000"/>
                </a:solidFill>
              </a:rPr>
              <a:t> : Number of days till last recharge of main account</a:t>
            </a:r>
          </a:p>
          <a:p>
            <a:pPr>
              <a:buFont typeface="Arial" panose="020B0604020202020204" pitchFamily="34" charset="0"/>
              <a:buChar char="•"/>
            </a:pPr>
            <a:r>
              <a:rPr lang="en-US" dirty="0" err="1">
                <a:solidFill>
                  <a:srgbClr val="000000"/>
                </a:solidFill>
              </a:rPr>
              <a:t>last_rech_date_da</a:t>
            </a:r>
            <a:r>
              <a:rPr lang="en-US" dirty="0">
                <a:solidFill>
                  <a:srgbClr val="000000"/>
                </a:solidFill>
              </a:rPr>
              <a:t> : Number of days till last recharge of data account</a:t>
            </a:r>
          </a:p>
          <a:p>
            <a:pPr>
              <a:buFont typeface="Arial" panose="020B0604020202020204" pitchFamily="34" charset="0"/>
              <a:buChar char="•"/>
            </a:pPr>
            <a:r>
              <a:rPr lang="en-US" dirty="0" err="1">
                <a:solidFill>
                  <a:srgbClr val="000000"/>
                </a:solidFill>
              </a:rPr>
              <a:t>last_rech_amt_ma</a:t>
            </a:r>
            <a:r>
              <a:rPr lang="en-US" dirty="0">
                <a:solidFill>
                  <a:srgbClr val="000000"/>
                </a:solidFill>
              </a:rPr>
              <a:t> : Amount of last recharge of main account (in Indonesian Rupiah)</a:t>
            </a:r>
          </a:p>
          <a:p>
            <a:pPr>
              <a:buFont typeface="Arial" panose="020B0604020202020204" pitchFamily="34" charset="0"/>
              <a:buChar char="•"/>
            </a:pPr>
            <a:r>
              <a:rPr lang="en-US" dirty="0">
                <a:solidFill>
                  <a:srgbClr val="000000"/>
                </a:solidFill>
              </a:rPr>
              <a:t>cnt_ma_rech30 : Number of times main account got recharged in last 30 days</a:t>
            </a:r>
          </a:p>
          <a:p>
            <a:pPr>
              <a:buFont typeface="Arial" panose="020B0604020202020204" pitchFamily="34" charset="0"/>
              <a:buChar char="•"/>
            </a:pPr>
            <a:r>
              <a:rPr lang="en-US" dirty="0">
                <a:solidFill>
                  <a:srgbClr val="000000"/>
                </a:solidFill>
              </a:rPr>
              <a:t>fr_ma_rech30 : Frequency of main account recharged in last 30 days</a:t>
            </a:r>
          </a:p>
        </p:txBody>
      </p:sp>
    </p:spTree>
    <p:extLst>
      <p:ext uri="{BB962C8B-B14F-4D97-AF65-F5344CB8AC3E}">
        <p14:creationId xmlns:p14="http://schemas.microsoft.com/office/powerpoint/2010/main" val="89762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IN" dirty="0"/>
          </a:p>
        </p:txBody>
      </p:sp>
      <p:sp>
        <p:nvSpPr>
          <p:cNvPr id="3" name="Content Placeholder 2"/>
          <p:cNvSpPr>
            <a:spLocks noGrp="1"/>
          </p:cNvSpPr>
          <p:nvPr>
            <p:ph idx="1"/>
          </p:nvPr>
        </p:nvSpPr>
        <p:spPr>
          <a:xfrm>
            <a:off x="1154954" y="2603499"/>
            <a:ext cx="8761413" cy="3914995"/>
          </a:xfrm>
        </p:spPr>
        <p:txBody>
          <a:bodyPr>
            <a:normAutofit fontScale="62500" lnSpcReduction="20000"/>
          </a:bodyPr>
          <a:lstStyle/>
          <a:p>
            <a:pPr>
              <a:buFont typeface="Arial" panose="020B0604020202020204" pitchFamily="34" charset="0"/>
              <a:buChar char="•"/>
            </a:pPr>
            <a:r>
              <a:rPr lang="en-US" dirty="0">
                <a:solidFill>
                  <a:srgbClr val="000000"/>
                </a:solidFill>
              </a:rPr>
              <a:t>sumamnt_ma_rech30 : Total amount of recharge in main account over last 30 days (in Indonesian Rupiah)</a:t>
            </a:r>
          </a:p>
          <a:p>
            <a:pPr>
              <a:buFont typeface="Arial" panose="020B0604020202020204" pitchFamily="34" charset="0"/>
              <a:buChar char="•"/>
            </a:pPr>
            <a:r>
              <a:rPr lang="en-US" dirty="0">
                <a:solidFill>
                  <a:srgbClr val="000000"/>
                </a:solidFill>
              </a:rPr>
              <a:t>medianamnt_ma_rech30 : Median of amount of recharges done in main account over last 30 days at user level (in Indonesian Rupiah)</a:t>
            </a:r>
          </a:p>
          <a:p>
            <a:pPr>
              <a:buFont typeface="Arial" panose="020B0604020202020204" pitchFamily="34" charset="0"/>
              <a:buChar char="•"/>
            </a:pPr>
            <a:r>
              <a:rPr lang="en-US" dirty="0">
                <a:solidFill>
                  <a:srgbClr val="000000"/>
                </a:solidFill>
              </a:rPr>
              <a:t>medianmarechprebal30 : Median of main account balance just before recharge in last 30 days at user level (in Indonesian Rupiah)</a:t>
            </a:r>
          </a:p>
          <a:p>
            <a:pPr>
              <a:buFont typeface="Arial" panose="020B0604020202020204" pitchFamily="34" charset="0"/>
              <a:buChar char="•"/>
            </a:pPr>
            <a:r>
              <a:rPr lang="en-US" dirty="0">
                <a:solidFill>
                  <a:srgbClr val="000000"/>
                </a:solidFill>
              </a:rPr>
              <a:t>cnt_ma_rech90 : Number of times main account got recharged in last 90 days</a:t>
            </a:r>
          </a:p>
          <a:p>
            <a:pPr>
              <a:buFont typeface="Arial" panose="020B0604020202020204" pitchFamily="34" charset="0"/>
              <a:buChar char="•"/>
            </a:pPr>
            <a:r>
              <a:rPr lang="en-US" dirty="0">
                <a:solidFill>
                  <a:srgbClr val="000000"/>
                </a:solidFill>
              </a:rPr>
              <a:t>fr_ma_rech90 : Frequency of main account recharged in last 90 days</a:t>
            </a:r>
          </a:p>
          <a:p>
            <a:pPr>
              <a:buFont typeface="Arial" panose="020B0604020202020204" pitchFamily="34" charset="0"/>
              <a:buChar char="•"/>
            </a:pPr>
            <a:r>
              <a:rPr lang="en-US" dirty="0">
                <a:solidFill>
                  <a:srgbClr val="000000"/>
                </a:solidFill>
              </a:rPr>
              <a:t>sumamnt_ma_rech90 : Total amount of recharge in main account over last 90 days (in Indonesian Rupiah)</a:t>
            </a:r>
          </a:p>
          <a:p>
            <a:pPr>
              <a:buFont typeface="Arial" panose="020B0604020202020204" pitchFamily="34" charset="0"/>
              <a:buChar char="•"/>
            </a:pPr>
            <a:r>
              <a:rPr lang="en-US" dirty="0">
                <a:solidFill>
                  <a:srgbClr val="000000"/>
                </a:solidFill>
              </a:rPr>
              <a:t>medianamnt_ma_rech90 : Median of amount of recharges done in main account over last 90 days at user level (in Indonesian Rupiah)</a:t>
            </a:r>
          </a:p>
          <a:p>
            <a:pPr>
              <a:buFont typeface="Arial" panose="020B0604020202020204" pitchFamily="34" charset="0"/>
              <a:buChar char="•"/>
            </a:pPr>
            <a:r>
              <a:rPr lang="en-US" dirty="0">
                <a:solidFill>
                  <a:srgbClr val="000000"/>
                </a:solidFill>
              </a:rPr>
              <a:t>medianmarechprebal90 : Median of main account balance just before recharge in last 90 days at user level (in Indonesian Rupiah)</a:t>
            </a:r>
          </a:p>
          <a:p>
            <a:pPr>
              <a:buFont typeface="Arial" panose="020B0604020202020204" pitchFamily="34" charset="0"/>
              <a:buChar char="•"/>
            </a:pPr>
            <a:r>
              <a:rPr lang="en-US" dirty="0">
                <a:solidFill>
                  <a:srgbClr val="000000"/>
                </a:solidFill>
              </a:rPr>
              <a:t>cnt_da_rech30 : Number of times data account got recharged in last 30 days</a:t>
            </a:r>
          </a:p>
          <a:p>
            <a:pPr>
              <a:buFont typeface="Arial" panose="020B0604020202020204" pitchFamily="34" charset="0"/>
              <a:buChar char="•"/>
            </a:pPr>
            <a:r>
              <a:rPr lang="en-US" dirty="0">
                <a:solidFill>
                  <a:srgbClr val="000000"/>
                </a:solidFill>
              </a:rPr>
              <a:t>fr_da_rech30 : Frequency of data account recharged in last 30 days</a:t>
            </a:r>
          </a:p>
          <a:p>
            <a:pPr>
              <a:buFont typeface="Arial" panose="020B0604020202020204" pitchFamily="34" charset="0"/>
              <a:buChar char="•"/>
            </a:pPr>
            <a:r>
              <a:rPr lang="en-US" dirty="0">
                <a:solidFill>
                  <a:srgbClr val="000000"/>
                </a:solidFill>
              </a:rPr>
              <a:t>cnt_da_rech90 : Number of times data account got recharged in last 90 days</a:t>
            </a:r>
          </a:p>
        </p:txBody>
      </p:sp>
    </p:spTree>
    <p:extLst>
      <p:ext uri="{BB962C8B-B14F-4D97-AF65-F5344CB8AC3E}">
        <p14:creationId xmlns:p14="http://schemas.microsoft.com/office/powerpoint/2010/main" val="184552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IN" dirty="0"/>
          </a:p>
        </p:txBody>
      </p:sp>
      <p:sp>
        <p:nvSpPr>
          <p:cNvPr id="3" name="Content Placeholder 2"/>
          <p:cNvSpPr>
            <a:spLocks noGrp="1"/>
          </p:cNvSpPr>
          <p:nvPr>
            <p:ph idx="1"/>
          </p:nvPr>
        </p:nvSpPr>
        <p:spPr>
          <a:xfrm>
            <a:off x="1154954" y="2603499"/>
            <a:ext cx="8761413" cy="3770141"/>
          </a:xfrm>
        </p:spPr>
        <p:txBody>
          <a:bodyPr>
            <a:normAutofit fontScale="70000" lnSpcReduction="20000"/>
          </a:bodyPr>
          <a:lstStyle/>
          <a:p>
            <a:pPr lvl="1">
              <a:buFont typeface="Arial" panose="020B0604020202020204" pitchFamily="34" charset="0"/>
              <a:buChar char="•"/>
            </a:pPr>
            <a:r>
              <a:rPr lang="en-US" sz="1800" dirty="0">
                <a:solidFill>
                  <a:srgbClr val="000000"/>
                </a:solidFill>
              </a:rPr>
              <a:t>fr_da_rech90 : Frequency of data account recharged in last 90 days</a:t>
            </a:r>
          </a:p>
          <a:p>
            <a:pPr lvl="1">
              <a:buFont typeface="Arial" panose="020B0604020202020204" pitchFamily="34" charset="0"/>
              <a:buChar char="•"/>
            </a:pPr>
            <a:r>
              <a:rPr lang="en-US" sz="1800" dirty="0">
                <a:solidFill>
                  <a:srgbClr val="000000"/>
                </a:solidFill>
              </a:rPr>
              <a:t>cnt_loans30 : Number of loans taken by user in last 30 days</a:t>
            </a:r>
          </a:p>
          <a:p>
            <a:pPr lvl="1">
              <a:buFont typeface="Arial" panose="020B0604020202020204" pitchFamily="34" charset="0"/>
              <a:buChar char="•"/>
            </a:pPr>
            <a:r>
              <a:rPr lang="en-US" sz="1800" dirty="0">
                <a:solidFill>
                  <a:srgbClr val="000000"/>
                </a:solidFill>
              </a:rPr>
              <a:t>amnt_loans30 : Total amount of loans taken by user in last 30 days</a:t>
            </a:r>
          </a:p>
          <a:p>
            <a:pPr lvl="1">
              <a:buFont typeface="Arial" panose="020B0604020202020204" pitchFamily="34" charset="0"/>
              <a:buChar char="•"/>
            </a:pPr>
            <a:r>
              <a:rPr lang="en-US" sz="1800" dirty="0">
                <a:solidFill>
                  <a:srgbClr val="000000"/>
                </a:solidFill>
              </a:rPr>
              <a:t>maxamnt_loans30 : Maximum amount of loan taken by the user in last 30 days</a:t>
            </a:r>
          </a:p>
          <a:p>
            <a:pPr lvl="1">
              <a:buFont typeface="Arial" panose="020B0604020202020204" pitchFamily="34" charset="0"/>
              <a:buChar char="•"/>
            </a:pPr>
            <a:r>
              <a:rPr lang="en-US" sz="1800" dirty="0">
                <a:solidFill>
                  <a:srgbClr val="000000"/>
                </a:solidFill>
              </a:rPr>
              <a:t>medianamnt_loans30: Median of amounts of loan taken by the user in last 30 days</a:t>
            </a:r>
          </a:p>
          <a:p>
            <a:pPr lvl="1">
              <a:buFont typeface="Arial" panose="020B0604020202020204" pitchFamily="34" charset="0"/>
              <a:buChar char="•"/>
            </a:pPr>
            <a:r>
              <a:rPr lang="en-US" sz="1800" dirty="0">
                <a:solidFill>
                  <a:srgbClr val="000000"/>
                </a:solidFill>
              </a:rPr>
              <a:t>cnt_loans90 : Number of loans taken by user in last 90 days</a:t>
            </a:r>
          </a:p>
          <a:p>
            <a:pPr lvl="1">
              <a:buFont typeface="Arial" panose="020B0604020202020204" pitchFamily="34" charset="0"/>
              <a:buChar char="•"/>
            </a:pPr>
            <a:r>
              <a:rPr lang="en-US" sz="1800" dirty="0">
                <a:solidFill>
                  <a:srgbClr val="000000"/>
                </a:solidFill>
              </a:rPr>
              <a:t>amnt_loans90 : Total amount of loans taken by user in last 90 days</a:t>
            </a:r>
          </a:p>
          <a:p>
            <a:pPr lvl="1">
              <a:buFont typeface="Arial" panose="020B0604020202020204" pitchFamily="34" charset="0"/>
              <a:buChar char="•"/>
            </a:pPr>
            <a:r>
              <a:rPr lang="en-US" sz="1800" dirty="0">
                <a:solidFill>
                  <a:srgbClr val="000000"/>
                </a:solidFill>
              </a:rPr>
              <a:t>maxamnt_loans90 : Maximum amount of loan taken by the user in last 90 days</a:t>
            </a:r>
          </a:p>
          <a:p>
            <a:pPr lvl="1">
              <a:buFont typeface="Arial" panose="020B0604020202020204" pitchFamily="34" charset="0"/>
              <a:buChar char="•"/>
            </a:pPr>
            <a:r>
              <a:rPr lang="en-US" sz="1800" dirty="0">
                <a:solidFill>
                  <a:srgbClr val="000000"/>
                </a:solidFill>
              </a:rPr>
              <a:t>medianamnt_loans90: Median of amounts of loan taken by the user in last 90 days</a:t>
            </a:r>
          </a:p>
          <a:p>
            <a:pPr lvl="1">
              <a:buFont typeface="Arial" panose="020B0604020202020204" pitchFamily="34" charset="0"/>
              <a:buChar char="•"/>
            </a:pPr>
            <a:r>
              <a:rPr lang="en-US" sz="1800" dirty="0">
                <a:solidFill>
                  <a:srgbClr val="000000"/>
                </a:solidFill>
              </a:rPr>
              <a:t>payback30 : Average payback time in days over last 30 days</a:t>
            </a:r>
          </a:p>
          <a:p>
            <a:pPr lvl="1">
              <a:buFont typeface="Arial" panose="020B0604020202020204" pitchFamily="34" charset="0"/>
              <a:buChar char="•"/>
            </a:pPr>
            <a:r>
              <a:rPr lang="en-US" sz="1800" dirty="0">
                <a:solidFill>
                  <a:srgbClr val="000000"/>
                </a:solidFill>
              </a:rPr>
              <a:t>payback90 : Average payback time in days over last 90 days</a:t>
            </a:r>
          </a:p>
          <a:p>
            <a:pPr lvl="1">
              <a:buFont typeface="Arial" panose="020B0604020202020204" pitchFamily="34" charset="0"/>
              <a:buChar char="•"/>
            </a:pPr>
            <a:r>
              <a:rPr lang="en-US" sz="1800" dirty="0" err="1">
                <a:solidFill>
                  <a:srgbClr val="000000"/>
                </a:solidFill>
              </a:rPr>
              <a:t>pcircle</a:t>
            </a:r>
            <a:r>
              <a:rPr lang="en-US" sz="1800" dirty="0">
                <a:solidFill>
                  <a:srgbClr val="000000"/>
                </a:solidFill>
              </a:rPr>
              <a:t> : Telecom circle</a:t>
            </a:r>
          </a:p>
          <a:p>
            <a:pPr lvl="1">
              <a:buFont typeface="Arial" panose="020B0604020202020204" pitchFamily="34" charset="0"/>
              <a:buChar char="•"/>
            </a:pPr>
            <a:r>
              <a:rPr lang="en-US" sz="1800" dirty="0" err="1">
                <a:solidFill>
                  <a:srgbClr val="000000"/>
                </a:solidFill>
              </a:rPr>
              <a:t>pdate</a:t>
            </a:r>
            <a:r>
              <a:rPr lang="en-US" sz="1800" dirty="0">
                <a:solidFill>
                  <a:srgbClr val="000000"/>
                </a:solidFill>
              </a:rPr>
              <a:t> : Date</a:t>
            </a:r>
          </a:p>
        </p:txBody>
      </p:sp>
    </p:spTree>
    <p:extLst>
      <p:ext uri="{BB962C8B-B14F-4D97-AF65-F5344CB8AC3E}">
        <p14:creationId xmlns:p14="http://schemas.microsoft.com/office/powerpoint/2010/main" val="925290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TM02900722[[fn=Ion Boardroom]]</Template>
  <TotalTime>330</TotalTime>
  <Words>1410</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 Boardroom</vt:lpstr>
      <vt:lpstr>Micro Credit  Project</vt:lpstr>
      <vt:lpstr>Problem Statement:</vt:lpstr>
      <vt:lpstr>Introduction</vt:lpstr>
      <vt:lpstr>INTRODUCTION</vt:lpstr>
      <vt:lpstr>Project Goals</vt:lpstr>
      <vt:lpstr>EDA(Exploratory Data Analysis)</vt:lpstr>
      <vt:lpstr>Data Description</vt:lpstr>
      <vt:lpstr>DATA DESCRIPTION</vt:lpstr>
      <vt:lpstr>DATA DESCRIPTION</vt:lpstr>
      <vt:lpstr>Technology Used</vt:lpstr>
      <vt:lpstr>Required Libraries </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PREPROCESSING DONE</vt:lpstr>
      <vt:lpstr>MODEL SELECTION</vt:lpstr>
      <vt:lpstr>CONTD..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Project</dc:title>
  <dc:creator>Microsoft account</dc:creator>
  <cp:lastModifiedBy>Microsoft account</cp:lastModifiedBy>
  <cp:revision>9</cp:revision>
  <dcterms:created xsi:type="dcterms:W3CDTF">2022-04-18T11:28:42Z</dcterms:created>
  <dcterms:modified xsi:type="dcterms:W3CDTF">2022-04-18T16:59:10Z</dcterms:modified>
</cp:coreProperties>
</file>