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0" autoAdjust="0"/>
    <p:restoredTop sz="94660"/>
  </p:normalViewPr>
  <p:slideViewPr>
    <p:cSldViewPr snapToGrid="0">
      <p:cViewPr varScale="1">
        <p:scale>
          <a:sx n="63" d="100"/>
          <a:sy n="63" d="100"/>
        </p:scale>
        <p:origin x="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5/30/2022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5/30/2022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RATINGS Review prediction</a:t>
            </a:r>
            <a:endParaRPr lang="en-IN" dirty="0"/>
          </a:p>
        </p:txBody>
      </p:sp>
      <p:sp>
        <p:nvSpPr>
          <p:cNvPr id="3" name="Subtitle 2"/>
          <p:cNvSpPr>
            <a:spLocks noGrp="1"/>
          </p:cNvSpPr>
          <p:nvPr>
            <p:ph type="subTitle" idx="1"/>
          </p:nvPr>
        </p:nvSpPr>
        <p:spPr/>
        <p:txBody>
          <a:bodyPr/>
          <a:lstStyle/>
          <a:p>
            <a:r>
              <a:rPr lang="en-IN" dirty="0" smtClean="0"/>
              <a:t>Yashna shah</a:t>
            </a:r>
            <a:endParaRPr lang="en-IN" dirty="0"/>
          </a:p>
        </p:txBody>
      </p:sp>
    </p:spTree>
    <p:extLst>
      <p:ext uri="{BB962C8B-B14F-4D97-AF65-F5344CB8AC3E}">
        <p14:creationId xmlns:p14="http://schemas.microsoft.com/office/powerpoint/2010/main" val="3589057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algorithms used</a:t>
            </a:r>
            <a:endParaRPr lang="en-IN" dirty="0"/>
          </a:p>
        </p:txBody>
      </p:sp>
      <p:sp>
        <p:nvSpPr>
          <p:cNvPr id="3" name="Content Placeholder 2"/>
          <p:cNvSpPr>
            <a:spLocks noGrp="1"/>
          </p:cNvSpPr>
          <p:nvPr>
            <p:ph sz="quarter" idx="13"/>
          </p:nvPr>
        </p:nvSpPr>
        <p:spPr/>
        <p:txBody>
          <a:bodyPr/>
          <a:lstStyle/>
          <a:p>
            <a:r>
              <a:rPr lang="en-IN" dirty="0"/>
              <a:t>The complete list of all the algorithms used:</a:t>
            </a:r>
          </a:p>
          <a:p>
            <a:r>
              <a:rPr lang="en-IN" dirty="0"/>
              <a:t>1) Logistic Regression </a:t>
            </a:r>
          </a:p>
          <a:p>
            <a:r>
              <a:rPr lang="en-IN" dirty="0"/>
              <a:t>2) Random Forest Classifier</a:t>
            </a:r>
          </a:p>
          <a:p>
            <a:r>
              <a:rPr lang="en-IN" dirty="0"/>
              <a:t>3) K Nearest </a:t>
            </a:r>
            <a:r>
              <a:rPr lang="en-IN" dirty="0" err="1"/>
              <a:t>Neighbors</a:t>
            </a:r>
            <a:r>
              <a:rPr lang="en-IN" dirty="0"/>
              <a:t> Classifier </a:t>
            </a:r>
          </a:p>
          <a:p>
            <a:r>
              <a:rPr lang="en-IN" dirty="0"/>
              <a:t>4) Decision Tree Classifier</a:t>
            </a:r>
          </a:p>
        </p:txBody>
      </p:sp>
    </p:spTree>
    <p:extLst>
      <p:ext uri="{BB962C8B-B14F-4D97-AF65-F5344CB8AC3E}">
        <p14:creationId xmlns:p14="http://schemas.microsoft.com/office/powerpoint/2010/main" val="3203113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metrics used</a:t>
            </a:r>
            <a:endParaRPr lang="en-IN" dirty="0"/>
          </a:p>
        </p:txBody>
      </p:sp>
      <p:sp>
        <p:nvSpPr>
          <p:cNvPr id="3" name="Content Placeholder 2"/>
          <p:cNvSpPr>
            <a:spLocks noGrp="1"/>
          </p:cNvSpPr>
          <p:nvPr>
            <p:ph sz="quarter" idx="13"/>
          </p:nvPr>
        </p:nvSpPr>
        <p:spPr/>
        <p:txBody>
          <a:bodyPr/>
          <a:lstStyle/>
          <a:p>
            <a:r>
              <a:rPr lang="en-IN" dirty="0"/>
              <a:t>The key metrics used here were accuracy score, cross validation score, classification report and confusion matrix. We tried to find out the best parameters and also to increase our scores by using </a:t>
            </a:r>
            <a:r>
              <a:rPr lang="en-IN" dirty="0" err="1"/>
              <a:t>Hyperparameter</a:t>
            </a:r>
            <a:r>
              <a:rPr lang="en-IN" dirty="0"/>
              <a:t> Tuning and we will be using </a:t>
            </a:r>
            <a:r>
              <a:rPr lang="en-IN" dirty="0" err="1"/>
              <a:t>GridSearchCV</a:t>
            </a:r>
            <a:r>
              <a:rPr lang="en-IN" dirty="0"/>
              <a:t> Method.</a:t>
            </a:r>
          </a:p>
        </p:txBody>
      </p:sp>
    </p:spTree>
    <p:extLst>
      <p:ext uri="{BB962C8B-B14F-4D97-AF65-F5344CB8AC3E}">
        <p14:creationId xmlns:p14="http://schemas.microsoft.com/office/powerpoint/2010/main" val="40560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visualizations</a:t>
            </a:r>
            <a:endParaRPr lang="en-IN" dirty="0"/>
          </a:p>
        </p:txBody>
      </p:sp>
      <p:sp>
        <p:nvSpPr>
          <p:cNvPr id="3" name="Content Placeholder 2"/>
          <p:cNvSpPr>
            <a:spLocks noGrp="1"/>
          </p:cNvSpPr>
          <p:nvPr>
            <p:ph sz="quarter" idx="13"/>
          </p:nvPr>
        </p:nvSpPr>
        <p:spPr/>
        <p:txBody>
          <a:bodyPr/>
          <a:lstStyle/>
          <a:p>
            <a:pPr lvl="0"/>
            <a:r>
              <a:rPr lang="en-IN" dirty="0" smtClean="0"/>
              <a:t>1.</a:t>
            </a:r>
            <a:r>
              <a:rPr lang="en-IN" dirty="0"/>
              <a:t> Checking feature rating using count plot</a:t>
            </a:r>
          </a:p>
          <a:p>
            <a:pPr marL="0" indent="0">
              <a:buNone/>
            </a:pPr>
            <a:endParaRPr lang="en-IN" dirty="0"/>
          </a:p>
        </p:txBody>
      </p:sp>
      <p:pic>
        <p:nvPicPr>
          <p:cNvPr id="4" name="Picture 3"/>
          <p:cNvPicPr>
            <a:picLocks noChangeAspect="1"/>
          </p:cNvPicPr>
          <p:nvPr/>
        </p:nvPicPr>
        <p:blipFill>
          <a:blip r:embed="rId2"/>
          <a:stretch>
            <a:fillRect/>
          </a:stretch>
        </p:blipFill>
        <p:spPr>
          <a:xfrm>
            <a:off x="6370655" y="1698172"/>
            <a:ext cx="4451420" cy="3676414"/>
          </a:xfrm>
          <a:prstGeom prst="rect">
            <a:avLst/>
          </a:prstGeom>
        </p:spPr>
      </p:pic>
    </p:spTree>
    <p:extLst>
      <p:ext uri="{BB962C8B-B14F-4D97-AF65-F5344CB8AC3E}">
        <p14:creationId xmlns:p14="http://schemas.microsoft.com/office/powerpoint/2010/main" val="9053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sz="quarter" idx="13"/>
          </p:nvPr>
        </p:nvSpPr>
        <p:spPr>
          <a:xfrm>
            <a:off x="685800" y="685800"/>
            <a:ext cx="10709031" cy="4688785"/>
          </a:xfrm>
        </p:spPr>
        <p:txBody>
          <a:bodyPr/>
          <a:lstStyle/>
          <a:p>
            <a:r>
              <a:rPr lang="en-IN" dirty="0" smtClean="0"/>
              <a:t>2.</a:t>
            </a:r>
            <a:r>
              <a:rPr lang="en-IN" dirty="0"/>
              <a:t> Checking review text length </a:t>
            </a:r>
            <a:endParaRPr lang="en-IN" dirty="0" smtClean="0"/>
          </a:p>
          <a:p>
            <a:pPr marL="0" indent="0">
              <a:buNone/>
            </a:pPr>
            <a:r>
              <a:rPr lang="en-IN" dirty="0"/>
              <a:t> </a:t>
            </a:r>
            <a:r>
              <a:rPr lang="en-IN" dirty="0" smtClean="0"/>
              <a:t>        distribution </a:t>
            </a:r>
            <a:r>
              <a:rPr lang="en-IN" dirty="0"/>
              <a:t>for each rating</a:t>
            </a:r>
            <a:endParaRPr lang="en-IN" dirty="0"/>
          </a:p>
        </p:txBody>
      </p:sp>
      <p:pic>
        <p:nvPicPr>
          <p:cNvPr id="4" name="Picture 3"/>
          <p:cNvPicPr>
            <a:picLocks noChangeAspect="1"/>
          </p:cNvPicPr>
          <p:nvPr/>
        </p:nvPicPr>
        <p:blipFill>
          <a:blip r:embed="rId2"/>
          <a:stretch>
            <a:fillRect/>
          </a:stretch>
        </p:blipFill>
        <p:spPr>
          <a:xfrm>
            <a:off x="5707464" y="1376624"/>
            <a:ext cx="5516545" cy="3727939"/>
          </a:xfrm>
          <a:prstGeom prst="rect">
            <a:avLst/>
          </a:prstGeom>
        </p:spPr>
      </p:pic>
    </p:spTree>
    <p:extLst>
      <p:ext uri="{BB962C8B-B14F-4D97-AF65-F5344CB8AC3E}">
        <p14:creationId xmlns:p14="http://schemas.microsoft.com/office/powerpoint/2010/main" val="234566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sz="quarter" idx="13"/>
          </p:nvPr>
        </p:nvSpPr>
        <p:spPr/>
        <p:txBody>
          <a:bodyPr/>
          <a:lstStyle/>
          <a:p>
            <a:pPr lvl="0"/>
            <a:r>
              <a:rPr lang="en-IN" dirty="0" smtClean="0"/>
              <a:t>3 </a:t>
            </a:r>
            <a:r>
              <a:rPr lang="en-IN" dirty="0"/>
              <a:t>Checking review text length distribution </a:t>
            </a:r>
            <a:endParaRPr lang="en-IN" dirty="0" smtClean="0"/>
          </a:p>
          <a:p>
            <a:pPr marL="0" lvl="0" indent="0">
              <a:buNone/>
            </a:pPr>
            <a:r>
              <a:rPr lang="en-IN" dirty="0"/>
              <a:t> </a:t>
            </a:r>
            <a:r>
              <a:rPr lang="en-IN" dirty="0" smtClean="0"/>
              <a:t>         for </a:t>
            </a:r>
            <a:r>
              <a:rPr lang="en-IN" dirty="0"/>
              <a:t>each rating after cleaning</a:t>
            </a:r>
          </a:p>
          <a:p>
            <a:endParaRPr lang="en-IN" dirty="0"/>
          </a:p>
        </p:txBody>
      </p:sp>
      <p:pic>
        <p:nvPicPr>
          <p:cNvPr id="4" name="Picture 3"/>
          <p:cNvPicPr>
            <a:picLocks noChangeAspect="1"/>
          </p:cNvPicPr>
          <p:nvPr/>
        </p:nvPicPr>
        <p:blipFill>
          <a:blip r:embed="rId2"/>
          <a:stretch>
            <a:fillRect/>
          </a:stretch>
        </p:blipFill>
        <p:spPr>
          <a:xfrm>
            <a:off x="6069204" y="1497205"/>
            <a:ext cx="4682532" cy="3607358"/>
          </a:xfrm>
          <a:prstGeom prst="rect">
            <a:avLst/>
          </a:prstGeom>
        </p:spPr>
      </p:pic>
    </p:spTree>
    <p:extLst>
      <p:ext uri="{BB962C8B-B14F-4D97-AF65-F5344CB8AC3E}">
        <p14:creationId xmlns:p14="http://schemas.microsoft.com/office/powerpoint/2010/main" val="317944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sz="quarter" idx="13"/>
          </p:nvPr>
        </p:nvSpPr>
        <p:spPr>
          <a:xfrm>
            <a:off x="685800" y="251210"/>
            <a:ext cx="10394707" cy="5123376"/>
          </a:xfrm>
        </p:spPr>
        <p:txBody>
          <a:bodyPr/>
          <a:lstStyle/>
          <a:p>
            <a:pPr lvl="0"/>
            <a:r>
              <a:rPr lang="en-IN" dirty="0" smtClean="0"/>
              <a:t>4. </a:t>
            </a:r>
            <a:r>
              <a:rPr lang="en-IN" dirty="0"/>
              <a:t>Word Cloud</a:t>
            </a:r>
          </a:p>
          <a:p>
            <a:pPr marL="0" indent="0">
              <a:buNone/>
            </a:pPr>
            <a:r>
              <a:rPr lang="en-IN" dirty="0" smtClean="0"/>
              <a:t>     getting </a:t>
            </a:r>
            <a:r>
              <a:rPr lang="en-IN" dirty="0"/>
              <a:t>sense of loud word in each rating</a:t>
            </a:r>
          </a:p>
          <a:p>
            <a:endParaRPr lang="en-IN" dirty="0"/>
          </a:p>
        </p:txBody>
      </p:sp>
      <p:pic>
        <p:nvPicPr>
          <p:cNvPr id="4" name="Picture 3"/>
          <p:cNvPicPr/>
          <p:nvPr/>
        </p:nvPicPr>
        <p:blipFill>
          <a:blip r:embed="rId2"/>
          <a:stretch>
            <a:fillRect/>
          </a:stretch>
        </p:blipFill>
        <p:spPr>
          <a:xfrm>
            <a:off x="5948624" y="823965"/>
            <a:ext cx="4682531" cy="1848897"/>
          </a:xfrm>
          <a:prstGeom prst="rect">
            <a:avLst/>
          </a:prstGeom>
        </p:spPr>
      </p:pic>
      <p:pic>
        <p:nvPicPr>
          <p:cNvPr id="5" name="Picture 4"/>
          <p:cNvPicPr>
            <a:picLocks noChangeAspect="1"/>
          </p:cNvPicPr>
          <p:nvPr/>
        </p:nvPicPr>
        <p:blipFill>
          <a:blip r:embed="rId3"/>
          <a:stretch>
            <a:fillRect/>
          </a:stretch>
        </p:blipFill>
        <p:spPr>
          <a:xfrm>
            <a:off x="5948624" y="2672863"/>
            <a:ext cx="4762919" cy="1386672"/>
          </a:xfrm>
          <a:prstGeom prst="rect">
            <a:avLst/>
          </a:prstGeom>
        </p:spPr>
      </p:pic>
      <p:pic>
        <p:nvPicPr>
          <p:cNvPr id="6" name="Picture 5"/>
          <p:cNvPicPr>
            <a:picLocks noChangeAspect="1"/>
          </p:cNvPicPr>
          <p:nvPr/>
        </p:nvPicPr>
        <p:blipFill>
          <a:blip r:embed="rId4"/>
          <a:stretch>
            <a:fillRect/>
          </a:stretch>
        </p:blipFill>
        <p:spPr>
          <a:xfrm>
            <a:off x="6823711" y="4059535"/>
            <a:ext cx="3012744" cy="1386672"/>
          </a:xfrm>
          <a:prstGeom prst="rect">
            <a:avLst/>
          </a:prstGeom>
        </p:spPr>
      </p:pic>
    </p:spTree>
    <p:extLst>
      <p:ext uri="{BB962C8B-B14F-4D97-AF65-F5344CB8AC3E}">
        <p14:creationId xmlns:p14="http://schemas.microsoft.com/office/powerpoint/2010/main" val="1741089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a:t>
            </a:r>
            <a:endParaRPr lang="en-IN" dirty="0"/>
          </a:p>
        </p:txBody>
      </p:sp>
      <p:sp>
        <p:nvSpPr>
          <p:cNvPr id="3" name="Content Placeholder 2"/>
          <p:cNvSpPr>
            <a:spLocks noGrp="1"/>
          </p:cNvSpPr>
          <p:nvPr>
            <p:ph sz="quarter" idx="13"/>
          </p:nvPr>
        </p:nvSpPr>
        <p:spPr>
          <a:xfrm>
            <a:off x="685800" y="2059912"/>
            <a:ext cx="10394707" cy="3396343"/>
          </a:xfrm>
        </p:spPr>
        <p:txBody>
          <a:bodyPr>
            <a:normAutofit fontScale="92500" lnSpcReduction="10000"/>
          </a:bodyPr>
          <a:lstStyle/>
          <a:p>
            <a:r>
              <a:rPr lang="en-IN" dirty="0" smtClean="0"/>
              <a:t>1. </a:t>
            </a:r>
            <a:r>
              <a:rPr lang="en-IN" dirty="0"/>
              <a:t>We can see that the highest number of customer rating received are for 5 star rating. </a:t>
            </a:r>
          </a:p>
          <a:p>
            <a:pPr lvl="0"/>
            <a:r>
              <a:rPr lang="en-IN" dirty="0" smtClean="0"/>
              <a:t>2.</a:t>
            </a:r>
            <a:r>
              <a:rPr lang="en-IN" dirty="0"/>
              <a:t> With word cloud it was found that rating 1 consists of words like waste money, worst </a:t>
            </a:r>
            <a:r>
              <a:rPr lang="en-IN" dirty="0" err="1"/>
              <a:t>experience,horrible</a:t>
            </a:r>
            <a:r>
              <a:rPr lang="en-IN" dirty="0"/>
              <a:t>, absolute rubbish </a:t>
            </a:r>
            <a:r>
              <a:rPr lang="en-IN" dirty="0" err="1"/>
              <a:t>etc</a:t>
            </a:r>
            <a:r>
              <a:rPr lang="en-IN" dirty="0"/>
              <a:t>; rating 2 consists of words like problem, issue, bad, poor, slow </a:t>
            </a:r>
            <a:r>
              <a:rPr lang="en-IN" dirty="0" err="1"/>
              <a:t>etc</a:t>
            </a:r>
            <a:r>
              <a:rPr lang="en-IN" dirty="0"/>
              <a:t>; rating 3 consists of words like average nice </a:t>
            </a:r>
            <a:r>
              <a:rPr lang="en-IN" dirty="0" err="1"/>
              <a:t>etc</a:t>
            </a:r>
            <a:r>
              <a:rPr lang="en-IN" dirty="0"/>
              <a:t>; rating 4 consists of words like really nice, good choice, good value </a:t>
            </a:r>
            <a:r>
              <a:rPr lang="en-IN" dirty="0" err="1"/>
              <a:t>etc</a:t>
            </a:r>
            <a:r>
              <a:rPr lang="en-IN" dirty="0"/>
              <a:t>; rating 5 consists of words like mind blowing, best market, good product, excellent etc.</a:t>
            </a:r>
          </a:p>
          <a:p>
            <a:pPr lvl="0"/>
            <a:r>
              <a:rPr lang="en-IN" dirty="0"/>
              <a:t>It was evident that the length of review text decreases by a large amount after removal and replacement of certain items like punctuations, extra spaces, money symbols with the help of distribution plots. </a:t>
            </a:r>
          </a:p>
          <a:p>
            <a:endParaRPr lang="en-IN" dirty="0"/>
          </a:p>
          <a:p>
            <a:endParaRPr lang="en-IN" dirty="0"/>
          </a:p>
        </p:txBody>
      </p:sp>
    </p:spTree>
    <p:extLst>
      <p:ext uri="{BB962C8B-B14F-4D97-AF65-F5344CB8AC3E}">
        <p14:creationId xmlns:p14="http://schemas.microsoft.com/office/powerpoint/2010/main" val="43170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3"/>
          </p:nvPr>
        </p:nvSpPr>
        <p:spPr/>
        <p:txBody>
          <a:bodyPr>
            <a:normAutofit fontScale="92500"/>
          </a:bodyPr>
          <a:lstStyle/>
          <a:p>
            <a:r>
              <a:rPr lang="en-IN" dirty="0"/>
              <a:t>This research evaluated that the rating of a product classification using machine learning and NLP techniques. We compared the various machine learning algorithms accuracy by performing detailed experimental analysis while classifying the text into 5 categories. </a:t>
            </a:r>
          </a:p>
          <a:p>
            <a:r>
              <a:rPr lang="en-IN" dirty="0" err="1"/>
              <a:t>RandomForest</a:t>
            </a:r>
            <a:r>
              <a:rPr lang="en-IN" dirty="0"/>
              <a:t> Classifier have shown a better performance with our real life data than others and the most performing models are all ensemble classifiers.</a:t>
            </a:r>
          </a:p>
          <a:p>
            <a:r>
              <a:rPr lang="en-IN" dirty="0"/>
              <a:t>We found that the minimum difference between the accuracy score and the cross validation score is for </a:t>
            </a:r>
            <a:r>
              <a:rPr lang="en-IN" dirty="0" err="1"/>
              <a:t>RandomForest</a:t>
            </a:r>
            <a:r>
              <a:rPr lang="en-IN" dirty="0"/>
              <a:t> apart from Logical Regression. So the best fit model for our project is Random Forest Classifier. </a:t>
            </a:r>
          </a:p>
        </p:txBody>
      </p:sp>
    </p:spTree>
    <p:extLst>
      <p:ext uri="{BB962C8B-B14F-4D97-AF65-F5344CB8AC3E}">
        <p14:creationId xmlns:p14="http://schemas.microsoft.com/office/powerpoint/2010/main" val="239567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 of the Study </a:t>
            </a:r>
            <a:endParaRPr lang="en-IN" dirty="0"/>
          </a:p>
        </p:txBody>
      </p:sp>
      <p:sp>
        <p:nvSpPr>
          <p:cNvPr id="3" name="Content Placeholder 2"/>
          <p:cNvSpPr>
            <a:spLocks noGrp="1"/>
          </p:cNvSpPr>
          <p:nvPr>
            <p:ph sz="quarter" idx="13"/>
          </p:nvPr>
        </p:nvSpPr>
        <p:spPr/>
        <p:txBody>
          <a:bodyPr/>
          <a:lstStyle/>
          <a:p>
            <a:r>
              <a:rPr lang="en-IN" dirty="0"/>
              <a:t>Through this project we were able to learn various Natural language processing techniques like lemmatization, stemming, removal of </a:t>
            </a:r>
            <a:r>
              <a:rPr lang="en-IN" dirty="0" err="1"/>
              <a:t>stopwords</a:t>
            </a:r>
            <a:r>
              <a:rPr lang="en-IN" dirty="0"/>
              <a:t>. We were also able to learn to convert strings into vectors through hash </a:t>
            </a:r>
            <a:r>
              <a:rPr lang="en-IN" dirty="0" err="1"/>
              <a:t>vectorizer</a:t>
            </a:r>
            <a:r>
              <a:rPr lang="en-IN" dirty="0"/>
              <a:t>. In this project we applied different evaluation metrics like log loss, hamming loss besides accuracy.</a:t>
            </a:r>
          </a:p>
        </p:txBody>
      </p:sp>
    </p:spTree>
    <p:extLst>
      <p:ext uri="{BB962C8B-B14F-4D97-AF65-F5344CB8AC3E}">
        <p14:creationId xmlns:p14="http://schemas.microsoft.com/office/powerpoint/2010/main" val="87331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9835" y="662692"/>
            <a:ext cx="9755187" cy="2714342"/>
          </a:xfrm>
        </p:spPr>
        <p:txBody>
          <a:bodyPr/>
          <a:lstStyle/>
          <a:p>
            <a:r>
              <a:rPr lang="en-IN" dirty="0" smtClean="0"/>
              <a:t>Thank you</a:t>
            </a:r>
            <a:endParaRPr lang="en-IN" dirty="0"/>
          </a:p>
        </p:txBody>
      </p:sp>
      <p:sp>
        <p:nvSpPr>
          <p:cNvPr id="3" name="Subtitle 2"/>
          <p:cNvSpPr>
            <a:spLocks noGrp="1"/>
          </p:cNvSpPr>
          <p:nvPr>
            <p:ph type="subTitle" idx="1"/>
          </p:nvPr>
        </p:nvSpPr>
        <p:spPr>
          <a:xfrm rot="21420000" flipH="1">
            <a:off x="95609" y="3533687"/>
            <a:ext cx="10443326" cy="550333"/>
          </a:xfrm>
        </p:spPr>
        <p:txBody>
          <a:bodyPr/>
          <a:lstStyle/>
          <a:p>
            <a:r>
              <a:rPr lang="en-IN" dirty="0" smtClean="0"/>
              <a:t>Yashna shah</a:t>
            </a:r>
            <a:endParaRPr lang="en-IN" dirty="0"/>
          </a:p>
        </p:txBody>
      </p:sp>
    </p:spTree>
    <p:extLst>
      <p:ext uri="{BB962C8B-B14F-4D97-AF65-F5344CB8AC3E}">
        <p14:creationId xmlns:p14="http://schemas.microsoft.com/office/powerpoint/2010/main" val="117761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sz="quarter" idx="13"/>
          </p:nvPr>
        </p:nvSpPr>
        <p:spPr/>
        <p:txBody>
          <a:bodyPr/>
          <a:lstStyle/>
          <a:p>
            <a:r>
              <a:rPr lang="en-IN"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p:txBody>
      </p:sp>
    </p:spTree>
    <p:extLst>
      <p:ext uri="{BB962C8B-B14F-4D97-AF65-F5344CB8AC3E}">
        <p14:creationId xmlns:p14="http://schemas.microsoft.com/office/powerpoint/2010/main" val="326939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3"/>
          </p:nvPr>
        </p:nvSpPr>
        <p:spPr/>
        <p:txBody>
          <a:bodyPr/>
          <a:lstStyle/>
          <a:p>
            <a:r>
              <a:rPr lang="en-IN" dirty="0"/>
              <a:t>Internet has revolutionized the way of shopping. Now we can do shopping seating at our home just by few clicks. The ecommerce industry is growing rapidly by extending its reach to almost every corner of the world. So there are plenty of online marketing websites available. This leads to confusion in our mind from where we can get the best products. Rating prediction is a well-known recommendation task aiming to predict user’s rating for those items which were not rated yet by customers. Predictions are computed from users’ explicit feedback.</a:t>
            </a:r>
          </a:p>
        </p:txBody>
      </p:sp>
    </p:spTree>
    <p:extLst>
      <p:ext uri="{BB962C8B-B14F-4D97-AF65-F5344CB8AC3E}">
        <p14:creationId xmlns:p14="http://schemas.microsoft.com/office/powerpoint/2010/main" val="200854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Review of literature</a:t>
            </a:r>
            <a:endParaRPr lang="en-IN" dirty="0"/>
          </a:p>
        </p:txBody>
      </p:sp>
      <p:sp>
        <p:nvSpPr>
          <p:cNvPr id="3" name="Content Placeholder 2"/>
          <p:cNvSpPr>
            <a:spLocks noGrp="1"/>
          </p:cNvSpPr>
          <p:nvPr>
            <p:ph sz="quarter" idx="13"/>
          </p:nvPr>
        </p:nvSpPr>
        <p:spPr/>
        <p:txBody>
          <a:bodyPr/>
          <a:lstStyle/>
          <a:p>
            <a:r>
              <a:rPr lang="en-IN" dirty="0"/>
              <a:t>Rating is a classification or ranking of someone or something based on a comparative assessment of their quality, standard or overall performance. Reviews and ratings play a very vital role in deciding the correct product. Nowadays, buyers can get the real idea of the products by reading the reviews given by other buyer on the websites. Everyday we come across various products in our lives, on the digital medium we swipe across hundreds of product choices under one category. It gets tedious for the customers to make selections.</a:t>
            </a:r>
          </a:p>
        </p:txBody>
      </p:sp>
    </p:spTree>
    <p:extLst>
      <p:ext uri="{BB962C8B-B14F-4D97-AF65-F5344CB8AC3E}">
        <p14:creationId xmlns:p14="http://schemas.microsoft.com/office/powerpoint/2010/main" val="325285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Motivation for the problem solving</a:t>
            </a:r>
            <a:endParaRPr lang="en-IN" dirty="0"/>
          </a:p>
        </p:txBody>
      </p:sp>
      <p:sp>
        <p:nvSpPr>
          <p:cNvPr id="3" name="Content Placeholder 2"/>
          <p:cNvSpPr>
            <a:spLocks noGrp="1"/>
          </p:cNvSpPr>
          <p:nvPr>
            <p:ph sz="quarter" idx="13"/>
          </p:nvPr>
        </p:nvSpPr>
        <p:spPr/>
        <p:txBody>
          <a:bodyPr>
            <a:normAutofit fontScale="85000" lnSpcReduction="10000"/>
          </a:bodyPr>
          <a:lstStyle/>
          <a:p>
            <a:r>
              <a:rPr lang="en-IN" dirty="0"/>
              <a:t>As we know, ratings can be easily sorted and judged whether the product is good or bad. But when it comes to reviews, we need to read through every line to make sure what the review conveys. Many product reviews are not accompanied by scale rating system, and are consisted only of textual evaluation. In this case , it becomes daunting and time consuming to compare different products in order to eventually make a choice between them. Therefore it is critically important to predict the user rating from the text review. Getting an overall sense of a text review could in turn improve consumer experience. </a:t>
            </a:r>
          </a:p>
          <a:p>
            <a:pPr marL="0" indent="0">
              <a:buNone/>
            </a:pPr>
            <a:endParaRPr lang="en-IN" dirty="0"/>
          </a:p>
          <a:p>
            <a:r>
              <a:rPr lang="en-IN" dirty="0"/>
              <a:t>The goal of this project is to build an application which can predict the rating by seeing the review. In the long run, this would allow people to better explain and review their purchase with each other in this increasingly digital world.</a:t>
            </a:r>
          </a:p>
        </p:txBody>
      </p:sp>
    </p:spTree>
    <p:extLst>
      <p:ext uri="{BB962C8B-B14F-4D97-AF65-F5344CB8AC3E}">
        <p14:creationId xmlns:p14="http://schemas.microsoft.com/office/powerpoint/2010/main" val="48837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science life cycle</a:t>
            </a:r>
            <a:endParaRPr lang="en-IN" dirty="0"/>
          </a:p>
        </p:txBody>
      </p:sp>
      <p:sp>
        <p:nvSpPr>
          <p:cNvPr id="3" name="Content Placeholder 2"/>
          <p:cNvSpPr>
            <a:spLocks noGrp="1"/>
          </p:cNvSpPr>
          <p:nvPr>
            <p:ph sz="quarter" idx="13"/>
          </p:nvPr>
        </p:nvSpPr>
        <p:spPr>
          <a:xfrm>
            <a:off x="361742" y="1607736"/>
            <a:ext cx="10718766" cy="3969099"/>
          </a:xfrm>
        </p:spPr>
        <p:txBody>
          <a:bodyPr>
            <a:normAutofit/>
          </a:bodyPr>
          <a:lstStyle/>
          <a:p>
            <a:r>
              <a:rPr lang="en-IN" dirty="0"/>
              <a:t>Follow the complete life cycle of data science. Include all the steps like:</a:t>
            </a:r>
          </a:p>
          <a:p>
            <a:r>
              <a:rPr lang="en-IN" dirty="0"/>
              <a:t>1. Data Cleaning</a:t>
            </a:r>
          </a:p>
          <a:p>
            <a:r>
              <a:rPr lang="en-IN" dirty="0"/>
              <a:t>2. Exploratory Data Analysis </a:t>
            </a:r>
          </a:p>
          <a:p>
            <a:r>
              <a:rPr lang="en-IN" dirty="0"/>
              <a:t>3. Data </a:t>
            </a:r>
            <a:r>
              <a:rPr lang="en-IN" dirty="0" err="1"/>
              <a:t>Preprocessing</a:t>
            </a:r>
            <a:r>
              <a:rPr lang="en-IN" dirty="0"/>
              <a:t> </a:t>
            </a:r>
          </a:p>
          <a:p>
            <a:r>
              <a:rPr lang="en-IN" dirty="0"/>
              <a:t>4. Model Building</a:t>
            </a:r>
          </a:p>
          <a:p>
            <a:r>
              <a:rPr lang="en-IN" dirty="0"/>
              <a:t> 5. Model Evaluation </a:t>
            </a:r>
          </a:p>
          <a:p>
            <a:r>
              <a:rPr lang="en-IN" dirty="0"/>
              <a:t> 6. Selecting the best mode</a:t>
            </a:r>
          </a:p>
          <a:p>
            <a:endParaRPr lang="en-IN" dirty="0"/>
          </a:p>
        </p:txBody>
      </p:sp>
    </p:spTree>
    <p:extLst>
      <p:ext uri="{BB962C8B-B14F-4D97-AF65-F5344CB8AC3E}">
        <p14:creationId xmlns:p14="http://schemas.microsoft.com/office/powerpoint/2010/main" val="335027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 processing</a:t>
            </a:r>
            <a:endParaRPr lang="en-IN" dirty="0"/>
          </a:p>
        </p:txBody>
      </p:sp>
      <p:sp>
        <p:nvSpPr>
          <p:cNvPr id="3" name="Content Placeholder 2"/>
          <p:cNvSpPr>
            <a:spLocks noGrp="1"/>
          </p:cNvSpPr>
          <p:nvPr>
            <p:ph sz="quarter" idx="13"/>
          </p:nvPr>
        </p:nvSpPr>
        <p:spPr>
          <a:xfrm>
            <a:off x="685800" y="1738366"/>
            <a:ext cx="10394707" cy="3636220"/>
          </a:xfrm>
        </p:spPr>
        <p:txBody>
          <a:bodyPr>
            <a:normAutofit fontScale="62500" lnSpcReduction="20000"/>
          </a:bodyPr>
          <a:lstStyle/>
          <a:p>
            <a:r>
              <a:rPr lang="en-IN" dirty="0"/>
              <a:t>The following pre-processing pipeline is required to be performed before building the classification model prediction: </a:t>
            </a:r>
          </a:p>
          <a:p>
            <a:r>
              <a:rPr lang="en-IN" dirty="0"/>
              <a:t> </a:t>
            </a:r>
          </a:p>
          <a:p>
            <a:r>
              <a:rPr lang="en-IN" dirty="0"/>
              <a:t> 1. Load dataset </a:t>
            </a:r>
          </a:p>
          <a:p>
            <a:r>
              <a:rPr lang="en-IN" dirty="0"/>
              <a:t> 2. There were no null values in our dataset.</a:t>
            </a:r>
          </a:p>
          <a:p>
            <a:r>
              <a:rPr lang="en-IN" dirty="0"/>
              <a:t> 3. Drop Unnamed:0 column as it was not useful.</a:t>
            </a:r>
          </a:p>
          <a:p>
            <a:r>
              <a:rPr lang="en-IN" dirty="0"/>
              <a:t> 4. Convert review text to lower case and replace '\n' with single space. </a:t>
            </a:r>
          </a:p>
          <a:p>
            <a:r>
              <a:rPr lang="en-IN" dirty="0"/>
              <a:t> 5. Keep only text data </a:t>
            </a:r>
            <a:r>
              <a:rPr lang="en-IN" dirty="0" err="1"/>
              <a:t>ie</a:t>
            </a:r>
            <a:r>
              <a:rPr lang="en-IN" dirty="0"/>
              <a:t>. a-z' and remove other data from comment text. </a:t>
            </a:r>
          </a:p>
          <a:p>
            <a:r>
              <a:rPr lang="en-IN" dirty="0"/>
              <a:t> 6. Remove stop words and punctuations </a:t>
            </a:r>
          </a:p>
          <a:p>
            <a:r>
              <a:rPr lang="en-IN" dirty="0"/>
              <a:t> 7. Apply Stemming </a:t>
            </a:r>
          </a:p>
          <a:p>
            <a:r>
              <a:rPr lang="en-IN" dirty="0"/>
              <a:t> 8. Convert text to vectors using </a:t>
            </a:r>
            <a:r>
              <a:rPr lang="en-IN" dirty="0" err="1"/>
              <a:t>TfidfVectorizer</a:t>
            </a:r>
            <a:endParaRPr lang="en-IN" dirty="0"/>
          </a:p>
          <a:p>
            <a:r>
              <a:rPr lang="en-IN" dirty="0"/>
              <a:t> 9. Saving the mode</a:t>
            </a:r>
          </a:p>
        </p:txBody>
      </p:sp>
    </p:spTree>
    <p:extLst>
      <p:ext uri="{BB962C8B-B14F-4D97-AF65-F5344CB8AC3E}">
        <p14:creationId xmlns:p14="http://schemas.microsoft.com/office/powerpoint/2010/main" val="12001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Tecnology</a:t>
            </a:r>
            <a:r>
              <a:rPr lang="en-IN" dirty="0" smtClean="0"/>
              <a:t> used</a:t>
            </a:r>
            <a:endParaRPr lang="en-IN" dirty="0"/>
          </a:p>
        </p:txBody>
      </p:sp>
      <p:sp>
        <p:nvSpPr>
          <p:cNvPr id="3" name="Content Placeholder 2"/>
          <p:cNvSpPr>
            <a:spLocks noGrp="1"/>
          </p:cNvSpPr>
          <p:nvPr>
            <p:ph sz="quarter" idx="13"/>
          </p:nvPr>
        </p:nvSpPr>
        <p:spPr>
          <a:xfrm>
            <a:off x="685800" y="1738366"/>
            <a:ext cx="10394707" cy="3636220"/>
          </a:xfrm>
        </p:spPr>
        <p:txBody>
          <a:bodyPr>
            <a:normAutofit fontScale="92500" lnSpcReduction="10000"/>
          </a:bodyPr>
          <a:lstStyle/>
          <a:p>
            <a:r>
              <a:rPr lang="en-IN" dirty="0"/>
              <a:t>Hardware technology being used. </a:t>
            </a:r>
          </a:p>
          <a:p>
            <a:r>
              <a:rPr lang="en-IN" dirty="0"/>
              <a:t>RAM : 16 GB </a:t>
            </a:r>
          </a:p>
          <a:p>
            <a:r>
              <a:rPr lang="en-IN" dirty="0"/>
              <a:t>CPU : 11th Gen Intel(R) Core(TM) i5-1135G7 @ 2.40GHz 2.42 GHz </a:t>
            </a:r>
          </a:p>
          <a:p>
            <a:r>
              <a:rPr lang="en-IN" dirty="0"/>
              <a:t>GPU : </a:t>
            </a:r>
            <a:r>
              <a:rPr lang="en-IN" dirty="0" err="1"/>
              <a:t>intel</a:t>
            </a:r>
            <a:r>
              <a:rPr lang="en-IN" dirty="0"/>
              <a:t> Iris Graphics Software technology being used. </a:t>
            </a:r>
          </a:p>
          <a:p>
            <a:r>
              <a:rPr lang="en-IN" dirty="0"/>
              <a:t>Programming language : </a:t>
            </a:r>
          </a:p>
          <a:p>
            <a:r>
              <a:rPr lang="en-IN" dirty="0"/>
              <a:t>Python Distribution : Anaconda Navigator Browser based language shell : </a:t>
            </a:r>
            <a:r>
              <a:rPr lang="en-IN" dirty="0" err="1"/>
              <a:t>Jupyter</a:t>
            </a:r>
            <a:r>
              <a:rPr lang="en-IN" dirty="0"/>
              <a:t> Notebook </a:t>
            </a:r>
          </a:p>
          <a:p>
            <a:r>
              <a:rPr lang="en-IN" dirty="0"/>
              <a:t>Libraries/Packages specifically being used. </a:t>
            </a:r>
          </a:p>
          <a:p>
            <a:r>
              <a:rPr lang="en-IN" dirty="0"/>
              <a:t>Pandas, </a:t>
            </a:r>
            <a:r>
              <a:rPr lang="en-IN" dirty="0" err="1"/>
              <a:t>NumPy</a:t>
            </a:r>
            <a:r>
              <a:rPr lang="en-IN" dirty="0"/>
              <a:t>, </a:t>
            </a:r>
            <a:r>
              <a:rPr lang="en-IN" dirty="0" err="1"/>
              <a:t>matplotlib</a:t>
            </a:r>
            <a:r>
              <a:rPr lang="en-IN" dirty="0"/>
              <a:t>, </a:t>
            </a:r>
            <a:r>
              <a:rPr lang="en-IN" dirty="0" err="1"/>
              <a:t>seaborn</a:t>
            </a:r>
            <a:r>
              <a:rPr lang="en-IN" dirty="0"/>
              <a:t>, </a:t>
            </a:r>
            <a:r>
              <a:rPr lang="en-IN" dirty="0" err="1"/>
              <a:t>scikit</a:t>
            </a:r>
            <a:r>
              <a:rPr lang="en-IN" dirty="0"/>
              <a:t>-learn, NLTK</a:t>
            </a:r>
          </a:p>
        </p:txBody>
      </p:sp>
    </p:spTree>
    <p:extLst>
      <p:ext uri="{BB962C8B-B14F-4D97-AF65-F5344CB8AC3E}">
        <p14:creationId xmlns:p14="http://schemas.microsoft.com/office/powerpoint/2010/main" val="1880390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solving approaches</a:t>
            </a:r>
            <a:endParaRPr lang="en-IN" dirty="0"/>
          </a:p>
        </p:txBody>
      </p:sp>
      <p:sp>
        <p:nvSpPr>
          <p:cNvPr id="3" name="Content Placeholder 2"/>
          <p:cNvSpPr>
            <a:spLocks noGrp="1"/>
          </p:cNvSpPr>
          <p:nvPr>
            <p:ph sz="quarter" idx="13"/>
          </p:nvPr>
        </p:nvSpPr>
        <p:spPr>
          <a:xfrm>
            <a:off x="685800" y="1708220"/>
            <a:ext cx="10394707" cy="3666365"/>
          </a:xfrm>
        </p:spPr>
        <p:txBody>
          <a:bodyPr/>
          <a:lstStyle/>
          <a:p>
            <a:r>
              <a:rPr lang="en-IN" dirty="0"/>
              <a:t>1. I checked through the entire training dataset for any kind of missing values information and all these pre - processing steps were repeated on the testing dataset as well. </a:t>
            </a:r>
          </a:p>
          <a:p>
            <a:r>
              <a:rPr lang="en-IN" dirty="0"/>
              <a:t>2. Then we went ahead and took a look at the dataset information. Using the info method, we are able to confirm the non-null count details as well as the </a:t>
            </a:r>
            <a:r>
              <a:rPr lang="en-IN" dirty="0" err="1"/>
              <a:t>datatype</a:t>
            </a:r>
            <a:r>
              <a:rPr lang="en-IN" dirty="0"/>
              <a:t> information. </a:t>
            </a:r>
          </a:p>
          <a:p>
            <a:r>
              <a:rPr lang="en-IN" dirty="0"/>
              <a:t> 3. Since there was no use of the "Unnamed:0" column I have dropped it.</a:t>
            </a:r>
          </a:p>
          <a:p>
            <a:r>
              <a:rPr lang="en-IN" dirty="0"/>
              <a:t> 4. Stemming is the process of reducing a word to its word stem that affixes to suffixes and prefixes or to the roots of words known as a lemma. Stemming is important in natural language understanding (NLU) and natural language processing (NLP)</a:t>
            </a:r>
          </a:p>
        </p:txBody>
      </p:sp>
    </p:spTree>
    <p:extLst>
      <p:ext uri="{BB962C8B-B14F-4D97-AF65-F5344CB8AC3E}">
        <p14:creationId xmlns:p14="http://schemas.microsoft.com/office/powerpoint/2010/main" val="38827345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30</TotalTime>
  <Words>1182</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Impact</vt:lpstr>
      <vt:lpstr>Main Event</vt:lpstr>
      <vt:lpstr>RATINGS Review prediction</vt:lpstr>
      <vt:lpstr>Problem Statement</vt:lpstr>
      <vt:lpstr>introduction</vt:lpstr>
      <vt:lpstr>Review of literature</vt:lpstr>
      <vt:lpstr>Motivation for the problem solving</vt:lpstr>
      <vt:lpstr>Data science life cycle</vt:lpstr>
      <vt:lpstr>Data pre- processing</vt:lpstr>
      <vt:lpstr>Tecnology used</vt:lpstr>
      <vt:lpstr>Problem solving approaches</vt:lpstr>
      <vt:lpstr>Ml algorithms used</vt:lpstr>
      <vt:lpstr>Key metrics used</vt:lpstr>
      <vt:lpstr>visualizations</vt:lpstr>
      <vt:lpstr>visualization</vt:lpstr>
      <vt:lpstr>visualization</vt:lpstr>
      <vt:lpstr>visualization</vt:lpstr>
      <vt:lpstr>Interpretation</vt:lpstr>
      <vt:lpstr>conclusion</vt:lpstr>
      <vt:lpstr>Learning Outcomes of the Study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Review prediction</dc:title>
  <dc:creator>Microsoft account</dc:creator>
  <cp:lastModifiedBy>Microsoft account</cp:lastModifiedBy>
  <cp:revision>4</cp:revision>
  <dcterms:created xsi:type="dcterms:W3CDTF">2022-05-30T15:36:06Z</dcterms:created>
  <dcterms:modified xsi:type="dcterms:W3CDTF">2022-05-30T16:06:30Z</dcterms:modified>
</cp:coreProperties>
</file>