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124" d="100"/>
          <a:sy n="124" d="100"/>
        </p:scale>
        <p:origin x="640"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rgbClr val="26262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rgbClr val="40404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rgbClr val="262626"/>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rgbClr val="26262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17" name="bk object 17"/>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900" b="0" i="0">
                <a:solidFill>
                  <a:schemeClr val="bg1"/>
                </a:solidFill>
                <a:latin typeface="Arial"/>
                <a:cs typeface="Arial"/>
              </a:defRPr>
            </a:lvl1p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6400800"/>
            <a:ext cx="12192000" cy="457200"/>
          </a:xfrm>
          <a:custGeom>
            <a:avLst/>
            <a:gdLst/>
            <a:ahLst/>
            <a:cxnLst/>
            <a:rect l="l" t="t" r="r" b="b"/>
            <a:pathLst>
              <a:path w="12192000" h="457200">
                <a:moveTo>
                  <a:pt x="0" y="457200"/>
                </a:moveTo>
                <a:lnTo>
                  <a:pt x="12192000" y="457200"/>
                </a:lnTo>
                <a:lnTo>
                  <a:pt x="12192000" y="0"/>
                </a:lnTo>
                <a:lnTo>
                  <a:pt x="0" y="0"/>
                </a:lnTo>
                <a:lnTo>
                  <a:pt x="0" y="457200"/>
                </a:lnTo>
                <a:close/>
              </a:path>
            </a:pathLst>
          </a:custGeom>
          <a:solidFill>
            <a:srgbClr val="BD582C"/>
          </a:solidFill>
        </p:spPr>
        <p:txBody>
          <a:bodyPr wrap="square" lIns="0" tIns="0" rIns="0" bIns="0" rtlCol="0"/>
          <a:lstStyle/>
          <a:p>
            <a:endParaRPr/>
          </a:p>
        </p:txBody>
      </p:sp>
      <p:sp>
        <p:nvSpPr>
          <p:cNvPr id="17" name="bk object 17"/>
          <p:cNvSpPr/>
          <p:nvPr/>
        </p:nvSpPr>
        <p:spPr>
          <a:xfrm>
            <a:off x="0" y="6334316"/>
            <a:ext cx="12192000" cy="66040"/>
          </a:xfrm>
          <a:custGeom>
            <a:avLst/>
            <a:gdLst/>
            <a:ahLst/>
            <a:cxnLst/>
            <a:rect l="l" t="t" r="r" b="b"/>
            <a:pathLst>
              <a:path w="12192000" h="66039">
                <a:moveTo>
                  <a:pt x="0" y="65998"/>
                </a:moveTo>
                <a:lnTo>
                  <a:pt x="12192001" y="65998"/>
                </a:lnTo>
                <a:lnTo>
                  <a:pt x="12192001" y="0"/>
                </a:lnTo>
                <a:lnTo>
                  <a:pt x="0" y="0"/>
                </a:lnTo>
                <a:lnTo>
                  <a:pt x="0" y="65998"/>
                </a:lnTo>
                <a:close/>
              </a:path>
            </a:pathLst>
          </a:custGeom>
          <a:solidFill>
            <a:srgbClr val="E48312"/>
          </a:solidFill>
        </p:spPr>
        <p:txBody>
          <a:bodyPr wrap="square" lIns="0" tIns="0" rIns="0" bIns="0" rtlCol="0"/>
          <a:lstStyle/>
          <a:p>
            <a:endParaRPr/>
          </a:p>
        </p:txBody>
      </p:sp>
      <p:sp>
        <p:nvSpPr>
          <p:cNvPr id="18" name="bk object 18"/>
          <p:cNvSpPr/>
          <p:nvPr/>
        </p:nvSpPr>
        <p:spPr>
          <a:xfrm>
            <a:off x="1193531" y="1737845"/>
            <a:ext cx="9966960" cy="0"/>
          </a:xfrm>
          <a:custGeom>
            <a:avLst/>
            <a:gdLst/>
            <a:ahLst/>
            <a:cxnLst/>
            <a:rect l="l" t="t" r="r" b="b"/>
            <a:pathLst>
              <a:path w="9966960">
                <a:moveTo>
                  <a:pt x="0" y="0"/>
                </a:moveTo>
                <a:lnTo>
                  <a:pt x="9966960" y="1"/>
                </a:lnTo>
              </a:path>
            </a:pathLst>
          </a:custGeom>
          <a:ln w="8466">
            <a:solidFill>
              <a:srgbClr val="7F7F7F"/>
            </a:solidFill>
          </a:ln>
        </p:spPr>
        <p:txBody>
          <a:bodyPr wrap="square" lIns="0" tIns="0" rIns="0" bIns="0" rtlCol="0"/>
          <a:lstStyle/>
          <a:p>
            <a:endParaRPr/>
          </a:p>
        </p:txBody>
      </p:sp>
      <p:sp>
        <p:nvSpPr>
          <p:cNvPr id="2" name="Holder 2"/>
          <p:cNvSpPr>
            <a:spLocks noGrp="1"/>
          </p:cNvSpPr>
          <p:nvPr>
            <p:ph type="title"/>
          </p:nvPr>
        </p:nvSpPr>
        <p:spPr>
          <a:xfrm>
            <a:off x="1176020" y="1960032"/>
            <a:ext cx="9839959" cy="2277745"/>
          </a:xfrm>
          <a:prstGeom prst="rect">
            <a:avLst/>
          </a:prstGeom>
        </p:spPr>
        <p:txBody>
          <a:bodyPr wrap="square" lIns="0" tIns="0" rIns="0" bIns="0">
            <a:spAutoFit/>
          </a:bodyPr>
          <a:lstStyle>
            <a:lvl1pPr>
              <a:defRPr sz="8000" b="0" i="0">
                <a:solidFill>
                  <a:srgbClr val="262626"/>
                </a:solidFill>
                <a:latin typeface="Arial"/>
                <a:cs typeface="Arial"/>
              </a:defRPr>
            </a:lvl1pPr>
          </a:lstStyle>
          <a:p>
            <a:endParaRPr/>
          </a:p>
        </p:txBody>
      </p:sp>
      <p:sp>
        <p:nvSpPr>
          <p:cNvPr id="3" name="Holder 3"/>
          <p:cNvSpPr>
            <a:spLocks noGrp="1"/>
          </p:cNvSpPr>
          <p:nvPr>
            <p:ph type="body" idx="1"/>
          </p:nvPr>
        </p:nvSpPr>
        <p:spPr>
          <a:xfrm>
            <a:off x="1160779" y="1824566"/>
            <a:ext cx="9870440" cy="2865120"/>
          </a:xfrm>
          <a:prstGeom prst="rect">
            <a:avLst/>
          </a:prstGeom>
        </p:spPr>
        <p:txBody>
          <a:bodyPr wrap="square" lIns="0" tIns="0" rIns="0" bIns="0">
            <a:spAutoFit/>
          </a:bodyPr>
          <a:lstStyle>
            <a:lvl1pPr>
              <a:defRPr sz="2000" b="0" i="0">
                <a:solidFill>
                  <a:srgbClr val="404040"/>
                </a:solidFill>
                <a:latin typeface="Arial"/>
                <a:cs typeface="Arial"/>
              </a:defRPr>
            </a:lvl1pPr>
          </a:lstStyle>
          <a:p>
            <a:endParaRPr/>
          </a:p>
        </p:txBody>
      </p:sp>
      <p:sp>
        <p:nvSpPr>
          <p:cNvPr id="4" name="Holder 4"/>
          <p:cNvSpPr>
            <a:spLocks noGrp="1"/>
          </p:cNvSpPr>
          <p:nvPr>
            <p:ph type="ftr" sz="quarter" idx="5"/>
          </p:nvPr>
        </p:nvSpPr>
        <p:spPr>
          <a:xfrm>
            <a:off x="5042693" y="6554638"/>
            <a:ext cx="2112645" cy="170179"/>
          </a:xfrm>
          <a:prstGeom prst="rect">
            <a:avLst/>
          </a:prstGeom>
        </p:spPr>
        <p:txBody>
          <a:bodyPr wrap="square" lIns="0" tIns="0" rIns="0" bIns="0">
            <a:spAutoFit/>
          </a:bodyPr>
          <a:lstStyle>
            <a:lvl1pPr>
              <a:defRPr sz="900" b="0" i="0">
                <a:solidFill>
                  <a:schemeClr val="bg1"/>
                </a:solidFill>
                <a:latin typeface="Arial"/>
                <a:cs typeface="Arial"/>
              </a:defRPr>
            </a:lvl1p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8/12/18</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coffeegrammer.com/understanding-functional-scop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75" y="6400800"/>
            <a:ext cx="12188825" cy="457200"/>
          </a:xfrm>
          <a:custGeom>
            <a:avLst/>
            <a:gdLst/>
            <a:ahLst/>
            <a:cxnLst/>
            <a:rect l="l" t="t" r="r" b="b"/>
            <a:pathLst>
              <a:path w="12188825" h="457200">
                <a:moveTo>
                  <a:pt x="0" y="457200"/>
                </a:moveTo>
                <a:lnTo>
                  <a:pt x="12188825" y="457200"/>
                </a:lnTo>
                <a:lnTo>
                  <a:pt x="12188825" y="0"/>
                </a:lnTo>
                <a:lnTo>
                  <a:pt x="0" y="0"/>
                </a:lnTo>
                <a:lnTo>
                  <a:pt x="0" y="457200"/>
                </a:lnTo>
                <a:close/>
              </a:path>
            </a:pathLst>
          </a:custGeom>
          <a:solidFill>
            <a:srgbClr val="BD582C"/>
          </a:solidFill>
        </p:spPr>
        <p:txBody>
          <a:bodyPr wrap="square" lIns="0" tIns="0" rIns="0" bIns="0" rtlCol="0"/>
          <a:lstStyle/>
          <a:p>
            <a:endParaRPr/>
          </a:p>
        </p:txBody>
      </p:sp>
      <p:sp>
        <p:nvSpPr>
          <p:cNvPr id="3" name="object 3"/>
          <p:cNvSpPr/>
          <p:nvPr/>
        </p:nvSpPr>
        <p:spPr>
          <a:xfrm>
            <a:off x="14" y="6334316"/>
            <a:ext cx="12188825" cy="64135"/>
          </a:xfrm>
          <a:custGeom>
            <a:avLst/>
            <a:gdLst/>
            <a:ahLst/>
            <a:cxnLst/>
            <a:rect l="l" t="t" r="r" b="b"/>
            <a:pathLst>
              <a:path w="12188825" h="64135">
                <a:moveTo>
                  <a:pt x="0" y="64007"/>
                </a:moveTo>
                <a:lnTo>
                  <a:pt x="12188825" y="64007"/>
                </a:lnTo>
                <a:lnTo>
                  <a:pt x="12188825" y="0"/>
                </a:lnTo>
                <a:lnTo>
                  <a:pt x="0" y="0"/>
                </a:lnTo>
                <a:lnTo>
                  <a:pt x="0" y="64007"/>
                </a:lnTo>
                <a:close/>
              </a:path>
            </a:pathLst>
          </a:custGeom>
          <a:solidFill>
            <a:srgbClr val="E48312"/>
          </a:solidFill>
        </p:spPr>
        <p:txBody>
          <a:bodyPr wrap="square" lIns="0" tIns="0" rIns="0" bIns="0" rtlCol="0"/>
          <a:lstStyle/>
          <a:p>
            <a:endParaRPr/>
          </a:p>
        </p:txBody>
      </p:sp>
      <p:sp>
        <p:nvSpPr>
          <p:cNvPr id="4" name="object 4"/>
          <p:cNvSpPr/>
          <p:nvPr/>
        </p:nvSpPr>
        <p:spPr>
          <a:xfrm>
            <a:off x="1207657" y="4343400"/>
            <a:ext cx="9875520" cy="0"/>
          </a:xfrm>
          <a:custGeom>
            <a:avLst/>
            <a:gdLst/>
            <a:ahLst/>
            <a:cxnLst/>
            <a:rect l="l" t="t" r="r" b="b"/>
            <a:pathLst>
              <a:path w="9875520">
                <a:moveTo>
                  <a:pt x="0" y="0"/>
                </a:moveTo>
                <a:lnTo>
                  <a:pt x="9875520" y="1"/>
                </a:lnTo>
              </a:path>
            </a:pathLst>
          </a:custGeom>
          <a:ln w="8466">
            <a:solidFill>
              <a:srgbClr val="7F7F7F"/>
            </a:solidFill>
          </a:ln>
        </p:spPr>
        <p:txBody>
          <a:bodyPr wrap="square" lIns="0" tIns="0" rIns="0" bIns="0" rtlCol="0"/>
          <a:lstStyle/>
          <a:p>
            <a:endParaRPr/>
          </a:p>
        </p:txBody>
      </p:sp>
      <p:sp>
        <p:nvSpPr>
          <p:cNvPr id="5" name="object 5"/>
          <p:cNvSpPr txBox="1">
            <a:spLocks noGrp="1"/>
          </p:cNvSpPr>
          <p:nvPr>
            <p:ph type="body" idx="1"/>
          </p:nvPr>
        </p:nvSpPr>
        <p:spPr>
          <a:xfrm>
            <a:off x="1160779" y="1824566"/>
            <a:ext cx="9870440" cy="2418823"/>
          </a:xfrm>
          <a:prstGeom prst="rect">
            <a:avLst/>
          </a:prstGeom>
        </p:spPr>
        <p:txBody>
          <a:bodyPr vert="horz" wrap="square" lIns="0" tIns="338030" rIns="0" bIns="0" rtlCol="0">
            <a:spAutoFit/>
          </a:bodyPr>
          <a:lstStyle/>
          <a:p>
            <a:pPr marL="27940" marR="5080">
              <a:lnSpc>
                <a:spcPts val="8130"/>
              </a:lnSpc>
              <a:spcBef>
                <a:spcPts val="1595"/>
              </a:spcBef>
            </a:pPr>
            <a:r>
              <a:rPr sz="8000" dirty="0">
                <a:solidFill>
                  <a:srgbClr val="262626"/>
                </a:solidFill>
              </a:rPr>
              <a:t>Lecture 1: Intro to  JavaScript</a:t>
            </a:r>
            <a:endParaRPr sz="8000" dirty="0"/>
          </a:p>
        </p:txBody>
      </p:sp>
      <p:sp>
        <p:nvSpPr>
          <p:cNvPr id="7" name="object 7"/>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
        <p:nvSpPr>
          <p:cNvPr id="6" name="object 6"/>
          <p:cNvSpPr txBox="1"/>
          <p:nvPr/>
        </p:nvSpPr>
        <p:spPr>
          <a:xfrm>
            <a:off x="1178791" y="4432299"/>
            <a:ext cx="4418965" cy="391160"/>
          </a:xfrm>
          <a:prstGeom prst="rect">
            <a:avLst/>
          </a:prstGeom>
        </p:spPr>
        <p:txBody>
          <a:bodyPr vert="horz" wrap="square" lIns="0" tIns="12700" rIns="0" bIns="0" rtlCol="0">
            <a:spAutoFit/>
          </a:bodyPr>
          <a:lstStyle/>
          <a:p>
            <a:pPr marL="12700">
              <a:lnSpc>
                <a:spcPct val="100000"/>
              </a:lnSpc>
              <a:spcBef>
                <a:spcPts val="100"/>
              </a:spcBef>
            </a:pPr>
            <a:r>
              <a:rPr sz="2400" spc="-70" dirty="0">
                <a:solidFill>
                  <a:srgbClr val="637052"/>
                </a:solidFill>
                <a:latin typeface="Arial"/>
                <a:cs typeface="Arial"/>
              </a:rPr>
              <a:t>CS-546 </a:t>
            </a:r>
            <a:r>
              <a:rPr sz="2400" spc="-140" dirty="0">
                <a:solidFill>
                  <a:srgbClr val="637052"/>
                </a:solidFill>
                <a:latin typeface="Arial"/>
                <a:cs typeface="Arial"/>
              </a:rPr>
              <a:t>– </a:t>
            </a:r>
            <a:r>
              <a:rPr sz="2400" spc="-170" dirty="0">
                <a:solidFill>
                  <a:srgbClr val="637052"/>
                </a:solidFill>
                <a:latin typeface="Arial"/>
                <a:cs typeface="Arial"/>
              </a:rPr>
              <a:t>WEB</a:t>
            </a:r>
            <a:r>
              <a:rPr sz="2400" spc="-125" dirty="0">
                <a:solidFill>
                  <a:srgbClr val="637052"/>
                </a:solidFill>
                <a:latin typeface="Arial"/>
                <a:cs typeface="Arial"/>
              </a:rPr>
              <a:t> </a:t>
            </a:r>
            <a:r>
              <a:rPr sz="2400" spc="-80" dirty="0">
                <a:solidFill>
                  <a:srgbClr val="637052"/>
                </a:solidFill>
                <a:latin typeface="Arial"/>
                <a:cs typeface="Arial"/>
              </a:rPr>
              <a:t>PROGRAMMING</a:t>
            </a:r>
            <a:endParaRPr sz="2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5681980"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Defining Variables</a:t>
            </a:r>
            <a:endParaRPr sz="4800" dirty="0"/>
          </a:p>
        </p:txBody>
      </p:sp>
      <p:sp>
        <p:nvSpPr>
          <p:cNvPr id="5" name="object 5"/>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824566"/>
            <a:ext cx="7663180" cy="320601"/>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404040"/>
                </a:solidFill>
                <a:latin typeface="Arial"/>
                <a:cs typeface="Arial"/>
              </a:rPr>
              <a:t>There are three keywords used to define variables in JavaScript:</a:t>
            </a:r>
            <a:endParaRPr sz="2000" dirty="0">
              <a:latin typeface="Arial"/>
              <a:cs typeface="Arial"/>
            </a:endParaRPr>
          </a:p>
        </p:txBody>
      </p:sp>
      <p:graphicFrame>
        <p:nvGraphicFramePr>
          <p:cNvPr id="4" name="object 4"/>
          <p:cNvGraphicFramePr>
            <a:graphicFrameLocks noGrp="1"/>
          </p:cNvGraphicFramePr>
          <p:nvPr/>
        </p:nvGraphicFramePr>
        <p:xfrm>
          <a:off x="1090930" y="2321700"/>
          <a:ext cx="10059667" cy="3931920"/>
        </p:xfrm>
        <a:graphic>
          <a:graphicData uri="http://schemas.openxmlformats.org/drawingml/2006/table">
            <a:tbl>
              <a:tblPr firstRow="1" bandRow="1">
                <a:tableStyleId>{2D5ABB26-0587-4C30-8999-92F81FD0307C}</a:tableStyleId>
              </a:tblPr>
              <a:tblGrid>
                <a:gridCol w="1169035">
                  <a:extLst>
                    <a:ext uri="{9D8B030D-6E8A-4147-A177-3AD203B41FA5}">
                      <a16:colId xmlns:a16="http://schemas.microsoft.com/office/drawing/2014/main" val="20000"/>
                    </a:ext>
                  </a:extLst>
                </a:gridCol>
                <a:gridCol w="1303019">
                  <a:extLst>
                    <a:ext uri="{9D8B030D-6E8A-4147-A177-3AD203B41FA5}">
                      <a16:colId xmlns:a16="http://schemas.microsoft.com/office/drawing/2014/main" val="20001"/>
                    </a:ext>
                  </a:extLst>
                </a:gridCol>
                <a:gridCol w="3481704">
                  <a:extLst>
                    <a:ext uri="{9D8B030D-6E8A-4147-A177-3AD203B41FA5}">
                      <a16:colId xmlns:a16="http://schemas.microsoft.com/office/drawing/2014/main" val="20002"/>
                    </a:ext>
                  </a:extLst>
                </a:gridCol>
                <a:gridCol w="4105909">
                  <a:extLst>
                    <a:ext uri="{9D8B030D-6E8A-4147-A177-3AD203B41FA5}">
                      <a16:colId xmlns:a16="http://schemas.microsoft.com/office/drawing/2014/main" val="20003"/>
                    </a:ext>
                  </a:extLst>
                </a:gridCol>
              </a:tblGrid>
              <a:tr h="365760">
                <a:tc>
                  <a:txBody>
                    <a:bodyPr/>
                    <a:lstStyle/>
                    <a:p>
                      <a:pPr marL="97790">
                        <a:lnSpc>
                          <a:spcPct val="100000"/>
                        </a:lnSpc>
                        <a:spcBef>
                          <a:spcPts val="200"/>
                        </a:spcBef>
                      </a:pPr>
                      <a:r>
                        <a:rPr sz="1800" b="1" spc="-155" dirty="0">
                          <a:solidFill>
                            <a:srgbClr val="FFFFFF"/>
                          </a:solidFill>
                          <a:latin typeface="Arial"/>
                          <a:cs typeface="Arial"/>
                        </a:rPr>
                        <a:t>Keyword</a:t>
                      </a:r>
                      <a:endParaRPr sz="1800">
                        <a:latin typeface="Arial"/>
                        <a:cs typeface="Arial"/>
                      </a:endParaRPr>
                    </a:p>
                  </a:txBody>
                  <a:tcPr marL="0" marR="0" marT="2540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48312"/>
                    </a:solidFill>
                  </a:tcPr>
                </a:tc>
                <a:tc>
                  <a:txBody>
                    <a:bodyPr/>
                    <a:lstStyle/>
                    <a:p>
                      <a:pPr marL="97155">
                        <a:lnSpc>
                          <a:spcPct val="100000"/>
                        </a:lnSpc>
                        <a:spcBef>
                          <a:spcPts val="200"/>
                        </a:spcBef>
                      </a:pPr>
                      <a:r>
                        <a:rPr sz="1800" b="1" spc="-200" dirty="0">
                          <a:solidFill>
                            <a:srgbClr val="FFFFFF"/>
                          </a:solidFill>
                          <a:latin typeface="Arial"/>
                          <a:cs typeface="Arial"/>
                        </a:rPr>
                        <a:t>Scope</a:t>
                      </a:r>
                      <a:endParaRPr sz="1800">
                        <a:latin typeface="Arial"/>
                        <a:cs typeface="Arial"/>
                      </a:endParaRPr>
                    </a:p>
                  </a:txBody>
                  <a:tcPr marL="0" marR="0" marT="2540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48312"/>
                    </a:solidFill>
                  </a:tcPr>
                </a:tc>
                <a:tc>
                  <a:txBody>
                    <a:bodyPr/>
                    <a:lstStyle/>
                    <a:p>
                      <a:pPr marL="97155">
                        <a:lnSpc>
                          <a:spcPct val="100000"/>
                        </a:lnSpc>
                        <a:spcBef>
                          <a:spcPts val="200"/>
                        </a:spcBef>
                      </a:pPr>
                      <a:r>
                        <a:rPr sz="1800" b="1" spc="-130" dirty="0">
                          <a:solidFill>
                            <a:srgbClr val="FFFFFF"/>
                          </a:solidFill>
                          <a:latin typeface="Arial"/>
                          <a:cs typeface="Arial"/>
                        </a:rPr>
                        <a:t>Explanation</a:t>
                      </a:r>
                      <a:endParaRPr sz="1800">
                        <a:latin typeface="Arial"/>
                        <a:cs typeface="Arial"/>
                      </a:endParaRPr>
                    </a:p>
                  </a:txBody>
                  <a:tcPr marL="0" marR="0" marT="2540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48312"/>
                    </a:solidFill>
                  </a:tcPr>
                </a:tc>
                <a:tc>
                  <a:txBody>
                    <a:bodyPr/>
                    <a:lstStyle/>
                    <a:p>
                      <a:pPr marL="96520">
                        <a:lnSpc>
                          <a:spcPct val="100000"/>
                        </a:lnSpc>
                        <a:spcBef>
                          <a:spcPts val="200"/>
                        </a:spcBef>
                      </a:pPr>
                      <a:r>
                        <a:rPr sz="1800" b="1" spc="-160" dirty="0">
                          <a:solidFill>
                            <a:srgbClr val="FFFFFF"/>
                          </a:solidFill>
                          <a:latin typeface="Arial"/>
                          <a:cs typeface="Arial"/>
                        </a:rPr>
                        <a:t>Example</a:t>
                      </a:r>
                      <a:endParaRPr sz="1800">
                        <a:latin typeface="Arial"/>
                        <a:cs typeface="Arial"/>
                      </a:endParaRPr>
                    </a:p>
                  </a:txBody>
                  <a:tcPr marL="0" marR="0" marT="2540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E48312"/>
                    </a:solidFill>
                  </a:tcPr>
                </a:tc>
                <a:extLst>
                  <a:ext uri="{0D108BD9-81ED-4DB2-BD59-A6C34878D82A}">
                    <a16:rowId xmlns:a16="http://schemas.microsoft.com/office/drawing/2014/main" val="10000"/>
                  </a:ext>
                </a:extLst>
              </a:tr>
              <a:tr h="914400">
                <a:tc>
                  <a:txBody>
                    <a:bodyPr/>
                    <a:lstStyle/>
                    <a:p>
                      <a:pPr marL="97790">
                        <a:lnSpc>
                          <a:spcPct val="100000"/>
                        </a:lnSpc>
                        <a:spcBef>
                          <a:spcPts val="254"/>
                        </a:spcBef>
                      </a:pPr>
                      <a:r>
                        <a:rPr sz="1800" spc="-80" dirty="0">
                          <a:latin typeface="Arial"/>
                          <a:cs typeface="Arial"/>
                        </a:rPr>
                        <a:t>const</a:t>
                      </a:r>
                      <a:endParaRPr sz="1800">
                        <a:latin typeface="Arial"/>
                        <a:cs typeface="Arial"/>
                      </a:endParaRPr>
                    </a:p>
                  </a:txBody>
                  <a:tcPr marL="0" marR="0" marT="32384"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5D9CC"/>
                    </a:solidFill>
                  </a:tcPr>
                </a:tc>
                <a:tc>
                  <a:txBody>
                    <a:bodyPr/>
                    <a:lstStyle/>
                    <a:p>
                      <a:pPr marL="97155">
                        <a:lnSpc>
                          <a:spcPct val="100000"/>
                        </a:lnSpc>
                        <a:spcBef>
                          <a:spcPts val="254"/>
                        </a:spcBef>
                      </a:pPr>
                      <a:r>
                        <a:rPr sz="1800" spc="-100" dirty="0">
                          <a:latin typeface="Arial"/>
                          <a:cs typeface="Arial"/>
                        </a:rPr>
                        <a:t>Block</a:t>
                      </a:r>
                      <a:endParaRPr sz="1800">
                        <a:latin typeface="Arial"/>
                        <a:cs typeface="Arial"/>
                      </a:endParaRPr>
                    </a:p>
                  </a:txBody>
                  <a:tcPr marL="0" marR="0" marT="32384"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5D9CC"/>
                    </a:solidFill>
                  </a:tcPr>
                </a:tc>
                <a:tc>
                  <a:txBody>
                    <a:bodyPr/>
                    <a:lstStyle/>
                    <a:p>
                      <a:pPr marL="97155" marR="219075">
                        <a:lnSpc>
                          <a:spcPct val="100299"/>
                        </a:lnSpc>
                        <a:spcBef>
                          <a:spcPts val="250"/>
                        </a:spcBef>
                      </a:pPr>
                      <a:r>
                        <a:rPr sz="1800" spc="-60" dirty="0">
                          <a:latin typeface="Arial"/>
                          <a:cs typeface="Arial"/>
                        </a:rPr>
                        <a:t>Initializes </a:t>
                      </a:r>
                      <a:r>
                        <a:rPr sz="1800" spc="-140" dirty="0">
                          <a:latin typeface="Arial"/>
                          <a:cs typeface="Arial"/>
                        </a:rPr>
                        <a:t>a </a:t>
                      </a:r>
                      <a:r>
                        <a:rPr sz="1800" spc="-65" dirty="0">
                          <a:latin typeface="Arial"/>
                          <a:cs typeface="Arial"/>
                        </a:rPr>
                        <a:t>block </a:t>
                      </a:r>
                      <a:r>
                        <a:rPr sz="1800" spc="-105" dirty="0">
                          <a:latin typeface="Arial"/>
                          <a:cs typeface="Arial"/>
                        </a:rPr>
                        <a:t>scoped </a:t>
                      </a:r>
                      <a:r>
                        <a:rPr sz="1800" spc="-70" dirty="0">
                          <a:latin typeface="Arial"/>
                          <a:cs typeface="Arial"/>
                        </a:rPr>
                        <a:t>variable  </a:t>
                      </a:r>
                      <a:r>
                        <a:rPr sz="1800" spc="-5" dirty="0">
                          <a:latin typeface="Arial"/>
                          <a:cs typeface="Arial"/>
                        </a:rPr>
                        <a:t>that </a:t>
                      </a:r>
                      <a:r>
                        <a:rPr sz="1800" spc="-60" dirty="0">
                          <a:latin typeface="Arial"/>
                          <a:cs typeface="Arial"/>
                        </a:rPr>
                        <a:t>cannot </a:t>
                      </a:r>
                      <a:r>
                        <a:rPr sz="1800" spc="-65" dirty="0">
                          <a:latin typeface="Arial"/>
                          <a:cs typeface="Arial"/>
                        </a:rPr>
                        <a:t>get </a:t>
                      </a:r>
                      <a:r>
                        <a:rPr sz="1800" spc="-25" dirty="0">
                          <a:latin typeface="Arial"/>
                          <a:cs typeface="Arial"/>
                        </a:rPr>
                        <a:t>overwritten.</a:t>
                      </a:r>
                      <a:r>
                        <a:rPr sz="1800" spc="-275" dirty="0">
                          <a:latin typeface="Arial"/>
                          <a:cs typeface="Arial"/>
                        </a:rPr>
                        <a:t> </a:t>
                      </a:r>
                      <a:r>
                        <a:rPr sz="1800" spc="-35" dirty="0">
                          <a:latin typeface="Arial"/>
                          <a:cs typeface="Arial"/>
                        </a:rPr>
                        <a:t>Most  </a:t>
                      </a:r>
                      <a:r>
                        <a:rPr sz="1800" spc="-75" dirty="0">
                          <a:latin typeface="Arial"/>
                          <a:cs typeface="Arial"/>
                        </a:rPr>
                        <a:t>common </a:t>
                      </a:r>
                      <a:r>
                        <a:rPr sz="1800" spc="-105" dirty="0">
                          <a:latin typeface="Arial"/>
                          <a:cs typeface="Arial"/>
                        </a:rPr>
                        <a:t>used </a:t>
                      </a:r>
                      <a:r>
                        <a:rPr sz="1800" spc="-25" dirty="0">
                          <a:latin typeface="Arial"/>
                          <a:cs typeface="Arial"/>
                        </a:rPr>
                        <a:t>in </a:t>
                      </a:r>
                      <a:r>
                        <a:rPr sz="1800" spc="-40" dirty="0">
                          <a:latin typeface="Arial"/>
                          <a:cs typeface="Arial"/>
                        </a:rPr>
                        <a:t>this</a:t>
                      </a:r>
                      <a:r>
                        <a:rPr sz="1800" spc="-160" dirty="0">
                          <a:latin typeface="Arial"/>
                          <a:cs typeface="Arial"/>
                        </a:rPr>
                        <a:t> </a:t>
                      </a:r>
                      <a:r>
                        <a:rPr sz="1800" spc="-90" dirty="0">
                          <a:latin typeface="Arial"/>
                          <a:cs typeface="Arial"/>
                        </a:rPr>
                        <a:t>course.</a:t>
                      </a:r>
                      <a:endParaRPr sz="1800">
                        <a:latin typeface="Arial"/>
                        <a:cs typeface="Arial"/>
                      </a:endParaRPr>
                    </a:p>
                  </a:txBody>
                  <a:tcPr marL="0" marR="0" marT="31750"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5D9CC"/>
                    </a:solidFill>
                  </a:tcPr>
                </a:tc>
                <a:tc>
                  <a:txBody>
                    <a:bodyPr/>
                    <a:lstStyle/>
                    <a:p>
                      <a:pPr marL="96520">
                        <a:lnSpc>
                          <a:spcPct val="100000"/>
                        </a:lnSpc>
                        <a:spcBef>
                          <a:spcPts val="254"/>
                        </a:spcBef>
                      </a:pPr>
                      <a:r>
                        <a:rPr sz="1800" spc="-80" dirty="0">
                          <a:latin typeface="Arial"/>
                          <a:cs typeface="Arial"/>
                        </a:rPr>
                        <a:t>const </a:t>
                      </a:r>
                      <a:r>
                        <a:rPr sz="1800" spc="-45" dirty="0">
                          <a:latin typeface="Arial"/>
                          <a:cs typeface="Arial"/>
                        </a:rPr>
                        <a:t>twelve </a:t>
                      </a:r>
                      <a:r>
                        <a:rPr sz="1800" spc="-155" dirty="0">
                          <a:latin typeface="Arial"/>
                          <a:cs typeface="Arial"/>
                        </a:rPr>
                        <a:t>= </a:t>
                      </a:r>
                      <a:r>
                        <a:rPr sz="1800" spc="-90" dirty="0">
                          <a:latin typeface="Arial"/>
                          <a:cs typeface="Arial"/>
                        </a:rPr>
                        <a:t>2 </a:t>
                      </a:r>
                      <a:r>
                        <a:rPr sz="1800" spc="-155" dirty="0">
                          <a:latin typeface="Arial"/>
                          <a:cs typeface="Arial"/>
                        </a:rPr>
                        <a:t>+</a:t>
                      </a:r>
                      <a:r>
                        <a:rPr sz="1800" spc="-75" dirty="0">
                          <a:latin typeface="Arial"/>
                          <a:cs typeface="Arial"/>
                        </a:rPr>
                        <a:t> </a:t>
                      </a:r>
                      <a:r>
                        <a:rPr sz="1800" spc="-70" dirty="0">
                          <a:latin typeface="Arial"/>
                          <a:cs typeface="Arial"/>
                        </a:rPr>
                        <a:t>10;</a:t>
                      </a:r>
                      <a:endParaRPr sz="1800">
                        <a:latin typeface="Arial"/>
                        <a:cs typeface="Arial"/>
                      </a:endParaRPr>
                    </a:p>
                  </a:txBody>
                  <a:tcPr marL="0" marR="0" marT="32384"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1"/>
                  </a:ext>
                </a:extLst>
              </a:tr>
              <a:tr h="2011680">
                <a:tc>
                  <a:txBody>
                    <a:bodyPr/>
                    <a:lstStyle/>
                    <a:p>
                      <a:pPr marL="97790">
                        <a:lnSpc>
                          <a:spcPct val="100000"/>
                        </a:lnSpc>
                        <a:spcBef>
                          <a:spcPts val="254"/>
                        </a:spcBef>
                      </a:pPr>
                      <a:r>
                        <a:rPr sz="1800" spc="-5" dirty="0">
                          <a:latin typeface="Arial"/>
                          <a:cs typeface="Arial"/>
                        </a:rPr>
                        <a:t>let</a:t>
                      </a:r>
                      <a:endParaRPr sz="1800">
                        <a:latin typeface="Arial"/>
                        <a:cs typeface="Arial"/>
                      </a:endParaRPr>
                    </a:p>
                  </a:txBody>
                  <a:tcPr marL="0" marR="0" marT="32384"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155">
                        <a:lnSpc>
                          <a:spcPct val="100000"/>
                        </a:lnSpc>
                        <a:spcBef>
                          <a:spcPts val="254"/>
                        </a:spcBef>
                      </a:pPr>
                      <a:r>
                        <a:rPr sz="1800" spc="-100" dirty="0">
                          <a:latin typeface="Arial"/>
                          <a:cs typeface="Arial"/>
                        </a:rPr>
                        <a:t>Block</a:t>
                      </a:r>
                      <a:endParaRPr sz="1800">
                        <a:latin typeface="Arial"/>
                        <a:cs typeface="Arial"/>
                      </a:endParaRPr>
                    </a:p>
                  </a:txBody>
                  <a:tcPr marL="0" marR="0" marT="32384"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7155" marR="305435">
                        <a:lnSpc>
                          <a:spcPct val="101899"/>
                        </a:lnSpc>
                        <a:spcBef>
                          <a:spcPts val="215"/>
                        </a:spcBef>
                      </a:pPr>
                      <a:r>
                        <a:rPr sz="1800" spc="-60" dirty="0">
                          <a:latin typeface="Arial"/>
                          <a:cs typeface="Arial"/>
                        </a:rPr>
                        <a:t>Initializes </a:t>
                      </a:r>
                      <a:r>
                        <a:rPr sz="1800" spc="-140" dirty="0">
                          <a:latin typeface="Arial"/>
                          <a:cs typeface="Arial"/>
                        </a:rPr>
                        <a:t>a </a:t>
                      </a:r>
                      <a:r>
                        <a:rPr sz="1800" spc="-65" dirty="0">
                          <a:latin typeface="Arial"/>
                          <a:cs typeface="Arial"/>
                        </a:rPr>
                        <a:t>block </a:t>
                      </a:r>
                      <a:r>
                        <a:rPr sz="1800" spc="-105" dirty="0">
                          <a:latin typeface="Arial"/>
                          <a:cs typeface="Arial"/>
                        </a:rPr>
                        <a:t>scoped </a:t>
                      </a:r>
                      <a:r>
                        <a:rPr sz="1800" spc="-70" dirty="0">
                          <a:latin typeface="Arial"/>
                          <a:cs typeface="Arial"/>
                        </a:rPr>
                        <a:t>variable  </a:t>
                      </a:r>
                      <a:r>
                        <a:rPr sz="1800" spc="-5" dirty="0">
                          <a:latin typeface="Arial"/>
                          <a:cs typeface="Arial"/>
                        </a:rPr>
                        <a:t>that </a:t>
                      </a:r>
                      <a:r>
                        <a:rPr sz="1800" spc="-120" dirty="0">
                          <a:latin typeface="Arial"/>
                          <a:cs typeface="Arial"/>
                        </a:rPr>
                        <a:t>can </a:t>
                      </a:r>
                      <a:r>
                        <a:rPr sz="1800" spc="-65" dirty="0">
                          <a:latin typeface="Arial"/>
                          <a:cs typeface="Arial"/>
                        </a:rPr>
                        <a:t>get</a:t>
                      </a:r>
                      <a:r>
                        <a:rPr sz="1800" spc="-160" dirty="0">
                          <a:latin typeface="Arial"/>
                          <a:cs typeface="Arial"/>
                        </a:rPr>
                        <a:t> </a:t>
                      </a:r>
                      <a:r>
                        <a:rPr sz="1800" spc="-25" dirty="0">
                          <a:latin typeface="Arial"/>
                          <a:cs typeface="Arial"/>
                        </a:rPr>
                        <a:t>overwritten.</a:t>
                      </a:r>
                      <a:endParaRPr sz="1800">
                        <a:latin typeface="Arial"/>
                        <a:cs typeface="Arial"/>
                      </a:endParaRPr>
                    </a:p>
                  </a:txBody>
                  <a:tcPr marL="0" marR="0" marT="2730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tc>
                  <a:txBody>
                    <a:bodyPr/>
                    <a:lstStyle/>
                    <a:p>
                      <a:pPr marL="96520" marR="1055370">
                        <a:lnSpc>
                          <a:spcPct val="101899"/>
                        </a:lnSpc>
                        <a:spcBef>
                          <a:spcPts val="215"/>
                        </a:spcBef>
                      </a:pPr>
                      <a:r>
                        <a:rPr sz="1800" spc="-80" dirty="0">
                          <a:latin typeface="Arial"/>
                          <a:cs typeface="Arial"/>
                        </a:rPr>
                        <a:t>const </a:t>
                      </a:r>
                      <a:r>
                        <a:rPr sz="1800" spc="-105" dirty="0">
                          <a:latin typeface="Arial"/>
                          <a:cs typeface="Arial"/>
                        </a:rPr>
                        <a:t>numbersToAdd </a:t>
                      </a:r>
                      <a:r>
                        <a:rPr sz="1800" spc="-155" dirty="0">
                          <a:latin typeface="Arial"/>
                          <a:cs typeface="Arial"/>
                        </a:rPr>
                        <a:t>= </a:t>
                      </a:r>
                      <a:r>
                        <a:rPr sz="1800" spc="-35" dirty="0">
                          <a:latin typeface="Arial"/>
                          <a:cs typeface="Arial"/>
                        </a:rPr>
                        <a:t>[1, </a:t>
                      </a:r>
                      <a:r>
                        <a:rPr sz="1800" spc="-70" dirty="0">
                          <a:latin typeface="Arial"/>
                          <a:cs typeface="Arial"/>
                        </a:rPr>
                        <a:t>2, </a:t>
                      </a:r>
                      <a:r>
                        <a:rPr sz="1800" spc="-25" dirty="0">
                          <a:latin typeface="Arial"/>
                          <a:cs typeface="Arial"/>
                        </a:rPr>
                        <a:t>3];  </a:t>
                      </a:r>
                      <a:r>
                        <a:rPr sz="1800" spc="-5" dirty="0">
                          <a:latin typeface="Arial"/>
                          <a:cs typeface="Arial"/>
                        </a:rPr>
                        <a:t>let </a:t>
                      </a:r>
                      <a:r>
                        <a:rPr sz="1800" spc="-130" dirty="0">
                          <a:latin typeface="Arial"/>
                          <a:cs typeface="Arial"/>
                        </a:rPr>
                        <a:t>squareSums </a:t>
                      </a:r>
                      <a:r>
                        <a:rPr sz="1800" spc="-155" dirty="0">
                          <a:latin typeface="Arial"/>
                          <a:cs typeface="Arial"/>
                        </a:rPr>
                        <a:t>=</a:t>
                      </a:r>
                      <a:r>
                        <a:rPr sz="1800" spc="-140" dirty="0">
                          <a:latin typeface="Arial"/>
                          <a:cs typeface="Arial"/>
                        </a:rPr>
                        <a:t> </a:t>
                      </a:r>
                      <a:r>
                        <a:rPr sz="1800" spc="-55" dirty="0">
                          <a:latin typeface="Arial"/>
                          <a:cs typeface="Arial"/>
                        </a:rPr>
                        <a:t>0;</a:t>
                      </a:r>
                      <a:endParaRPr sz="1800">
                        <a:latin typeface="Arial"/>
                        <a:cs typeface="Arial"/>
                      </a:endParaRPr>
                    </a:p>
                    <a:p>
                      <a:pPr>
                        <a:lnSpc>
                          <a:spcPct val="100000"/>
                        </a:lnSpc>
                        <a:spcBef>
                          <a:spcPts val="50"/>
                        </a:spcBef>
                      </a:pPr>
                      <a:endParaRPr sz="1750">
                        <a:latin typeface="Times New Roman"/>
                        <a:cs typeface="Times New Roman"/>
                      </a:endParaRPr>
                    </a:p>
                    <a:p>
                      <a:pPr marL="306070" marR="942340" indent="-209550">
                        <a:lnSpc>
                          <a:spcPct val="101899"/>
                        </a:lnSpc>
                      </a:pPr>
                      <a:r>
                        <a:rPr sz="1800" spc="-100" dirty="0">
                          <a:latin typeface="Arial"/>
                          <a:cs typeface="Arial"/>
                        </a:rPr>
                        <a:t>numbersToAdd.forEach(num </a:t>
                      </a:r>
                      <a:r>
                        <a:rPr sz="1800" spc="-155" dirty="0">
                          <a:latin typeface="Arial"/>
                          <a:cs typeface="Arial"/>
                        </a:rPr>
                        <a:t>=&gt; </a:t>
                      </a:r>
                      <a:r>
                        <a:rPr sz="1800" spc="-40" dirty="0">
                          <a:latin typeface="Arial"/>
                          <a:cs typeface="Arial"/>
                        </a:rPr>
                        <a:t>{  </a:t>
                      </a:r>
                      <a:r>
                        <a:rPr sz="1800" spc="-80" dirty="0">
                          <a:latin typeface="Arial"/>
                          <a:cs typeface="Arial"/>
                        </a:rPr>
                        <a:t>const </a:t>
                      </a:r>
                      <a:r>
                        <a:rPr sz="1800" spc="-90" dirty="0">
                          <a:latin typeface="Arial"/>
                          <a:cs typeface="Arial"/>
                        </a:rPr>
                        <a:t>squared </a:t>
                      </a:r>
                      <a:r>
                        <a:rPr sz="1800" spc="-155" dirty="0">
                          <a:latin typeface="Arial"/>
                          <a:cs typeface="Arial"/>
                        </a:rPr>
                        <a:t>= </a:t>
                      </a:r>
                      <a:r>
                        <a:rPr sz="1800" spc="-60" dirty="0">
                          <a:latin typeface="Arial"/>
                          <a:cs typeface="Arial"/>
                        </a:rPr>
                        <a:t>num </a:t>
                      </a:r>
                      <a:r>
                        <a:rPr sz="1800" spc="190" dirty="0">
                          <a:latin typeface="Arial"/>
                          <a:cs typeface="Arial"/>
                        </a:rPr>
                        <a:t>*</a:t>
                      </a:r>
                      <a:r>
                        <a:rPr sz="1800" spc="-80" dirty="0">
                          <a:latin typeface="Arial"/>
                          <a:cs typeface="Arial"/>
                        </a:rPr>
                        <a:t> </a:t>
                      </a:r>
                      <a:r>
                        <a:rPr sz="1800" spc="-50" dirty="0">
                          <a:latin typeface="Arial"/>
                          <a:cs typeface="Arial"/>
                        </a:rPr>
                        <a:t>num;</a:t>
                      </a:r>
                      <a:endParaRPr sz="1800">
                        <a:latin typeface="Arial"/>
                        <a:cs typeface="Arial"/>
                      </a:endParaRPr>
                    </a:p>
                    <a:p>
                      <a:pPr marL="306070">
                        <a:lnSpc>
                          <a:spcPts val="2135"/>
                        </a:lnSpc>
                      </a:pPr>
                      <a:r>
                        <a:rPr sz="1800" spc="-130" dirty="0">
                          <a:latin typeface="Arial"/>
                          <a:cs typeface="Arial"/>
                        </a:rPr>
                        <a:t>squareSums </a:t>
                      </a:r>
                      <a:r>
                        <a:rPr sz="1800" spc="-155" dirty="0">
                          <a:latin typeface="Arial"/>
                          <a:cs typeface="Arial"/>
                        </a:rPr>
                        <a:t>= </a:t>
                      </a:r>
                      <a:r>
                        <a:rPr sz="1800" spc="-130" dirty="0">
                          <a:latin typeface="Arial"/>
                          <a:cs typeface="Arial"/>
                        </a:rPr>
                        <a:t>squareSums </a:t>
                      </a:r>
                      <a:r>
                        <a:rPr sz="1800" spc="-155" dirty="0">
                          <a:latin typeface="Arial"/>
                          <a:cs typeface="Arial"/>
                        </a:rPr>
                        <a:t>+</a:t>
                      </a:r>
                      <a:r>
                        <a:rPr sz="1800" spc="50" dirty="0">
                          <a:latin typeface="Arial"/>
                          <a:cs typeface="Arial"/>
                        </a:rPr>
                        <a:t> </a:t>
                      </a:r>
                      <a:r>
                        <a:rPr sz="1800" spc="-80" dirty="0">
                          <a:latin typeface="Arial"/>
                          <a:cs typeface="Arial"/>
                        </a:rPr>
                        <a:t>squared;</a:t>
                      </a:r>
                      <a:endParaRPr sz="1800">
                        <a:latin typeface="Arial"/>
                        <a:cs typeface="Arial"/>
                      </a:endParaRPr>
                    </a:p>
                    <a:p>
                      <a:pPr marL="96520">
                        <a:lnSpc>
                          <a:spcPct val="100000"/>
                        </a:lnSpc>
                        <a:spcBef>
                          <a:spcPts val="40"/>
                        </a:spcBef>
                      </a:pPr>
                      <a:r>
                        <a:rPr sz="1800" spc="-40" dirty="0">
                          <a:latin typeface="Arial"/>
                          <a:cs typeface="Arial"/>
                        </a:rPr>
                        <a:t>});</a:t>
                      </a:r>
                      <a:endParaRPr sz="1800">
                        <a:latin typeface="Arial"/>
                        <a:cs typeface="Arial"/>
                      </a:endParaRPr>
                    </a:p>
                  </a:txBody>
                  <a:tcPr marL="0" marR="0" marT="2730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AEDE7"/>
                    </a:solidFill>
                  </a:tcPr>
                </a:tc>
                <a:extLst>
                  <a:ext uri="{0D108BD9-81ED-4DB2-BD59-A6C34878D82A}">
                    <a16:rowId xmlns:a16="http://schemas.microsoft.com/office/drawing/2014/main" val="10002"/>
                  </a:ext>
                </a:extLst>
              </a:tr>
              <a:tr h="640080">
                <a:tc>
                  <a:txBody>
                    <a:bodyPr/>
                    <a:lstStyle/>
                    <a:p>
                      <a:pPr marL="97790">
                        <a:lnSpc>
                          <a:spcPct val="100000"/>
                        </a:lnSpc>
                        <a:spcBef>
                          <a:spcPts val="215"/>
                        </a:spcBef>
                      </a:pPr>
                      <a:r>
                        <a:rPr sz="1800" spc="-80" dirty="0">
                          <a:latin typeface="Arial"/>
                          <a:cs typeface="Arial"/>
                        </a:rPr>
                        <a:t>var</a:t>
                      </a:r>
                      <a:endParaRPr sz="1800">
                        <a:latin typeface="Arial"/>
                        <a:cs typeface="Arial"/>
                      </a:endParaRPr>
                    </a:p>
                  </a:txBody>
                  <a:tcPr marL="0" marR="0" marT="2730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155">
                        <a:lnSpc>
                          <a:spcPct val="100000"/>
                        </a:lnSpc>
                        <a:spcBef>
                          <a:spcPts val="215"/>
                        </a:spcBef>
                      </a:pPr>
                      <a:r>
                        <a:rPr sz="1800" spc="-70" dirty="0">
                          <a:latin typeface="Arial"/>
                          <a:cs typeface="Arial"/>
                        </a:rPr>
                        <a:t>Functional</a:t>
                      </a:r>
                      <a:endParaRPr sz="1800">
                        <a:latin typeface="Arial"/>
                        <a:cs typeface="Arial"/>
                      </a:endParaRPr>
                    </a:p>
                  </a:txBody>
                  <a:tcPr marL="0" marR="0" marT="2730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7155" marR="403860">
                        <a:lnSpc>
                          <a:spcPct val="101899"/>
                        </a:lnSpc>
                        <a:spcBef>
                          <a:spcPts val="175"/>
                        </a:spcBef>
                      </a:pPr>
                      <a:r>
                        <a:rPr sz="1800" spc="-60" dirty="0">
                          <a:latin typeface="Arial"/>
                          <a:cs typeface="Arial"/>
                        </a:rPr>
                        <a:t>Initializes </a:t>
                      </a:r>
                      <a:r>
                        <a:rPr sz="1800" spc="-140" dirty="0">
                          <a:latin typeface="Arial"/>
                          <a:cs typeface="Arial"/>
                        </a:rPr>
                        <a:t>a </a:t>
                      </a:r>
                      <a:r>
                        <a:rPr sz="1800" spc="-70" dirty="0">
                          <a:latin typeface="Arial"/>
                          <a:cs typeface="Arial"/>
                        </a:rPr>
                        <a:t>variable </a:t>
                      </a:r>
                      <a:r>
                        <a:rPr sz="1800" spc="-5" dirty="0">
                          <a:latin typeface="Arial"/>
                          <a:cs typeface="Arial"/>
                        </a:rPr>
                        <a:t>that </a:t>
                      </a:r>
                      <a:r>
                        <a:rPr sz="1800" spc="-120" dirty="0">
                          <a:latin typeface="Arial"/>
                          <a:cs typeface="Arial"/>
                        </a:rPr>
                        <a:t>can </a:t>
                      </a:r>
                      <a:r>
                        <a:rPr sz="1800" spc="-60" dirty="0">
                          <a:latin typeface="Arial"/>
                          <a:cs typeface="Arial"/>
                        </a:rPr>
                        <a:t>get  </a:t>
                      </a:r>
                      <a:r>
                        <a:rPr sz="1800" spc="-25" dirty="0">
                          <a:latin typeface="Arial"/>
                          <a:cs typeface="Arial"/>
                        </a:rPr>
                        <a:t>overwritten; </a:t>
                      </a:r>
                      <a:r>
                        <a:rPr sz="1800" spc="-5" dirty="0">
                          <a:latin typeface="Arial"/>
                          <a:cs typeface="Arial"/>
                        </a:rPr>
                        <a:t>not </a:t>
                      </a:r>
                      <a:r>
                        <a:rPr sz="1800" spc="-105" dirty="0">
                          <a:latin typeface="Arial"/>
                          <a:cs typeface="Arial"/>
                        </a:rPr>
                        <a:t>used </a:t>
                      </a:r>
                      <a:r>
                        <a:rPr sz="1800" spc="-25" dirty="0">
                          <a:latin typeface="Arial"/>
                          <a:cs typeface="Arial"/>
                        </a:rPr>
                        <a:t>in</a:t>
                      </a:r>
                      <a:r>
                        <a:rPr sz="1800" spc="-225" dirty="0">
                          <a:latin typeface="Arial"/>
                          <a:cs typeface="Arial"/>
                        </a:rPr>
                        <a:t> </a:t>
                      </a:r>
                      <a:r>
                        <a:rPr sz="1800" spc="-90" dirty="0">
                          <a:latin typeface="Arial"/>
                          <a:cs typeface="Arial"/>
                        </a:rPr>
                        <a:t>course.</a:t>
                      </a:r>
                      <a:endParaRPr sz="1800">
                        <a:latin typeface="Arial"/>
                        <a:cs typeface="Arial"/>
                      </a:endParaRPr>
                    </a:p>
                  </a:txBody>
                  <a:tcPr marL="0" marR="0" marT="2222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tc>
                  <a:txBody>
                    <a:bodyPr/>
                    <a:lstStyle/>
                    <a:p>
                      <a:pPr marL="96520">
                        <a:lnSpc>
                          <a:spcPct val="100000"/>
                        </a:lnSpc>
                        <a:spcBef>
                          <a:spcPts val="215"/>
                        </a:spcBef>
                      </a:pPr>
                      <a:r>
                        <a:rPr sz="1800" spc="-80" dirty="0">
                          <a:latin typeface="Arial"/>
                          <a:cs typeface="Arial"/>
                        </a:rPr>
                        <a:t>var </a:t>
                      </a:r>
                      <a:r>
                        <a:rPr sz="1800" spc="-45" dirty="0">
                          <a:latin typeface="Arial"/>
                          <a:cs typeface="Arial"/>
                        </a:rPr>
                        <a:t>twelve </a:t>
                      </a:r>
                      <a:r>
                        <a:rPr sz="1800" spc="-155" dirty="0">
                          <a:latin typeface="Arial"/>
                          <a:cs typeface="Arial"/>
                        </a:rPr>
                        <a:t>= </a:t>
                      </a:r>
                      <a:r>
                        <a:rPr sz="1800" spc="-90" dirty="0">
                          <a:latin typeface="Arial"/>
                          <a:cs typeface="Arial"/>
                        </a:rPr>
                        <a:t>2 </a:t>
                      </a:r>
                      <a:r>
                        <a:rPr sz="1800" spc="-155" dirty="0">
                          <a:latin typeface="Arial"/>
                          <a:cs typeface="Arial"/>
                        </a:rPr>
                        <a:t>+</a:t>
                      </a:r>
                      <a:r>
                        <a:rPr sz="1800" spc="-75" dirty="0">
                          <a:latin typeface="Arial"/>
                          <a:cs typeface="Arial"/>
                        </a:rPr>
                        <a:t> </a:t>
                      </a:r>
                      <a:r>
                        <a:rPr sz="1800" spc="-70" dirty="0">
                          <a:latin typeface="Arial"/>
                          <a:cs typeface="Arial"/>
                        </a:rPr>
                        <a:t>10;</a:t>
                      </a:r>
                      <a:endParaRPr sz="1800">
                        <a:latin typeface="Arial"/>
                        <a:cs typeface="Arial"/>
                      </a:endParaRPr>
                    </a:p>
                    <a:p>
                      <a:pPr marL="96520">
                        <a:lnSpc>
                          <a:spcPct val="100000"/>
                        </a:lnSpc>
                        <a:spcBef>
                          <a:spcPts val="40"/>
                        </a:spcBef>
                      </a:pPr>
                      <a:r>
                        <a:rPr sz="1800" spc="-45" dirty="0">
                          <a:latin typeface="Arial"/>
                          <a:cs typeface="Arial"/>
                        </a:rPr>
                        <a:t>twelve </a:t>
                      </a:r>
                      <a:r>
                        <a:rPr sz="1800" spc="-155" dirty="0">
                          <a:latin typeface="Arial"/>
                          <a:cs typeface="Arial"/>
                        </a:rPr>
                        <a:t>= </a:t>
                      </a:r>
                      <a:r>
                        <a:rPr sz="1800" spc="-90" dirty="0">
                          <a:latin typeface="Arial"/>
                          <a:cs typeface="Arial"/>
                        </a:rPr>
                        <a:t>24 </a:t>
                      </a:r>
                      <a:r>
                        <a:rPr sz="1800" spc="190" dirty="0">
                          <a:latin typeface="Arial"/>
                          <a:cs typeface="Arial"/>
                        </a:rPr>
                        <a:t>/</a:t>
                      </a:r>
                      <a:r>
                        <a:rPr sz="1800" spc="-65" dirty="0">
                          <a:latin typeface="Arial"/>
                          <a:cs typeface="Arial"/>
                        </a:rPr>
                        <a:t> </a:t>
                      </a:r>
                      <a:r>
                        <a:rPr sz="1800" spc="-55" dirty="0">
                          <a:latin typeface="Arial"/>
                          <a:cs typeface="Arial"/>
                        </a:rPr>
                        <a:t>2;</a:t>
                      </a:r>
                      <a:endParaRPr sz="1800">
                        <a:latin typeface="Arial"/>
                        <a:cs typeface="Arial"/>
                      </a:endParaRPr>
                    </a:p>
                  </a:txBody>
                  <a:tcPr marL="0" marR="0" marT="2730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5D9CC"/>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7282180"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Basic Syntax and Strings</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824566"/>
            <a:ext cx="9923145" cy="1337945"/>
          </a:xfrm>
          <a:prstGeom prst="rect">
            <a:avLst/>
          </a:prstGeom>
        </p:spPr>
        <p:txBody>
          <a:bodyPr vert="horz" wrap="square" lIns="0" tIns="43180" rIns="0" bIns="0" rtlCol="0">
            <a:spAutoFit/>
          </a:bodyPr>
          <a:lstStyle/>
          <a:p>
            <a:pPr marL="12700" marR="5080">
              <a:lnSpc>
                <a:spcPts val="2200"/>
              </a:lnSpc>
              <a:spcBef>
                <a:spcPts val="340"/>
              </a:spcBef>
            </a:pPr>
            <a:r>
              <a:rPr sz="2000" dirty="0">
                <a:solidFill>
                  <a:srgbClr val="404040"/>
                </a:solidFill>
                <a:latin typeface="Arial"/>
                <a:cs typeface="Arial"/>
              </a:rPr>
              <a:t>Let’s open up </a:t>
            </a:r>
            <a:r>
              <a:rPr sz="2000" dirty="0">
                <a:solidFill>
                  <a:srgbClr val="404040"/>
                </a:solidFill>
                <a:latin typeface="Courier New"/>
                <a:cs typeface="Courier New"/>
              </a:rPr>
              <a:t>strings.js </a:t>
            </a:r>
            <a:r>
              <a:rPr sz="2000" dirty="0">
                <a:solidFill>
                  <a:srgbClr val="404040"/>
                </a:solidFill>
                <a:latin typeface="Arial"/>
                <a:cs typeface="Arial"/>
              </a:rPr>
              <a:t>to take a look at basic syntax and some string operations. Variables  are assigned with the </a:t>
            </a:r>
            <a:r>
              <a:rPr sz="2000" dirty="0">
                <a:solidFill>
                  <a:srgbClr val="404040"/>
                </a:solidFill>
                <a:latin typeface="Courier New"/>
                <a:cs typeface="Courier New"/>
              </a:rPr>
              <a:t>var </a:t>
            </a:r>
            <a:r>
              <a:rPr sz="2000" dirty="0">
                <a:solidFill>
                  <a:srgbClr val="404040"/>
                </a:solidFill>
                <a:latin typeface="Arial"/>
                <a:cs typeface="Arial"/>
              </a:rPr>
              <a:t>keyword, and each line ends with a semicolon.</a:t>
            </a:r>
            <a:endParaRPr sz="2000" dirty="0">
              <a:latin typeface="Arial"/>
              <a:cs typeface="Arial"/>
            </a:endParaRPr>
          </a:p>
          <a:p>
            <a:pPr marL="12700" marR="550545">
              <a:lnSpc>
                <a:spcPts val="2200"/>
              </a:lnSpc>
              <a:spcBef>
                <a:spcPts val="1330"/>
              </a:spcBef>
            </a:pPr>
            <a:r>
              <a:rPr sz="2000" dirty="0">
                <a:solidFill>
                  <a:srgbClr val="404040"/>
                </a:solidFill>
                <a:latin typeface="Arial"/>
                <a:cs typeface="Arial"/>
              </a:rPr>
              <a:t>Run </a:t>
            </a:r>
            <a:r>
              <a:rPr sz="2000" dirty="0">
                <a:solidFill>
                  <a:srgbClr val="404040"/>
                </a:solidFill>
                <a:latin typeface="Courier New"/>
                <a:cs typeface="Courier New"/>
              </a:rPr>
              <a:t>strings.js </a:t>
            </a:r>
            <a:r>
              <a:rPr sz="2000" dirty="0">
                <a:solidFill>
                  <a:srgbClr val="404040"/>
                </a:solidFill>
                <a:latin typeface="Arial"/>
                <a:cs typeface="Arial"/>
              </a:rPr>
              <a:t>the same way as you ran </a:t>
            </a:r>
            <a:r>
              <a:rPr sz="2000" dirty="0">
                <a:solidFill>
                  <a:srgbClr val="404040"/>
                </a:solidFill>
                <a:latin typeface="Courier New"/>
                <a:cs typeface="Courier New"/>
              </a:rPr>
              <a:t>hello.js</a:t>
            </a:r>
            <a:r>
              <a:rPr sz="2000" dirty="0">
                <a:solidFill>
                  <a:srgbClr val="404040"/>
                </a:solidFill>
                <a:latin typeface="Arial"/>
                <a:cs typeface="Arial"/>
              </a:rPr>
              <a:t>; you’ll see how to store variables,  make comments, and do some basic string operations.</a:t>
            </a:r>
            <a:endParaRPr sz="2000" dirty="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6443980"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Booleans and Equality</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672166"/>
            <a:ext cx="9617075" cy="1692771"/>
          </a:xfrm>
          <a:prstGeom prst="rect">
            <a:avLst/>
          </a:prstGeom>
        </p:spPr>
        <p:txBody>
          <a:bodyPr vert="horz" wrap="square" lIns="0" tIns="12700" rIns="0" bIns="0" rtlCol="0">
            <a:spAutoFit/>
          </a:bodyPr>
          <a:lstStyle/>
          <a:p>
            <a:pPr marL="12700" marR="5080">
              <a:lnSpc>
                <a:spcPct val="150000"/>
              </a:lnSpc>
              <a:spcBef>
                <a:spcPts val="100"/>
              </a:spcBef>
            </a:pPr>
            <a:r>
              <a:rPr sz="2000" dirty="0">
                <a:solidFill>
                  <a:srgbClr val="404040"/>
                </a:solidFill>
                <a:latin typeface="Arial"/>
                <a:cs typeface="Arial"/>
              </a:rPr>
              <a:t>JavaScript is a </a:t>
            </a:r>
            <a:r>
              <a:rPr sz="2000" i="1" dirty="0">
                <a:solidFill>
                  <a:srgbClr val="404040"/>
                </a:solidFill>
                <a:latin typeface="Arial"/>
                <a:cs typeface="Arial"/>
              </a:rPr>
              <a:t>truthy </a:t>
            </a:r>
            <a:r>
              <a:rPr sz="2000" dirty="0">
                <a:solidFill>
                  <a:srgbClr val="404040"/>
                </a:solidFill>
                <a:latin typeface="Arial"/>
                <a:cs typeface="Arial"/>
              </a:rPr>
              <a:t>language; that means that many things can evaluate as “true” or “false”.  Let’s take a look at </a:t>
            </a:r>
            <a:r>
              <a:rPr sz="2000" dirty="0">
                <a:solidFill>
                  <a:srgbClr val="404040"/>
                </a:solidFill>
                <a:latin typeface="Courier New"/>
                <a:cs typeface="Courier New"/>
              </a:rPr>
              <a:t>boolean.js </a:t>
            </a:r>
            <a:r>
              <a:rPr sz="2000" dirty="0">
                <a:solidFill>
                  <a:srgbClr val="404040"/>
                </a:solidFill>
                <a:latin typeface="Arial"/>
                <a:cs typeface="Arial"/>
              </a:rPr>
              <a:t>and take a look at some if statements.</a:t>
            </a:r>
            <a:endParaRPr sz="2000" dirty="0">
              <a:latin typeface="Arial"/>
              <a:cs typeface="Arial"/>
            </a:endParaRPr>
          </a:p>
          <a:p>
            <a:pPr marL="12700">
              <a:lnSpc>
                <a:spcPct val="100000"/>
              </a:lnSpc>
              <a:spcBef>
                <a:spcPts val="1130"/>
              </a:spcBef>
            </a:pPr>
            <a:r>
              <a:rPr sz="2000" dirty="0">
                <a:solidFill>
                  <a:srgbClr val="404040"/>
                </a:solidFill>
                <a:latin typeface="Arial"/>
                <a:cs typeface="Arial"/>
              </a:rPr>
              <a:t>Running </a:t>
            </a:r>
            <a:r>
              <a:rPr sz="2000" dirty="0">
                <a:solidFill>
                  <a:srgbClr val="404040"/>
                </a:solidFill>
                <a:latin typeface="Courier New"/>
                <a:cs typeface="Courier New"/>
              </a:rPr>
              <a:t>boolean.js </a:t>
            </a:r>
            <a:r>
              <a:rPr sz="2000" dirty="0">
                <a:solidFill>
                  <a:srgbClr val="404040"/>
                </a:solidFill>
                <a:latin typeface="Arial"/>
                <a:cs typeface="Arial"/>
              </a:rPr>
              <a:t>will show you all the things that are true and false in JavaScript.</a:t>
            </a:r>
            <a:endParaRPr sz="2000" dirty="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2633980"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Numbers</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824566"/>
            <a:ext cx="9892665" cy="2128788"/>
          </a:xfrm>
          <a:prstGeom prst="rect">
            <a:avLst/>
          </a:prstGeom>
        </p:spPr>
        <p:txBody>
          <a:bodyPr vert="horz" wrap="square" lIns="0" tIns="43180" rIns="0" bIns="0" rtlCol="0">
            <a:spAutoFit/>
          </a:bodyPr>
          <a:lstStyle/>
          <a:p>
            <a:pPr marL="12700" marR="5080">
              <a:lnSpc>
                <a:spcPts val="2200"/>
              </a:lnSpc>
              <a:spcBef>
                <a:spcPts val="340"/>
              </a:spcBef>
            </a:pPr>
            <a:r>
              <a:rPr sz="2000" dirty="0">
                <a:solidFill>
                  <a:srgbClr val="404040"/>
                </a:solidFill>
                <a:latin typeface="Arial"/>
                <a:cs typeface="Arial"/>
              </a:rPr>
              <a:t>Numbers in JavaScript follow the same pattern. You’ll have access to several basic mathematical  operators (</a:t>
            </a:r>
            <a:r>
              <a:rPr sz="2000" dirty="0">
                <a:solidFill>
                  <a:srgbClr val="404040"/>
                </a:solidFill>
                <a:latin typeface="Courier New"/>
                <a:cs typeface="Courier New"/>
              </a:rPr>
              <a:t>*-+/</a:t>
            </a:r>
            <a:r>
              <a:rPr sz="2000" dirty="0">
                <a:solidFill>
                  <a:srgbClr val="404040"/>
                </a:solidFill>
                <a:latin typeface="Arial"/>
                <a:cs typeface="Arial"/>
              </a:rPr>
              <a:t>) out of the box, and several more via the </a:t>
            </a:r>
            <a:r>
              <a:rPr sz="2000" dirty="0">
                <a:solidFill>
                  <a:srgbClr val="404040"/>
                </a:solidFill>
                <a:latin typeface="Courier New"/>
                <a:cs typeface="Courier New"/>
              </a:rPr>
              <a:t>Math </a:t>
            </a:r>
            <a:r>
              <a:rPr sz="2000" dirty="0">
                <a:solidFill>
                  <a:srgbClr val="404040"/>
                </a:solidFill>
                <a:latin typeface="Arial"/>
                <a:cs typeface="Arial"/>
              </a:rPr>
              <a:t>global variable.</a:t>
            </a:r>
            <a:endParaRPr sz="2000" dirty="0">
              <a:latin typeface="Arial"/>
              <a:cs typeface="Arial"/>
            </a:endParaRPr>
          </a:p>
          <a:p>
            <a:pPr marL="12700">
              <a:lnSpc>
                <a:spcPct val="100000"/>
              </a:lnSpc>
              <a:spcBef>
                <a:spcPts val="1090"/>
              </a:spcBef>
            </a:pPr>
            <a:r>
              <a:rPr sz="2000" dirty="0">
                <a:solidFill>
                  <a:srgbClr val="404040"/>
                </a:solidFill>
                <a:latin typeface="Arial"/>
                <a:cs typeface="Arial"/>
              </a:rPr>
              <a:t>You can read about the Math variable on the MDN</a:t>
            </a:r>
            <a:endParaRPr sz="2000" dirty="0">
              <a:latin typeface="Arial"/>
              <a:cs typeface="Arial"/>
            </a:endParaRPr>
          </a:p>
          <a:p>
            <a:pPr marL="305435" indent="-182880">
              <a:lnSpc>
                <a:spcPct val="100000"/>
              </a:lnSpc>
              <a:spcBef>
                <a:spcPts val="200"/>
              </a:spcBef>
              <a:buClr>
                <a:srgbClr val="E48312"/>
              </a:buClr>
              <a:buChar char="◦"/>
              <a:tabLst>
                <a:tab pos="305435" algn="l"/>
              </a:tabLst>
            </a:pPr>
            <a:r>
              <a:rPr sz="1800" u="heavy" dirty="0">
                <a:solidFill>
                  <a:srgbClr val="2998E3"/>
                </a:solidFill>
                <a:uFill>
                  <a:solidFill>
                    <a:srgbClr val="2998E3"/>
                  </a:solidFill>
                </a:uFill>
                <a:latin typeface="Arial"/>
                <a:cs typeface="Arial"/>
              </a:rPr>
              <a:t>https://developer.mozilla.org/en-US/docs/Web/JavaScript/Reference/Global_Objects/Math</a:t>
            </a:r>
            <a:endParaRPr sz="1800" dirty="0">
              <a:latin typeface="Arial"/>
              <a:cs typeface="Arial"/>
            </a:endParaRPr>
          </a:p>
          <a:p>
            <a:pPr marL="12700">
              <a:lnSpc>
                <a:spcPct val="100000"/>
              </a:lnSpc>
              <a:spcBef>
                <a:spcPts val="1375"/>
              </a:spcBef>
            </a:pPr>
            <a:r>
              <a:rPr sz="2000" dirty="0">
                <a:solidFill>
                  <a:srgbClr val="404040"/>
                </a:solidFill>
                <a:latin typeface="Arial"/>
                <a:cs typeface="Arial"/>
              </a:rPr>
              <a:t>Now open up </a:t>
            </a:r>
            <a:r>
              <a:rPr sz="2000" dirty="0">
                <a:solidFill>
                  <a:srgbClr val="404040"/>
                </a:solidFill>
                <a:latin typeface="Courier New"/>
                <a:cs typeface="Courier New"/>
              </a:rPr>
              <a:t>numbers.js </a:t>
            </a:r>
            <a:r>
              <a:rPr sz="2000" dirty="0">
                <a:solidFill>
                  <a:srgbClr val="404040"/>
                </a:solidFill>
                <a:latin typeface="Arial"/>
                <a:cs typeface="Arial"/>
              </a:rPr>
              <a:t>to take a look at how to handle numbers.</a:t>
            </a:r>
            <a:endParaRPr sz="2000" dirty="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6367780"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Functions in JavaScript</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672166"/>
            <a:ext cx="9989185" cy="1923604"/>
          </a:xfrm>
          <a:prstGeom prst="rect">
            <a:avLst/>
          </a:prstGeom>
        </p:spPr>
        <p:txBody>
          <a:bodyPr vert="horz" wrap="square" lIns="0" tIns="165100" rIns="0" bIns="0" rtlCol="0">
            <a:spAutoFit/>
          </a:bodyPr>
          <a:lstStyle/>
          <a:p>
            <a:pPr marL="12700">
              <a:lnSpc>
                <a:spcPct val="100000"/>
              </a:lnSpc>
              <a:spcBef>
                <a:spcPts val="1300"/>
              </a:spcBef>
            </a:pPr>
            <a:r>
              <a:rPr sz="2000" dirty="0">
                <a:solidFill>
                  <a:srgbClr val="404040"/>
                </a:solidFill>
                <a:latin typeface="Arial"/>
                <a:cs typeface="Arial"/>
              </a:rPr>
              <a:t>Functions are one of the most fundamental building blocks of JavaScript.</a:t>
            </a:r>
            <a:endParaRPr sz="2000" dirty="0">
              <a:latin typeface="Arial"/>
              <a:cs typeface="Arial"/>
            </a:endParaRPr>
          </a:p>
          <a:p>
            <a:pPr marL="12700" marR="5080">
              <a:lnSpc>
                <a:spcPts val="2130"/>
              </a:lnSpc>
              <a:spcBef>
                <a:spcPts val="1495"/>
              </a:spcBef>
            </a:pPr>
            <a:r>
              <a:rPr sz="2000" dirty="0">
                <a:solidFill>
                  <a:srgbClr val="404040"/>
                </a:solidFill>
                <a:latin typeface="Arial"/>
                <a:cs typeface="Arial"/>
              </a:rPr>
              <a:t>In JavaScript, variables can store functions; this makes it simple to do things like pass callbacks to  functions. A callback is when a function takes a function as a parameter, to call it later.</a:t>
            </a:r>
            <a:endParaRPr sz="2000" dirty="0">
              <a:latin typeface="Arial"/>
              <a:cs typeface="Arial"/>
            </a:endParaRPr>
          </a:p>
          <a:p>
            <a:pPr marL="12700">
              <a:lnSpc>
                <a:spcPct val="100000"/>
              </a:lnSpc>
              <a:spcBef>
                <a:spcPts val="1110"/>
              </a:spcBef>
            </a:pPr>
            <a:r>
              <a:rPr sz="2000" dirty="0">
                <a:solidFill>
                  <a:srgbClr val="404040"/>
                </a:solidFill>
                <a:latin typeface="Arial"/>
                <a:cs typeface="Arial"/>
              </a:rPr>
              <a:t>Now open up </a:t>
            </a:r>
            <a:r>
              <a:rPr sz="2000" dirty="0">
                <a:solidFill>
                  <a:srgbClr val="404040"/>
                </a:solidFill>
                <a:latin typeface="Courier New"/>
                <a:cs typeface="Courier New"/>
              </a:rPr>
              <a:t>functions.js </a:t>
            </a:r>
            <a:r>
              <a:rPr sz="2000" dirty="0">
                <a:solidFill>
                  <a:srgbClr val="404040"/>
                </a:solidFill>
                <a:latin typeface="Arial"/>
                <a:cs typeface="Arial"/>
              </a:rPr>
              <a:t>to take a look at how we use functions.</a:t>
            </a:r>
            <a:endParaRPr sz="2000" dirty="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9187180"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Functional Scope in JavaScript</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672166"/>
            <a:ext cx="9620250" cy="2966720"/>
          </a:xfrm>
          <a:prstGeom prst="rect">
            <a:avLst/>
          </a:prstGeom>
        </p:spPr>
        <p:txBody>
          <a:bodyPr vert="horz" wrap="square" lIns="0" tIns="165100" rIns="0" bIns="0" rtlCol="0">
            <a:spAutoFit/>
          </a:bodyPr>
          <a:lstStyle/>
          <a:p>
            <a:pPr marL="12700">
              <a:lnSpc>
                <a:spcPct val="100000"/>
              </a:lnSpc>
              <a:spcBef>
                <a:spcPts val="1300"/>
              </a:spcBef>
            </a:pPr>
            <a:r>
              <a:rPr sz="2000" spc="-90" dirty="0">
                <a:solidFill>
                  <a:srgbClr val="404040"/>
                </a:solidFill>
                <a:latin typeface="Arial"/>
                <a:cs typeface="Arial"/>
              </a:rPr>
              <a:t>Functions</a:t>
            </a:r>
            <a:r>
              <a:rPr sz="2000" spc="-105" dirty="0">
                <a:solidFill>
                  <a:srgbClr val="404040"/>
                </a:solidFill>
                <a:latin typeface="Arial"/>
                <a:cs typeface="Arial"/>
              </a:rPr>
              <a:t> </a:t>
            </a:r>
            <a:r>
              <a:rPr sz="2000" spc="-90" dirty="0">
                <a:solidFill>
                  <a:srgbClr val="404040"/>
                </a:solidFill>
                <a:latin typeface="Arial"/>
                <a:cs typeface="Arial"/>
              </a:rPr>
              <a:t>are</a:t>
            </a:r>
            <a:r>
              <a:rPr sz="2000" spc="-105" dirty="0">
                <a:solidFill>
                  <a:srgbClr val="404040"/>
                </a:solidFill>
                <a:latin typeface="Arial"/>
                <a:cs typeface="Arial"/>
              </a:rPr>
              <a:t> </a:t>
            </a:r>
            <a:r>
              <a:rPr sz="2000" spc="-85" dirty="0">
                <a:solidFill>
                  <a:srgbClr val="404040"/>
                </a:solidFill>
                <a:latin typeface="Arial"/>
                <a:cs typeface="Arial"/>
              </a:rPr>
              <a:t>one</a:t>
            </a:r>
            <a:r>
              <a:rPr sz="2000" spc="-105" dirty="0">
                <a:solidFill>
                  <a:srgbClr val="404040"/>
                </a:solidFill>
                <a:latin typeface="Arial"/>
                <a:cs typeface="Arial"/>
              </a:rPr>
              <a:t> </a:t>
            </a:r>
            <a:r>
              <a:rPr sz="2000" spc="-5" dirty="0">
                <a:solidFill>
                  <a:srgbClr val="404040"/>
                </a:solidFill>
                <a:latin typeface="Arial"/>
                <a:cs typeface="Arial"/>
              </a:rPr>
              <a:t>of</a:t>
            </a:r>
            <a:r>
              <a:rPr sz="2000" spc="-105" dirty="0">
                <a:solidFill>
                  <a:srgbClr val="404040"/>
                </a:solidFill>
                <a:latin typeface="Arial"/>
                <a:cs typeface="Arial"/>
              </a:rPr>
              <a:t> </a:t>
            </a:r>
            <a:r>
              <a:rPr sz="2000" spc="-25" dirty="0">
                <a:solidFill>
                  <a:srgbClr val="404040"/>
                </a:solidFill>
                <a:latin typeface="Arial"/>
                <a:cs typeface="Arial"/>
              </a:rPr>
              <a:t>the</a:t>
            </a:r>
            <a:r>
              <a:rPr sz="2000" spc="-105" dirty="0">
                <a:solidFill>
                  <a:srgbClr val="404040"/>
                </a:solidFill>
                <a:latin typeface="Arial"/>
                <a:cs typeface="Arial"/>
              </a:rPr>
              <a:t> </a:t>
            </a:r>
            <a:r>
              <a:rPr sz="2000" spc="-65" dirty="0">
                <a:solidFill>
                  <a:srgbClr val="404040"/>
                </a:solidFill>
                <a:latin typeface="Arial"/>
                <a:cs typeface="Arial"/>
              </a:rPr>
              <a:t>most</a:t>
            </a:r>
            <a:r>
              <a:rPr sz="2000" spc="-105" dirty="0">
                <a:solidFill>
                  <a:srgbClr val="404040"/>
                </a:solidFill>
                <a:latin typeface="Arial"/>
                <a:cs typeface="Arial"/>
              </a:rPr>
              <a:t> </a:t>
            </a:r>
            <a:r>
              <a:rPr sz="2000" spc="-60" dirty="0">
                <a:solidFill>
                  <a:srgbClr val="404040"/>
                </a:solidFill>
                <a:latin typeface="Arial"/>
                <a:cs typeface="Arial"/>
              </a:rPr>
              <a:t>fundamental</a:t>
            </a:r>
            <a:r>
              <a:rPr sz="2000" spc="-105" dirty="0">
                <a:solidFill>
                  <a:srgbClr val="404040"/>
                </a:solidFill>
                <a:latin typeface="Arial"/>
                <a:cs typeface="Arial"/>
              </a:rPr>
              <a:t> </a:t>
            </a:r>
            <a:r>
              <a:rPr sz="2000" spc="-50" dirty="0">
                <a:solidFill>
                  <a:srgbClr val="404040"/>
                </a:solidFill>
                <a:latin typeface="Arial"/>
                <a:cs typeface="Arial"/>
              </a:rPr>
              <a:t>building</a:t>
            </a:r>
            <a:r>
              <a:rPr sz="2000" spc="-114" dirty="0">
                <a:solidFill>
                  <a:srgbClr val="404040"/>
                </a:solidFill>
                <a:latin typeface="Arial"/>
                <a:cs typeface="Arial"/>
              </a:rPr>
              <a:t> </a:t>
            </a:r>
            <a:r>
              <a:rPr sz="2000" spc="-100" dirty="0">
                <a:solidFill>
                  <a:srgbClr val="404040"/>
                </a:solidFill>
                <a:latin typeface="Arial"/>
                <a:cs typeface="Arial"/>
              </a:rPr>
              <a:t>blocks</a:t>
            </a:r>
            <a:r>
              <a:rPr sz="2000" spc="-105" dirty="0">
                <a:solidFill>
                  <a:srgbClr val="404040"/>
                </a:solidFill>
                <a:latin typeface="Arial"/>
                <a:cs typeface="Arial"/>
              </a:rPr>
              <a:t> </a:t>
            </a:r>
            <a:r>
              <a:rPr sz="2000" spc="-5" dirty="0">
                <a:solidFill>
                  <a:srgbClr val="404040"/>
                </a:solidFill>
                <a:latin typeface="Arial"/>
                <a:cs typeface="Arial"/>
              </a:rPr>
              <a:t>of</a:t>
            </a:r>
            <a:r>
              <a:rPr sz="2000" spc="-105" dirty="0">
                <a:solidFill>
                  <a:srgbClr val="404040"/>
                </a:solidFill>
                <a:latin typeface="Arial"/>
                <a:cs typeface="Arial"/>
              </a:rPr>
              <a:t> </a:t>
            </a:r>
            <a:r>
              <a:rPr sz="2000" spc="-125" dirty="0">
                <a:solidFill>
                  <a:srgbClr val="404040"/>
                </a:solidFill>
                <a:latin typeface="Arial"/>
                <a:cs typeface="Arial"/>
              </a:rPr>
              <a:t>JavaScript.</a:t>
            </a:r>
            <a:endParaRPr sz="2000" dirty="0">
              <a:latin typeface="Arial"/>
              <a:cs typeface="Arial"/>
            </a:endParaRPr>
          </a:p>
          <a:p>
            <a:pPr marL="12700" marR="187325">
              <a:lnSpc>
                <a:spcPts val="2130"/>
              </a:lnSpc>
              <a:spcBef>
                <a:spcPts val="1495"/>
              </a:spcBef>
            </a:pPr>
            <a:r>
              <a:rPr sz="2000" spc="-155" dirty="0">
                <a:solidFill>
                  <a:srgbClr val="404040"/>
                </a:solidFill>
                <a:latin typeface="Arial"/>
                <a:cs typeface="Arial"/>
              </a:rPr>
              <a:t>We</a:t>
            </a:r>
            <a:r>
              <a:rPr sz="2000" spc="-105" dirty="0">
                <a:solidFill>
                  <a:srgbClr val="404040"/>
                </a:solidFill>
                <a:latin typeface="Arial"/>
                <a:cs typeface="Arial"/>
              </a:rPr>
              <a:t> </a:t>
            </a:r>
            <a:r>
              <a:rPr sz="2000" spc="-20" dirty="0">
                <a:solidFill>
                  <a:srgbClr val="404040"/>
                </a:solidFill>
                <a:latin typeface="Arial"/>
                <a:cs typeface="Arial"/>
              </a:rPr>
              <a:t>often</a:t>
            </a:r>
            <a:r>
              <a:rPr sz="2000" spc="-110" dirty="0">
                <a:solidFill>
                  <a:srgbClr val="404040"/>
                </a:solidFill>
                <a:latin typeface="Arial"/>
                <a:cs typeface="Arial"/>
              </a:rPr>
              <a:t> </a:t>
            </a:r>
            <a:r>
              <a:rPr sz="2000" spc="-45" dirty="0">
                <a:solidFill>
                  <a:srgbClr val="404040"/>
                </a:solidFill>
                <a:latin typeface="Arial"/>
                <a:cs typeface="Arial"/>
              </a:rPr>
              <a:t>want</a:t>
            </a:r>
            <a:r>
              <a:rPr sz="2000" spc="-105" dirty="0">
                <a:solidFill>
                  <a:srgbClr val="404040"/>
                </a:solidFill>
                <a:latin typeface="Arial"/>
                <a:cs typeface="Arial"/>
              </a:rPr>
              <a:t> </a:t>
            </a:r>
            <a:r>
              <a:rPr sz="2000" spc="15" dirty="0">
                <a:solidFill>
                  <a:srgbClr val="404040"/>
                </a:solidFill>
                <a:latin typeface="Arial"/>
                <a:cs typeface="Arial"/>
              </a:rPr>
              <a:t>to</a:t>
            </a:r>
            <a:r>
              <a:rPr sz="2000" spc="-114" dirty="0">
                <a:solidFill>
                  <a:srgbClr val="404040"/>
                </a:solidFill>
                <a:latin typeface="Arial"/>
                <a:cs typeface="Arial"/>
              </a:rPr>
              <a:t> </a:t>
            </a:r>
            <a:r>
              <a:rPr sz="2000" spc="-65" dirty="0">
                <a:solidFill>
                  <a:srgbClr val="404040"/>
                </a:solidFill>
                <a:latin typeface="Arial"/>
                <a:cs typeface="Arial"/>
              </a:rPr>
              <a:t>isolate</a:t>
            </a:r>
            <a:r>
              <a:rPr sz="2000" spc="-105" dirty="0">
                <a:solidFill>
                  <a:srgbClr val="404040"/>
                </a:solidFill>
                <a:latin typeface="Arial"/>
                <a:cs typeface="Arial"/>
              </a:rPr>
              <a:t> </a:t>
            </a:r>
            <a:r>
              <a:rPr sz="2000" spc="-35" dirty="0">
                <a:solidFill>
                  <a:srgbClr val="404040"/>
                </a:solidFill>
                <a:latin typeface="Arial"/>
                <a:cs typeface="Arial"/>
              </a:rPr>
              <a:t>our</a:t>
            </a:r>
            <a:r>
              <a:rPr sz="2000" spc="-105" dirty="0">
                <a:solidFill>
                  <a:srgbClr val="404040"/>
                </a:solidFill>
                <a:latin typeface="Arial"/>
                <a:cs typeface="Arial"/>
              </a:rPr>
              <a:t> </a:t>
            </a:r>
            <a:r>
              <a:rPr sz="2000" spc="-130" dirty="0">
                <a:solidFill>
                  <a:srgbClr val="404040"/>
                </a:solidFill>
                <a:latin typeface="Arial"/>
                <a:cs typeface="Arial"/>
              </a:rPr>
              <a:t>scope</a:t>
            </a:r>
            <a:r>
              <a:rPr sz="2000" spc="-105" dirty="0">
                <a:solidFill>
                  <a:srgbClr val="404040"/>
                </a:solidFill>
                <a:latin typeface="Arial"/>
                <a:cs typeface="Arial"/>
              </a:rPr>
              <a:t> </a:t>
            </a:r>
            <a:r>
              <a:rPr sz="2000" spc="-25" dirty="0">
                <a:solidFill>
                  <a:srgbClr val="404040"/>
                </a:solidFill>
                <a:latin typeface="Arial"/>
                <a:cs typeface="Arial"/>
              </a:rPr>
              <a:t>in</a:t>
            </a:r>
            <a:r>
              <a:rPr sz="2000" spc="-110" dirty="0">
                <a:solidFill>
                  <a:srgbClr val="404040"/>
                </a:solidFill>
                <a:latin typeface="Arial"/>
                <a:cs typeface="Arial"/>
              </a:rPr>
              <a:t> </a:t>
            </a:r>
            <a:r>
              <a:rPr sz="2000" spc="-125" dirty="0">
                <a:solidFill>
                  <a:srgbClr val="404040"/>
                </a:solidFill>
                <a:latin typeface="Arial"/>
                <a:cs typeface="Arial"/>
              </a:rPr>
              <a:t>JavaScript,</a:t>
            </a:r>
            <a:r>
              <a:rPr sz="2000" spc="-105" dirty="0">
                <a:solidFill>
                  <a:srgbClr val="404040"/>
                </a:solidFill>
                <a:latin typeface="Arial"/>
                <a:cs typeface="Arial"/>
              </a:rPr>
              <a:t> </a:t>
            </a:r>
            <a:r>
              <a:rPr sz="2000" spc="-40" dirty="0">
                <a:solidFill>
                  <a:srgbClr val="404040"/>
                </a:solidFill>
                <a:latin typeface="Arial"/>
                <a:cs typeface="Arial"/>
              </a:rPr>
              <a:t>particularly</a:t>
            </a:r>
            <a:r>
              <a:rPr sz="2000" spc="-114" dirty="0">
                <a:solidFill>
                  <a:srgbClr val="404040"/>
                </a:solidFill>
                <a:latin typeface="Arial"/>
                <a:cs typeface="Arial"/>
              </a:rPr>
              <a:t> </a:t>
            </a:r>
            <a:r>
              <a:rPr sz="2000" spc="-70" dirty="0">
                <a:solidFill>
                  <a:srgbClr val="404040"/>
                </a:solidFill>
                <a:latin typeface="Arial"/>
                <a:cs typeface="Arial"/>
              </a:rPr>
              <a:t>when</a:t>
            </a:r>
            <a:r>
              <a:rPr sz="2000" spc="-110" dirty="0">
                <a:solidFill>
                  <a:srgbClr val="404040"/>
                </a:solidFill>
                <a:latin typeface="Arial"/>
                <a:cs typeface="Arial"/>
              </a:rPr>
              <a:t> </a:t>
            </a:r>
            <a:r>
              <a:rPr sz="2000" spc="-80" dirty="0">
                <a:solidFill>
                  <a:srgbClr val="404040"/>
                </a:solidFill>
                <a:latin typeface="Arial"/>
                <a:cs typeface="Arial"/>
              </a:rPr>
              <a:t>we</a:t>
            </a:r>
            <a:r>
              <a:rPr sz="2000" spc="-105" dirty="0">
                <a:solidFill>
                  <a:srgbClr val="404040"/>
                </a:solidFill>
                <a:latin typeface="Arial"/>
                <a:cs typeface="Arial"/>
              </a:rPr>
              <a:t> </a:t>
            </a:r>
            <a:r>
              <a:rPr sz="2000" dirty="0">
                <a:solidFill>
                  <a:srgbClr val="404040"/>
                </a:solidFill>
                <a:latin typeface="Arial"/>
                <a:cs typeface="Arial"/>
              </a:rPr>
              <a:t>write</a:t>
            </a:r>
            <a:r>
              <a:rPr sz="2000" spc="-105" dirty="0">
                <a:solidFill>
                  <a:srgbClr val="404040"/>
                </a:solidFill>
                <a:latin typeface="Arial"/>
                <a:cs typeface="Arial"/>
              </a:rPr>
              <a:t> </a:t>
            </a:r>
            <a:r>
              <a:rPr sz="2000" spc="-95" dirty="0">
                <a:solidFill>
                  <a:srgbClr val="404040"/>
                </a:solidFill>
                <a:latin typeface="Arial"/>
                <a:cs typeface="Arial"/>
              </a:rPr>
              <a:t>browser-based  </a:t>
            </a:r>
            <a:r>
              <a:rPr sz="2000" spc="-135" dirty="0">
                <a:solidFill>
                  <a:srgbClr val="404040"/>
                </a:solidFill>
                <a:latin typeface="Arial"/>
                <a:cs typeface="Arial"/>
              </a:rPr>
              <a:t>JavaScript </a:t>
            </a:r>
            <a:r>
              <a:rPr sz="2000" spc="-105" dirty="0">
                <a:solidFill>
                  <a:srgbClr val="404040"/>
                </a:solidFill>
                <a:latin typeface="Arial"/>
                <a:cs typeface="Arial"/>
              </a:rPr>
              <a:t>code </a:t>
            </a:r>
            <a:r>
              <a:rPr sz="2000" spc="-25" dirty="0">
                <a:solidFill>
                  <a:srgbClr val="404040"/>
                </a:solidFill>
                <a:latin typeface="Arial"/>
                <a:cs typeface="Arial"/>
              </a:rPr>
              <a:t>in </a:t>
            </a:r>
            <a:r>
              <a:rPr sz="2000" spc="-45" dirty="0">
                <a:solidFill>
                  <a:srgbClr val="404040"/>
                </a:solidFill>
                <a:latin typeface="Arial"/>
                <a:cs typeface="Arial"/>
              </a:rPr>
              <a:t>order </a:t>
            </a:r>
            <a:r>
              <a:rPr sz="2000" spc="15" dirty="0">
                <a:solidFill>
                  <a:srgbClr val="404040"/>
                </a:solidFill>
                <a:latin typeface="Arial"/>
                <a:cs typeface="Arial"/>
              </a:rPr>
              <a:t>to</a:t>
            </a:r>
            <a:r>
              <a:rPr sz="2000" spc="-355" dirty="0">
                <a:solidFill>
                  <a:srgbClr val="404040"/>
                </a:solidFill>
                <a:latin typeface="Arial"/>
                <a:cs typeface="Arial"/>
              </a:rPr>
              <a:t> </a:t>
            </a:r>
            <a:r>
              <a:rPr sz="2000" spc="-85" dirty="0">
                <a:solidFill>
                  <a:srgbClr val="404040"/>
                </a:solidFill>
                <a:latin typeface="Arial"/>
                <a:cs typeface="Arial"/>
              </a:rPr>
              <a:t>avoid </a:t>
            </a:r>
            <a:r>
              <a:rPr sz="2000" spc="-55" dirty="0">
                <a:solidFill>
                  <a:srgbClr val="404040"/>
                </a:solidFill>
                <a:latin typeface="Arial"/>
                <a:cs typeface="Arial"/>
              </a:rPr>
              <a:t>conflicts </a:t>
            </a:r>
            <a:r>
              <a:rPr sz="2000" spc="-60" dirty="0">
                <a:solidFill>
                  <a:srgbClr val="404040"/>
                </a:solidFill>
                <a:latin typeface="Arial"/>
                <a:cs typeface="Arial"/>
              </a:rPr>
              <a:t>between </a:t>
            </a:r>
            <a:r>
              <a:rPr sz="2000" spc="-55" dirty="0">
                <a:solidFill>
                  <a:srgbClr val="404040"/>
                </a:solidFill>
                <a:latin typeface="Arial"/>
                <a:cs typeface="Arial"/>
              </a:rPr>
              <a:t>libraries.</a:t>
            </a:r>
            <a:endParaRPr sz="2000" dirty="0">
              <a:latin typeface="Arial"/>
              <a:cs typeface="Arial"/>
            </a:endParaRPr>
          </a:p>
          <a:p>
            <a:pPr marL="12700" marR="5080">
              <a:lnSpc>
                <a:spcPts val="2130"/>
              </a:lnSpc>
              <a:spcBef>
                <a:spcPts val="1475"/>
              </a:spcBef>
            </a:pPr>
            <a:r>
              <a:rPr sz="2000" spc="-55" dirty="0">
                <a:solidFill>
                  <a:srgbClr val="404040"/>
                </a:solidFill>
                <a:latin typeface="Arial"/>
                <a:cs typeface="Arial"/>
              </a:rPr>
              <a:t>While </a:t>
            </a:r>
            <a:r>
              <a:rPr sz="2000" spc="-95" dirty="0">
                <a:solidFill>
                  <a:srgbClr val="404040"/>
                </a:solidFill>
                <a:latin typeface="Arial"/>
                <a:cs typeface="Arial"/>
              </a:rPr>
              <a:t>Node.js </a:t>
            </a:r>
            <a:r>
              <a:rPr sz="2000" spc="-75" dirty="0">
                <a:solidFill>
                  <a:srgbClr val="404040"/>
                </a:solidFill>
                <a:latin typeface="Arial"/>
                <a:cs typeface="Arial"/>
              </a:rPr>
              <a:t>scripts </a:t>
            </a:r>
            <a:r>
              <a:rPr sz="2000" spc="-65" dirty="0">
                <a:solidFill>
                  <a:srgbClr val="404040"/>
                </a:solidFill>
                <a:latin typeface="Arial"/>
                <a:cs typeface="Arial"/>
              </a:rPr>
              <a:t>isolate </a:t>
            </a:r>
            <a:r>
              <a:rPr sz="2000" spc="-5" dirty="0">
                <a:solidFill>
                  <a:srgbClr val="404040"/>
                </a:solidFill>
                <a:latin typeface="Arial"/>
                <a:cs typeface="Arial"/>
              </a:rPr>
              <a:t>their </a:t>
            </a:r>
            <a:r>
              <a:rPr sz="2000" spc="-90" dirty="0">
                <a:solidFill>
                  <a:srgbClr val="404040"/>
                </a:solidFill>
                <a:latin typeface="Arial"/>
                <a:cs typeface="Arial"/>
              </a:rPr>
              <a:t>variables </a:t>
            </a:r>
            <a:r>
              <a:rPr sz="2000" spc="-60" dirty="0">
                <a:solidFill>
                  <a:srgbClr val="404040"/>
                </a:solidFill>
                <a:latin typeface="Arial"/>
                <a:cs typeface="Arial"/>
              </a:rPr>
              <a:t>between </a:t>
            </a:r>
            <a:r>
              <a:rPr sz="2000" spc="-55" dirty="0">
                <a:solidFill>
                  <a:srgbClr val="404040"/>
                </a:solidFill>
                <a:latin typeface="Arial"/>
                <a:cs typeface="Arial"/>
              </a:rPr>
              <a:t>files, </a:t>
            </a:r>
            <a:r>
              <a:rPr sz="2000" spc="-45" dirty="0">
                <a:solidFill>
                  <a:srgbClr val="404040"/>
                </a:solidFill>
                <a:latin typeface="Arial"/>
                <a:cs typeface="Arial"/>
              </a:rPr>
              <a:t>all </a:t>
            </a:r>
            <a:r>
              <a:rPr sz="2000" spc="-50" dirty="0">
                <a:solidFill>
                  <a:srgbClr val="404040"/>
                </a:solidFill>
                <a:latin typeface="Arial"/>
                <a:cs typeface="Arial"/>
              </a:rPr>
              <a:t>top-level </a:t>
            </a:r>
            <a:r>
              <a:rPr sz="2000" spc="-90" dirty="0">
                <a:solidFill>
                  <a:srgbClr val="404040"/>
                </a:solidFill>
                <a:latin typeface="Arial"/>
                <a:cs typeface="Arial"/>
              </a:rPr>
              <a:t>variables </a:t>
            </a:r>
            <a:r>
              <a:rPr sz="2000" spc="-25" dirty="0">
                <a:solidFill>
                  <a:srgbClr val="404040"/>
                </a:solidFill>
                <a:latin typeface="Arial"/>
                <a:cs typeface="Arial"/>
              </a:rPr>
              <a:t>in</a:t>
            </a:r>
            <a:r>
              <a:rPr sz="2000" spc="-405" dirty="0">
                <a:solidFill>
                  <a:srgbClr val="404040"/>
                </a:solidFill>
                <a:latin typeface="Arial"/>
                <a:cs typeface="Arial"/>
              </a:rPr>
              <a:t> </a:t>
            </a:r>
            <a:r>
              <a:rPr sz="2000" spc="-155" dirty="0">
                <a:solidFill>
                  <a:srgbClr val="404040"/>
                </a:solidFill>
                <a:latin typeface="Arial"/>
                <a:cs typeface="Arial"/>
              </a:rPr>
              <a:t>a </a:t>
            </a:r>
            <a:r>
              <a:rPr sz="2000" spc="-75" dirty="0">
                <a:solidFill>
                  <a:srgbClr val="404040"/>
                </a:solidFill>
                <a:latin typeface="Arial"/>
                <a:cs typeface="Arial"/>
              </a:rPr>
              <a:t>browser-  </a:t>
            </a:r>
            <a:r>
              <a:rPr sz="2000" spc="-55" dirty="0">
                <a:solidFill>
                  <a:srgbClr val="404040"/>
                </a:solidFill>
                <a:latin typeface="Arial"/>
                <a:cs typeface="Arial"/>
              </a:rPr>
              <a:t>environment </a:t>
            </a:r>
            <a:r>
              <a:rPr sz="2000" spc="-105" dirty="0">
                <a:solidFill>
                  <a:srgbClr val="404040"/>
                </a:solidFill>
                <a:latin typeface="Arial"/>
                <a:cs typeface="Arial"/>
              </a:rPr>
              <a:t>become </a:t>
            </a:r>
            <a:r>
              <a:rPr sz="2000" spc="-75" dirty="0">
                <a:solidFill>
                  <a:srgbClr val="404040"/>
                </a:solidFill>
                <a:latin typeface="Arial"/>
                <a:cs typeface="Arial"/>
              </a:rPr>
              <a:t>global </a:t>
            </a:r>
            <a:r>
              <a:rPr sz="2000" spc="-85" dirty="0">
                <a:solidFill>
                  <a:srgbClr val="404040"/>
                </a:solidFill>
                <a:latin typeface="Arial"/>
                <a:cs typeface="Arial"/>
              </a:rPr>
              <a:t>variables, </a:t>
            </a:r>
            <a:r>
              <a:rPr sz="2000" spc="-110" dirty="0">
                <a:solidFill>
                  <a:srgbClr val="404040"/>
                </a:solidFill>
                <a:latin typeface="Arial"/>
                <a:cs typeface="Arial"/>
              </a:rPr>
              <a:t>even </a:t>
            </a:r>
            <a:r>
              <a:rPr sz="2000" spc="-135" dirty="0">
                <a:solidFill>
                  <a:srgbClr val="404040"/>
                </a:solidFill>
                <a:latin typeface="Arial"/>
                <a:cs typeface="Arial"/>
              </a:rPr>
              <a:t>across </a:t>
            </a:r>
            <a:r>
              <a:rPr sz="2000" spc="-25" dirty="0">
                <a:solidFill>
                  <a:srgbClr val="404040"/>
                </a:solidFill>
                <a:latin typeface="Arial"/>
                <a:cs typeface="Arial"/>
              </a:rPr>
              <a:t>different</a:t>
            </a:r>
            <a:r>
              <a:rPr sz="2000" spc="-170" dirty="0">
                <a:solidFill>
                  <a:srgbClr val="404040"/>
                </a:solidFill>
                <a:latin typeface="Arial"/>
                <a:cs typeface="Arial"/>
              </a:rPr>
              <a:t> </a:t>
            </a:r>
            <a:r>
              <a:rPr sz="2000" spc="-55" dirty="0">
                <a:solidFill>
                  <a:srgbClr val="404040"/>
                </a:solidFill>
                <a:latin typeface="Arial"/>
                <a:cs typeface="Arial"/>
              </a:rPr>
              <a:t>files.</a:t>
            </a:r>
            <a:endParaRPr sz="2000" dirty="0">
              <a:latin typeface="Arial"/>
              <a:cs typeface="Arial"/>
            </a:endParaRPr>
          </a:p>
          <a:p>
            <a:pPr marL="12700" marR="137795">
              <a:lnSpc>
                <a:spcPts val="2200"/>
              </a:lnSpc>
              <a:spcBef>
                <a:spcPts val="1350"/>
              </a:spcBef>
            </a:pPr>
            <a:r>
              <a:rPr sz="2000" spc="-60" dirty="0">
                <a:solidFill>
                  <a:srgbClr val="404040"/>
                </a:solidFill>
                <a:latin typeface="Arial"/>
                <a:cs typeface="Arial"/>
              </a:rPr>
              <a:t>In</a:t>
            </a:r>
            <a:r>
              <a:rPr sz="2000" spc="-105" dirty="0">
                <a:solidFill>
                  <a:srgbClr val="404040"/>
                </a:solidFill>
                <a:latin typeface="Arial"/>
                <a:cs typeface="Arial"/>
              </a:rPr>
              <a:t> </a:t>
            </a:r>
            <a:r>
              <a:rPr sz="2000" spc="-125" dirty="0">
                <a:solidFill>
                  <a:srgbClr val="404040"/>
                </a:solidFill>
                <a:latin typeface="Arial"/>
                <a:cs typeface="Arial"/>
              </a:rPr>
              <a:t>JavaScript,</a:t>
            </a:r>
            <a:r>
              <a:rPr sz="2000" spc="-100" dirty="0">
                <a:solidFill>
                  <a:srgbClr val="404040"/>
                </a:solidFill>
                <a:latin typeface="Arial"/>
                <a:cs typeface="Arial"/>
              </a:rPr>
              <a:t> </a:t>
            </a:r>
            <a:r>
              <a:rPr sz="2000" spc="-130" dirty="0">
                <a:solidFill>
                  <a:srgbClr val="404040"/>
                </a:solidFill>
                <a:latin typeface="Arial"/>
                <a:cs typeface="Arial"/>
              </a:rPr>
              <a:t>scope</a:t>
            </a:r>
            <a:r>
              <a:rPr sz="2000" spc="-100" dirty="0">
                <a:solidFill>
                  <a:srgbClr val="404040"/>
                </a:solidFill>
                <a:latin typeface="Arial"/>
                <a:cs typeface="Arial"/>
              </a:rPr>
              <a:t> </a:t>
            </a:r>
            <a:r>
              <a:rPr sz="2000" spc="-105" dirty="0">
                <a:solidFill>
                  <a:srgbClr val="404040"/>
                </a:solidFill>
                <a:latin typeface="Arial"/>
                <a:cs typeface="Arial"/>
              </a:rPr>
              <a:t>is</a:t>
            </a:r>
            <a:r>
              <a:rPr sz="2000" spc="-100" dirty="0">
                <a:solidFill>
                  <a:srgbClr val="404040"/>
                </a:solidFill>
                <a:latin typeface="Arial"/>
                <a:cs typeface="Arial"/>
              </a:rPr>
              <a:t> </a:t>
            </a:r>
            <a:r>
              <a:rPr sz="2000" spc="-5" dirty="0">
                <a:solidFill>
                  <a:srgbClr val="404040"/>
                </a:solidFill>
                <a:latin typeface="Arial"/>
                <a:cs typeface="Arial"/>
              </a:rPr>
              <a:t>not</a:t>
            </a:r>
            <a:r>
              <a:rPr sz="2000" spc="-100" dirty="0">
                <a:solidFill>
                  <a:srgbClr val="404040"/>
                </a:solidFill>
                <a:latin typeface="Arial"/>
                <a:cs typeface="Arial"/>
              </a:rPr>
              <a:t> </a:t>
            </a:r>
            <a:r>
              <a:rPr sz="2000" spc="-55" dirty="0">
                <a:solidFill>
                  <a:srgbClr val="404040"/>
                </a:solidFill>
                <a:latin typeface="Arial"/>
                <a:cs typeface="Arial"/>
              </a:rPr>
              <a:t>defined</a:t>
            </a:r>
            <a:r>
              <a:rPr sz="2000" spc="-105" dirty="0">
                <a:solidFill>
                  <a:srgbClr val="404040"/>
                </a:solidFill>
                <a:latin typeface="Arial"/>
                <a:cs typeface="Arial"/>
              </a:rPr>
              <a:t> </a:t>
            </a:r>
            <a:r>
              <a:rPr sz="2000" spc="-90" dirty="0">
                <a:solidFill>
                  <a:srgbClr val="404040"/>
                </a:solidFill>
                <a:latin typeface="Arial"/>
                <a:cs typeface="Arial"/>
              </a:rPr>
              <a:t>by</a:t>
            </a:r>
            <a:r>
              <a:rPr sz="2000" spc="-110" dirty="0">
                <a:solidFill>
                  <a:srgbClr val="404040"/>
                </a:solidFill>
                <a:latin typeface="Arial"/>
                <a:cs typeface="Arial"/>
              </a:rPr>
              <a:t> </a:t>
            </a:r>
            <a:r>
              <a:rPr sz="2000" spc="-75" dirty="0">
                <a:solidFill>
                  <a:srgbClr val="404040"/>
                </a:solidFill>
                <a:latin typeface="Arial"/>
                <a:cs typeface="Arial"/>
              </a:rPr>
              <a:t>block</a:t>
            </a:r>
            <a:r>
              <a:rPr sz="2000" spc="-100" dirty="0">
                <a:solidFill>
                  <a:srgbClr val="404040"/>
                </a:solidFill>
                <a:latin typeface="Arial"/>
                <a:cs typeface="Arial"/>
              </a:rPr>
              <a:t> </a:t>
            </a:r>
            <a:r>
              <a:rPr sz="2000" spc="-114" dirty="0">
                <a:solidFill>
                  <a:srgbClr val="404040"/>
                </a:solidFill>
                <a:latin typeface="Arial"/>
                <a:cs typeface="Arial"/>
              </a:rPr>
              <a:t>unless</a:t>
            </a:r>
            <a:r>
              <a:rPr sz="2000" spc="-100" dirty="0">
                <a:solidFill>
                  <a:srgbClr val="404040"/>
                </a:solidFill>
                <a:latin typeface="Arial"/>
                <a:cs typeface="Arial"/>
              </a:rPr>
              <a:t> </a:t>
            </a:r>
            <a:r>
              <a:rPr sz="2000" spc="-105" dirty="0">
                <a:solidFill>
                  <a:srgbClr val="404040"/>
                </a:solidFill>
                <a:latin typeface="Arial"/>
                <a:cs typeface="Arial"/>
              </a:rPr>
              <a:t>using</a:t>
            </a:r>
            <a:r>
              <a:rPr sz="2000" spc="-110" dirty="0">
                <a:solidFill>
                  <a:srgbClr val="404040"/>
                </a:solidFill>
                <a:latin typeface="Arial"/>
                <a:cs typeface="Arial"/>
              </a:rPr>
              <a:t> </a:t>
            </a:r>
            <a:r>
              <a:rPr sz="2000" spc="-25" dirty="0">
                <a:solidFill>
                  <a:srgbClr val="404040"/>
                </a:solidFill>
                <a:latin typeface="Arial"/>
                <a:cs typeface="Arial"/>
              </a:rPr>
              <a:t>the</a:t>
            </a:r>
            <a:r>
              <a:rPr sz="2000" spc="-100" dirty="0">
                <a:solidFill>
                  <a:srgbClr val="404040"/>
                </a:solidFill>
                <a:latin typeface="Arial"/>
                <a:cs typeface="Arial"/>
              </a:rPr>
              <a:t> </a:t>
            </a:r>
            <a:r>
              <a:rPr sz="2000" spc="-80" dirty="0">
                <a:solidFill>
                  <a:srgbClr val="404040"/>
                </a:solidFill>
                <a:latin typeface="Arial"/>
                <a:cs typeface="Arial"/>
              </a:rPr>
              <a:t>keyword</a:t>
            </a:r>
            <a:r>
              <a:rPr sz="2000" spc="-95" dirty="0">
                <a:solidFill>
                  <a:srgbClr val="404040"/>
                </a:solidFill>
                <a:latin typeface="Arial"/>
                <a:cs typeface="Arial"/>
              </a:rPr>
              <a:t> </a:t>
            </a:r>
            <a:r>
              <a:rPr sz="2000" i="1" spc="-20" dirty="0">
                <a:solidFill>
                  <a:srgbClr val="404040"/>
                </a:solidFill>
                <a:latin typeface="Arial"/>
                <a:cs typeface="Arial"/>
              </a:rPr>
              <a:t>let</a:t>
            </a:r>
            <a:r>
              <a:rPr sz="2000" i="1" spc="-95" dirty="0">
                <a:solidFill>
                  <a:srgbClr val="404040"/>
                </a:solidFill>
                <a:latin typeface="Arial"/>
                <a:cs typeface="Arial"/>
              </a:rPr>
              <a:t> </a:t>
            </a:r>
            <a:r>
              <a:rPr sz="2000" spc="15" dirty="0">
                <a:solidFill>
                  <a:srgbClr val="404040"/>
                </a:solidFill>
                <a:latin typeface="Arial"/>
                <a:cs typeface="Arial"/>
              </a:rPr>
              <a:t>to</a:t>
            </a:r>
            <a:r>
              <a:rPr sz="2000" spc="-110" dirty="0">
                <a:solidFill>
                  <a:srgbClr val="404040"/>
                </a:solidFill>
                <a:latin typeface="Arial"/>
                <a:cs typeface="Arial"/>
              </a:rPr>
              <a:t> </a:t>
            </a:r>
            <a:r>
              <a:rPr sz="2000" spc="-55" dirty="0">
                <a:solidFill>
                  <a:srgbClr val="404040"/>
                </a:solidFill>
                <a:latin typeface="Arial"/>
                <a:cs typeface="Arial"/>
              </a:rPr>
              <a:t>define</a:t>
            </a:r>
            <a:r>
              <a:rPr sz="2000" spc="-100" dirty="0">
                <a:solidFill>
                  <a:srgbClr val="404040"/>
                </a:solidFill>
                <a:latin typeface="Arial"/>
                <a:cs typeface="Arial"/>
              </a:rPr>
              <a:t> </a:t>
            </a:r>
            <a:r>
              <a:rPr sz="2000" spc="-155" dirty="0">
                <a:solidFill>
                  <a:srgbClr val="404040"/>
                </a:solidFill>
                <a:latin typeface="Arial"/>
                <a:cs typeface="Arial"/>
              </a:rPr>
              <a:t>a</a:t>
            </a:r>
            <a:r>
              <a:rPr sz="2000" spc="-100" dirty="0">
                <a:solidFill>
                  <a:srgbClr val="404040"/>
                </a:solidFill>
                <a:latin typeface="Arial"/>
                <a:cs typeface="Arial"/>
              </a:rPr>
              <a:t> </a:t>
            </a:r>
            <a:r>
              <a:rPr sz="2000" spc="-65" dirty="0">
                <a:solidFill>
                  <a:srgbClr val="404040"/>
                </a:solidFill>
                <a:latin typeface="Arial"/>
                <a:cs typeface="Arial"/>
              </a:rPr>
              <a:t>variable;  </a:t>
            </a:r>
            <a:r>
              <a:rPr sz="2000" spc="-70" dirty="0">
                <a:solidFill>
                  <a:srgbClr val="404040"/>
                </a:solidFill>
                <a:latin typeface="Arial"/>
                <a:cs typeface="Arial"/>
              </a:rPr>
              <a:t>when</a:t>
            </a:r>
            <a:r>
              <a:rPr sz="2000" spc="-110" dirty="0">
                <a:solidFill>
                  <a:srgbClr val="404040"/>
                </a:solidFill>
                <a:latin typeface="Arial"/>
                <a:cs typeface="Arial"/>
              </a:rPr>
              <a:t> </a:t>
            </a:r>
            <a:r>
              <a:rPr sz="2000" spc="-105" dirty="0">
                <a:solidFill>
                  <a:srgbClr val="404040"/>
                </a:solidFill>
                <a:latin typeface="Arial"/>
                <a:cs typeface="Arial"/>
              </a:rPr>
              <a:t>using</a:t>
            </a:r>
            <a:r>
              <a:rPr sz="2000" spc="-110" dirty="0">
                <a:solidFill>
                  <a:srgbClr val="404040"/>
                </a:solidFill>
                <a:latin typeface="Arial"/>
                <a:cs typeface="Arial"/>
              </a:rPr>
              <a:t> </a:t>
            </a:r>
            <a:r>
              <a:rPr sz="2000" i="1" spc="-60" dirty="0">
                <a:solidFill>
                  <a:srgbClr val="404040"/>
                </a:solidFill>
                <a:latin typeface="Arial"/>
                <a:cs typeface="Arial"/>
              </a:rPr>
              <a:t>var</a:t>
            </a:r>
            <a:r>
              <a:rPr sz="2000" spc="-60" dirty="0">
                <a:solidFill>
                  <a:srgbClr val="404040"/>
                </a:solidFill>
                <a:latin typeface="Arial"/>
                <a:cs typeface="Arial"/>
              </a:rPr>
              <a:t>,</a:t>
            </a:r>
            <a:r>
              <a:rPr sz="2000" spc="-105" dirty="0">
                <a:solidFill>
                  <a:srgbClr val="404040"/>
                </a:solidFill>
                <a:latin typeface="Arial"/>
                <a:cs typeface="Arial"/>
              </a:rPr>
              <a:t> </a:t>
            </a:r>
            <a:r>
              <a:rPr sz="2000" spc="55" dirty="0">
                <a:solidFill>
                  <a:srgbClr val="404040"/>
                </a:solidFill>
                <a:latin typeface="Arial"/>
                <a:cs typeface="Arial"/>
              </a:rPr>
              <a:t>it</a:t>
            </a:r>
            <a:r>
              <a:rPr sz="2000" spc="-105" dirty="0">
                <a:solidFill>
                  <a:srgbClr val="404040"/>
                </a:solidFill>
                <a:latin typeface="Arial"/>
                <a:cs typeface="Arial"/>
              </a:rPr>
              <a:t> is </a:t>
            </a:r>
            <a:r>
              <a:rPr sz="2000" spc="-55" dirty="0">
                <a:solidFill>
                  <a:srgbClr val="404040"/>
                </a:solidFill>
                <a:latin typeface="Arial"/>
                <a:cs typeface="Arial"/>
              </a:rPr>
              <a:t>defined</a:t>
            </a:r>
            <a:r>
              <a:rPr sz="2000" spc="-110" dirty="0">
                <a:solidFill>
                  <a:srgbClr val="404040"/>
                </a:solidFill>
                <a:latin typeface="Arial"/>
                <a:cs typeface="Arial"/>
              </a:rPr>
              <a:t> </a:t>
            </a:r>
            <a:r>
              <a:rPr sz="2000" spc="-90" dirty="0">
                <a:solidFill>
                  <a:srgbClr val="404040"/>
                </a:solidFill>
                <a:latin typeface="Arial"/>
                <a:cs typeface="Arial"/>
              </a:rPr>
              <a:t>by</a:t>
            </a:r>
            <a:r>
              <a:rPr sz="2000" spc="-114" dirty="0">
                <a:solidFill>
                  <a:srgbClr val="404040"/>
                </a:solidFill>
                <a:latin typeface="Arial"/>
                <a:cs typeface="Arial"/>
              </a:rPr>
              <a:t> </a:t>
            </a:r>
            <a:r>
              <a:rPr sz="2000" spc="-25" dirty="0">
                <a:solidFill>
                  <a:srgbClr val="404040"/>
                </a:solidFill>
                <a:latin typeface="Arial"/>
                <a:cs typeface="Arial"/>
              </a:rPr>
              <a:t>the</a:t>
            </a:r>
            <a:r>
              <a:rPr sz="2000" spc="-105" dirty="0">
                <a:solidFill>
                  <a:srgbClr val="404040"/>
                </a:solidFill>
                <a:latin typeface="Arial"/>
                <a:cs typeface="Arial"/>
              </a:rPr>
              <a:t> </a:t>
            </a:r>
            <a:r>
              <a:rPr sz="2000" spc="-30" dirty="0">
                <a:solidFill>
                  <a:srgbClr val="404040"/>
                </a:solidFill>
                <a:latin typeface="Arial"/>
                <a:cs typeface="Arial"/>
              </a:rPr>
              <a:t>function</a:t>
            </a:r>
            <a:r>
              <a:rPr sz="2000" spc="-110" dirty="0">
                <a:solidFill>
                  <a:srgbClr val="404040"/>
                </a:solidFill>
                <a:latin typeface="Arial"/>
                <a:cs typeface="Arial"/>
              </a:rPr>
              <a:t> </a:t>
            </a:r>
            <a:r>
              <a:rPr sz="2000" spc="-85" dirty="0">
                <a:solidFill>
                  <a:srgbClr val="404040"/>
                </a:solidFill>
                <a:latin typeface="Arial"/>
                <a:cs typeface="Arial"/>
              </a:rPr>
              <a:t>you</a:t>
            </a:r>
            <a:r>
              <a:rPr sz="2000" spc="-110" dirty="0">
                <a:solidFill>
                  <a:srgbClr val="404040"/>
                </a:solidFill>
                <a:latin typeface="Arial"/>
                <a:cs typeface="Arial"/>
              </a:rPr>
              <a:t> </a:t>
            </a:r>
            <a:r>
              <a:rPr sz="2000" spc="-90" dirty="0">
                <a:solidFill>
                  <a:srgbClr val="404040"/>
                </a:solidFill>
                <a:latin typeface="Arial"/>
                <a:cs typeface="Arial"/>
              </a:rPr>
              <a:t>are</a:t>
            </a:r>
            <a:r>
              <a:rPr sz="2000" spc="-105" dirty="0">
                <a:solidFill>
                  <a:srgbClr val="404040"/>
                </a:solidFill>
                <a:latin typeface="Arial"/>
                <a:cs typeface="Arial"/>
              </a:rPr>
              <a:t> </a:t>
            </a:r>
            <a:r>
              <a:rPr sz="2000" spc="-40" dirty="0">
                <a:solidFill>
                  <a:srgbClr val="404040"/>
                </a:solidFill>
                <a:latin typeface="Arial"/>
                <a:cs typeface="Arial"/>
              </a:rPr>
              <a:t>in.</a:t>
            </a:r>
            <a:endParaRPr sz="2000" dirty="0">
              <a:latin typeface="Arial"/>
              <a:cs typeface="Arial"/>
            </a:endParaRPr>
          </a:p>
          <a:p>
            <a:pPr marL="305435" indent="-182880">
              <a:lnSpc>
                <a:spcPct val="100000"/>
              </a:lnSpc>
              <a:spcBef>
                <a:spcPts val="160"/>
              </a:spcBef>
              <a:buClr>
                <a:srgbClr val="E48312"/>
              </a:buClr>
              <a:buChar char="◦"/>
              <a:tabLst>
                <a:tab pos="305435" algn="l"/>
              </a:tabLst>
            </a:pPr>
            <a:r>
              <a:rPr sz="1800" u="heavy" spc="-50" dirty="0">
                <a:solidFill>
                  <a:srgbClr val="2998E3"/>
                </a:solidFill>
                <a:uFill>
                  <a:solidFill>
                    <a:srgbClr val="2998E3"/>
                  </a:solidFill>
                </a:uFill>
                <a:latin typeface="Arial"/>
                <a:cs typeface="Arial"/>
                <a:hlinkClick r:id="rId2"/>
              </a:rPr>
              <a:t>http://coffeegrammer.com/understanding-functional-scope/</a:t>
            </a:r>
            <a:endParaRPr sz="1800"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6443980"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Objects in JavaScript</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672166"/>
            <a:ext cx="9849485" cy="1962076"/>
          </a:xfrm>
          <a:prstGeom prst="rect">
            <a:avLst/>
          </a:prstGeom>
        </p:spPr>
        <p:txBody>
          <a:bodyPr vert="horz" wrap="square" lIns="0" tIns="165100" rIns="0" bIns="0" rtlCol="0">
            <a:spAutoFit/>
          </a:bodyPr>
          <a:lstStyle/>
          <a:p>
            <a:pPr marL="12700">
              <a:lnSpc>
                <a:spcPct val="100000"/>
              </a:lnSpc>
              <a:spcBef>
                <a:spcPts val="1300"/>
              </a:spcBef>
            </a:pPr>
            <a:r>
              <a:rPr sz="2000" dirty="0">
                <a:solidFill>
                  <a:srgbClr val="404040"/>
                </a:solidFill>
                <a:latin typeface="Arial"/>
                <a:cs typeface="Arial"/>
              </a:rPr>
              <a:t>Objects in JavaScript are incredibly dynamic and incredibly flexible, and highly readable.</a:t>
            </a:r>
            <a:endParaRPr sz="2000" dirty="0">
              <a:latin typeface="Arial"/>
              <a:cs typeface="Arial"/>
            </a:endParaRPr>
          </a:p>
          <a:p>
            <a:pPr marL="12700" marR="5080">
              <a:lnSpc>
                <a:spcPts val="2130"/>
              </a:lnSpc>
              <a:spcBef>
                <a:spcPts val="1495"/>
              </a:spcBef>
            </a:pPr>
            <a:r>
              <a:rPr sz="2000" dirty="0">
                <a:solidFill>
                  <a:srgbClr val="404040"/>
                </a:solidFill>
                <a:latin typeface="Arial"/>
                <a:cs typeface="Arial"/>
              </a:rPr>
              <a:t>You can create a basic type of Object, an “Object Literal”, very simply, using the </a:t>
            </a:r>
            <a:r>
              <a:rPr sz="2000" dirty="0">
                <a:solidFill>
                  <a:srgbClr val="404040"/>
                </a:solidFill>
                <a:latin typeface="Courier New"/>
                <a:cs typeface="Courier New"/>
              </a:rPr>
              <a:t>{} </a:t>
            </a:r>
            <a:r>
              <a:rPr sz="2000" dirty="0">
                <a:solidFill>
                  <a:srgbClr val="404040"/>
                </a:solidFill>
                <a:latin typeface="Arial"/>
                <a:cs typeface="Arial"/>
              </a:rPr>
              <a:t>syntax when  creating a variable. You can add properties to an object at any time.</a:t>
            </a:r>
            <a:endParaRPr sz="2000" dirty="0">
              <a:latin typeface="Arial"/>
              <a:cs typeface="Arial"/>
            </a:endParaRPr>
          </a:p>
          <a:p>
            <a:pPr marL="12700">
              <a:lnSpc>
                <a:spcPct val="100000"/>
              </a:lnSpc>
              <a:spcBef>
                <a:spcPts val="1110"/>
              </a:spcBef>
            </a:pPr>
            <a:r>
              <a:rPr sz="2000" dirty="0">
                <a:solidFill>
                  <a:srgbClr val="404040"/>
                </a:solidFill>
                <a:latin typeface="Arial"/>
                <a:cs typeface="Arial"/>
              </a:rPr>
              <a:t>Let’s take a look at </a:t>
            </a:r>
            <a:r>
              <a:rPr sz="2000" dirty="0">
                <a:solidFill>
                  <a:srgbClr val="404040"/>
                </a:solidFill>
                <a:latin typeface="Courier New"/>
                <a:cs typeface="Courier New"/>
              </a:rPr>
              <a:t>objects.js </a:t>
            </a:r>
            <a:r>
              <a:rPr sz="2000" dirty="0">
                <a:solidFill>
                  <a:srgbClr val="404040"/>
                </a:solidFill>
                <a:latin typeface="Arial"/>
                <a:cs typeface="Arial"/>
              </a:rPr>
              <a:t>to see very simple objects.</a:t>
            </a:r>
            <a:endParaRPr sz="2000"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5605780"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Arrays in JavaScript</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533400" y="1672166"/>
            <a:ext cx="10483850" cy="2436564"/>
          </a:xfrm>
          <a:prstGeom prst="rect">
            <a:avLst/>
          </a:prstGeom>
        </p:spPr>
        <p:txBody>
          <a:bodyPr vert="horz" wrap="square" lIns="0" tIns="165100" rIns="0" bIns="0" rtlCol="0">
            <a:spAutoFit/>
          </a:bodyPr>
          <a:lstStyle/>
          <a:p>
            <a:pPr marL="12700">
              <a:lnSpc>
                <a:spcPct val="100000"/>
              </a:lnSpc>
              <a:spcBef>
                <a:spcPts val="1300"/>
              </a:spcBef>
            </a:pPr>
            <a:r>
              <a:rPr sz="2000" dirty="0">
                <a:solidFill>
                  <a:srgbClr val="404040"/>
                </a:solidFill>
                <a:latin typeface="Arial"/>
                <a:cs typeface="Arial"/>
              </a:rPr>
              <a:t>Arrays in JavaScript also inherit from Objects, and can store elements of any type.</a:t>
            </a:r>
            <a:endParaRPr sz="2000" dirty="0">
              <a:latin typeface="Arial"/>
              <a:cs typeface="Arial"/>
            </a:endParaRPr>
          </a:p>
          <a:p>
            <a:pPr marL="12700">
              <a:lnSpc>
                <a:spcPct val="100000"/>
              </a:lnSpc>
              <a:spcBef>
                <a:spcPts val="1200"/>
              </a:spcBef>
              <a:tabLst>
                <a:tab pos="6294755" algn="l"/>
              </a:tabLst>
            </a:pPr>
            <a:r>
              <a:rPr sz="2000" dirty="0">
                <a:solidFill>
                  <a:srgbClr val="404040"/>
                </a:solidFill>
                <a:latin typeface="Arial"/>
                <a:cs typeface="Arial"/>
              </a:rPr>
              <a:t>You can create an array using the very simple syntax </a:t>
            </a:r>
            <a:r>
              <a:rPr sz="2000">
                <a:solidFill>
                  <a:srgbClr val="404040"/>
                </a:solidFill>
                <a:latin typeface="Arial"/>
                <a:cs typeface="Arial"/>
              </a:rPr>
              <a:t>of </a:t>
            </a:r>
            <a:r>
              <a:rPr sz="2000">
                <a:solidFill>
                  <a:srgbClr val="404040"/>
                </a:solidFill>
                <a:latin typeface="Courier New"/>
                <a:cs typeface="Courier New"/>
              </a:rPr>
              <a:t>let</a:t>
            </a:r>
            <a:r>
              <a:rPr lang="en-US" sz="2000">
                <a:solidFill>
                  <a:srgbClr val="404040"/>
                </a:solidFill>
                <a:latin typeface="Courier New"/>
                <a:cs typeface="Courier New"/>
              </a:rPr>
              <a:t> </a:t>
            </a:r>
            <a:r>
              <a:rPr sz="2000">
                <a:solidFill>
                  <a:srgbClr val="404040"/>
                </a:solidFill>
                <a:latin typeface="Courier New"/>
                <a:cs typeface="Courier New"/>
              </a:rPr>
              <a:t>myArray</a:t>
            </a:r>
            <a:r>
              <a:rPr sz="2000" dirty="0">
                <a:solidFill>
                  <a:srgbClr val="404040"/>
                </a:solidFill>
                <a:latin typeface="Courier New"/>
                <a:cs typeface="Courier New"/>
              </a:rPr>
              <a:t> = [1, 2, 3];</a:t>
            </a:r>
            <a:endParaRPr sz="2000" dirty="0">
              <a:latin typeface="Courier New"/>
              <a:cs typeface="Courier New"/>
            </a:endParaRPr>
          </a:p>
          <a:p>
            <a:pPr marL="12700" marR="194945">
              <a:lnSpc>
                <a:spcPts val="2200"/>
              </a:lnSpc>
              <a:spcBef>
                <a:spcPts val="1370"/>
              </a:spcBef>
            </a:pPr>
            <a:r>
              <a:rPr sz="2000" dirty="0">
                <a:solidFill>
                  <a:srgbClr val="404040"/>
                </a:solidFill>
                <a:latin typeface="Arial"/>
                <a:cs typeface="Arial"/>
              </a:rPr>
              <a:t>Like an object, you do not have to populate anything in the initial array; you can manipulate it  freely after creation.</a:t>
            </a:r>
            <a:endParaRPr sz="2000" dirty="0">
              <a:latin typeface="Arial"/>
              <a:cs typeface="Arial"/>
            </a:endParaRPr>
          </a:p>
          <a:p>
            <a:pPr marL="12700">
              <a:lnSpc>
                <a:spcPct val="100000"/>
              </a:lnSpc>
              <a:spcBef>
                <a:spcPts val="1095"/>
              </a:spcBef>
            </a:pPr>
            <a:r>
              <a:rPr sz="2000" dirty="0">
                <a:solidFill>
                  <a:srgbClr val="404040"/>
                </a:solidFill>
                <a:latin typeface="Arial"/>
                <a:cs typeface="Arial"/>
              </a:rPr>
              <a:t>Arrays have a number of built-in methods, which you can see by running through </a:t>
            </a:r>
            <a:r>
              <a:rPr sz="2000" dirty="0">
                <a:solidFill>
                  <a:srgbClr val="404040"/>
                </a:solidFill>
                <a:latin typeface="Courier New"/>
                <a:cs typeface="Courier New"/>
              </a:rPr>
              <a:t>arrays.js</a:t>
            </a:r>
            <a:r>
              <a:rPr sz="2000" dirty="0">
                <a:solidFill>
                  <a:srgbClr val="404040"/>
                </a:solidFill>
                <a:latin typeface="Arial"/>
                <a:cs typeface="Arial"/>
              </a:rPr>
              <a:t>.</a:t>
            </a:r>
            <a:endParaRPr sz="20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20" y="2992966"/>
            <a:ext cx="9919970" cy="1244600"/>
          </a:xfrm>
          <a:prstGeom prst="rect">
            <a:avLst/>
          </a:prstGeom>
        </p:spPr>
        <p:txBody>
          <a:bodyPr vert="horz" wrap="square" lIns="0" tIns="12700" rIns="0" bIns="0" rtlCol="0">
            <a:spAutoFit/>
          </a:bodyPr>
          <a:lstStyle/>
          <a:p>
            <a:pPr marL="12700">
              <a:lnSpc>
                <a:spcPct val="100000"/>
              </a:lnSpc>
              <a:spcBef>
                <a:spcPts val="100"/>
              </a:spcBef>
              <a:tabLst>
                <a:tab pos="9906635" algn="l"/>
              </a:tabLst>
            </a:pPr>
            <a:r>
              <a:rPr sz="8000" u="sng" dirty="0">
                <a:solidFill>
                  <a:srgbClr val="262626"/>
                </a:solidFill>
                <a:uFill>
                  <a:solidFill>
                    <a:srgbClr val="7F7F7F"/>
                  </a:solidFill>
                </a:uFill>
                <a:latin typeface="Arial"/>
                <a:cs typeface="Arial"/>
              </a:rPr>
              <a:t>Introducing Node.js	</a:t>
            </a:r>
            <a:endParaRPr sz="80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5148580"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What is Node.js?</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
        <p:nvSpPr>
          <p:cNvPr id="3" name="object 3"/>
          <p:cNvSpPr txBox="1">
            <a:spLocks noGrp="1"/>
          </p:cNvSpPr>
          <p:nvPr>
            <p:ph type="body" idx="1"/>
          </p:nvPr>
        </p:nvSpPr>
        <p:spPr>
          <a:xfrm>
            <a:off x="1160779" y="1824566"/>
            <a:ext cx="9870440" cy="3477875"/>
          </a:xfrm>
          <a:prstGeom prst="rect">
            <a:avLst/>
          </a:prstGeom>
        </p:spPr>
        <p:txBody>
          <a:bodyPr vert="horz" wrap="square" lIns="0" tIns="43180" rIns="0" bIns="0" rtlCol="0">
            <a:spAutoFit/>
          </a:bodyPr>
          <a:lstStyle/>
          <a:p>
            <a:pPr marL="27940" marR="327660">
              <a:lnSpc>
                <a:spcPts val="2200"/>
              </a:lnSpc>
              <a:spcBef>
                <a:spcPts val="340"/>
              </a:spcBef>
            </a:pPr>
            <a:r>
              <a:rPr dirty="0"/>
              <a:t>There are many languages and environments that you can develop web applications in, each  with great strengths and great weaknesses.</a:t>
            </a:r>
          </a:p>
          <a:p>
            <a:pPr marL="27940">
              <a:lnSpc>
                <a:spcPct val="100000"/>
              </a:lnSpc>
              <a:spcBef>
                <a:spcPts val="1090"/>
              </a:spcBef>
            </a:pPr>
            <a:r>
              <a:rPr dirty="0"/>
              <a:t>Node.js is a JavaScript runtime environment that runs on a computer, rather than in a browser.</a:t>
            </a:r>
          </a:p>
          <a:p>
            <a:pPr marL="320675" indent="-182880">
              <a:lnSpc>
                <a:spcPct val="100000"/>
              </a:lnSpc>
              <a:spcBef>
                <a:spcPts val="200"/>
              </a:spcBef>
              <a:buClr>
                <a:srgbClr val="E48312"/>
              </a:buClr>
              <a:buChar char="◦"/>
              <a:tabLst>
                <a:tab pos="320675" algn="l"/>
              </a:tabLst>
            </a:pPr>
            <a:r>
              <a:rPr sz="1800" dirty="0"/>
              <a:t>In simple terms, it’s JavaScript being run as a script on a computer.</a:t>
            </a:r>
          </a:p>
          <a:p>
            <a:pPr marL="27940">
              <a:lnSpc>
                <a:spcPct val="100000"/>
              </a:lnSpc>
              <a:spcBef>
                <a:spcPts val="1375"/>
              </a:spcBef>
            </a:pPr>
            <a:r>
              <a:rPr dirty="0"/>
              <a:t>You can run these scripts from the command line.</a:t>
            </a:r>
          </a:p>
          <a:p>
            <a:pPr marL="27940" marR="5080">
              <a:lnSpc>
                <a:spcPts val="2200"/>
              </a:lnSpc>
              <a:spcBef>
                <a:spcPts val="1375"/>
              </a:spcBef>
            </a:pPr>
            <a:r>
              <a:rPr dirty="0"/>
              <a:t>Node.js often comes bundled with npm, the Node.js Package Manager, which allows you to add  dependencies</a:t>
            </a:r>
          </a:p>
          <a:p>
            <a:pPr marL="320675" indent="-182880">
              <a:lnSpc>
                <a:spcPct val="100000"/>
              </a:lnSpc>
              <a:spcBef>
                <a:spcPts val="160"/>
              </a:spcBef>
              <a:buClr>
                <a:srgbClr val="E48312"/>
              </a:buClr>
              <a:buChar char="◦"/>
              <a:tabLst>
                <a:tab pos="320675" algn="l"/>
              </a:tabLst>
            </a:pPr>
            <a:r>
              <a:rPr sz="1800" dirty="0"/>
              <a:t>In node, you use the </a:t>
            </a:r>
            <a:r>
              <a:rPr sz="1800" i="1" dirty="0">
                <a:latin typeface="Arial"/>
                <a:cs typeface="Arial"/>
              </a:rPr>
              <a:t>require </a:t>
            </a:r>
            <a:r>
              <a:rPr sz="1800" dirty="0"/>
              <a:t>function to require other modules (from packages, or from other files)</a:t>
            </a:r>
            <a:endParaRPr sz="18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7586980"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Why are we using Node.js?</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796344"/>
            <a:ext cx="9909175" cy="2944495"/>
          </a:xfrm>
          <a:prstGeom prst="rect">
            <a:avLst/>
          </a:prstGeom>
        </p:spPr>
        <p:txBody>
          <a:bodyPr vert="horz" wrap="square" lIns="0" tIns="40640" rIns="0" bIns="0" rtlCol="0">
            <a:spAutoFit/>
          </a:bodyPr>
          <a:lstStyle/>
          <a:p>
            <a:pPr marL="12700">
              <a:lnSpc>
                <a:spcPct val="100000"/>
              </a:lnSpc>
              <a:spcBef>
                <a:spcPts val="320"/>
              </a:spcBef>
            </a:pPr>
            <a:r>
              <a:rPr sz="2000" dirty="0">
                <a:solidFill>
                  <a:srgbClr val="404040"/>
                </a:solidFill>
                <a:latin typeface="Arial"/>
                <a:cs typeface="Arial"/>
              </a:rPr>
              <a:t>Node.js has been chosen for this course for a number of reasons:</a:t>
            </a:r>
            <a:endParaRPr sz="2000" dirty="0">
              <a:latin typeface="Arial"/>
              <a:cs typeface="Arial"/>
            </a:endParaRPr>
          </a:p>
          <a:p>
            <a:pPr marL="305435" indent="-182880">
              <a:lnSpc>
                <a:spcPct val="100000"/>
              </a:lnSpc>
              <a:spcBef>
                <a:spcPts val="200"/>
              </a:spcBef>
              <a:buClr>
                <a:srgbClr val="E48312"/>
              </a:buClr>
              <a:buChar char="◦"/>
              <a:tabLst>
                <a:tab pos="305435" algn="l"/>
              </a:tabLst>
            </a:pPr>
            <a:r>
              <a:rPr sz="1800" dirty="0">
                <a:solidFill>
                  <a:srgbClr val="404040"/>
                </a:solidFill>
                <a:latin typeface="Arial"/>
                <a:cs typeface="Arial"/>
              </a:rPr>
              <a:t>It is particularly easy to setup</a:t>
            </a:r>
            <a:endParaRPr sz="1800" dirty="0">
              <a:latin typeface="Arial"/>
              <a:cs typeface="Arial"/>
            </a:endParaRPr>
          </a:p>
          <a:p>
            <a:pPr marL="305435" marR="20320" indent="-182880" algn="just">
              <a:lnSpc>
                <a:spcPts val="1930"/>
              </a:lnSpc>
              <a:spcBef>
                <a:spcPts val="695"/>
              </a:spcBef>
              <a:buClr>
                <a:srgbClr val="E48312"/>
              </a:buClr>
              <a:buChar char="◦"/>
              <a:tabLst>
                <a:tab pos="305435" algn="l"/>
              </a:tabLst>
            </a:pPr>
            <a:r>
              <a:rPr sz="1800" dirty="0">
                <a:solidFill>
                  <a:srgbClr val="404040"/>
                </a:solidFill>
                <a:latin typeface="Arial"/>
                <a:cs typeface="Arial"/>
              </a:rPr>
              <a:t>For the sake of learning, it will be much easier on you to learn one programming language for both the  frontend and backend rather than to learn one programming language for the frontend and another on  the backend.</a:t>
            </a:r>
            <a:endParaRPr sz="1800" dirty="0">
              <a:latin typeface="Arial"/>
              <a:cs typeface="Arial"/>
            </a:endParaRPr>
          </a:p>
          <a:p>
            <a:pPr marL="305435" indent="-182880">
              <a:lnSpc>
                <a:spcPct val="100000"/>
              </a:lnSpc>
              <a:spcBef>
                <a:spcPts val="355"/>
              </a:spcBef>
              <a:buClr>
                <a:srgbClr val="E48312"/>
              </a:buClr>
              <a:buChar char="◦"/>
              <a:tabLst>
                <a:tab pos="305435" algn="l"/>
              </a:tabLst>
            </a:pPr>
            <a:r>
              <a:rPr sz="1800" dirty="0">
                <a:solidFill>
                  <a:srgbClr val="404040"/>
                </a:solidFill>
                <a:latin typeface="Arial"/>
                <a:cs typeface="Arial"/>
              </a:rPr>
              <a:t>There are many node packages available for you to use</a:t>
            </a:r>
            <a:endParaRPr sz="1800" dirty="0">
              <a:latin typeface="Arial"/>
              <a:cs typeface="Arial"/>
            </a:endParaRPr>
          </a:p>
          <a:p>
            <a:pPr marL="305435" indent="-182880">
              <a:lnSpc>
                <a:spcPct val="100000"/>
              </a:lnSpc>
              <a:spcBef>
                <a:spcPts val="375"/>
              </a:spcBef>
              <a:buClr>
                <a:srgbClr val="E48312"/>
              </a:buClr>
              <a:buChar char="◦"/>
              <a:tabLst>
                <a:tab pos="305435" algn="l"/>
              </a:tabLst>
            </a:pPr>
            <a:r>
              <a:rPr sz="1800" dirty="0">
                <a:solidFill>
                  <a:srgbClr val="404040"/>
                </a:solidFill>
                <a:latin typeface="Arial"/>
                <a:cs typeface="Arial"/>
              </a:rPr>
              <a:t>Node.js promotes extremely modular code, making it easy to organize your code</a:t>
            </a:r>
            <a:endParaRPr sz="1800" dirty="0">
              <a:latin typeface="Arial"/>
              <a:cs typeface="Arial"/>
            </a:endParaRPr>
          </a:p>
          <a:p>
            <a:pPr marL="305435" marR="5080" indent="-182880" algn="just">
              <a:lnSpc>
                <a:spcPct val="91000"/>
              </a:lnSpc>
              <a:spcBef>
                <a:spcPts val="565"/>
              </a:spcBef>
              <a:buClr>
                <a:srgbClr val="E48312"/>
              </a:buClr>
              <a:buChar char="◦"/>
              <a:tabLst>
                <a:tab pos="305435" algn="l"/>
              </a:tabLst>
            </a:pPr>
            <a:r>
              <a:rPr sz="1800" dirty="0">
                <a:solidFill>
                  <a:srgbClr val="404040"/>
                </a:solidFill>
                <a:latin typeface="Arial"/>
                <a:cs typeface="Arial"/>
              </a:rPr>
              <a:t>Node.js scripts can be run via the command line, making it very easy to test your code without building  out your actual web applications, but rather making and running other scripts. You can then phase your  code into a web application in a more natural way.</a:t>
            </a:r>
            <a:endParaRPr sz="18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5072380"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What is a module?</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824566"/>
            <a:ext cx="9968865" cy="2622513"/>
          </a:xfrm>
          <a:prstGeom prst="rect">
            <a:avLst/>
          </a:prstGeom>
        </p:spPr>
        <p:txBody>
          <a:bodyPr vert="horz" wrap="square" lIns="0" tIns="41910" rIns="0" bIns="0" rtlCol="0">
            <a:spAutoFit/>
          </a:bodyPr>
          <a:lstStyle/>
          <a:p>
            <a:pPr marL="12700" marR="5080">
              <a:lnSpc>
                <a:spcPct val="90300"/>
              </a:lnSpc>
              <a:spcBef>
                <a:spcPts val="330"/>
              </a:spcBef>
            </a:pPr>
            <a:r>
              <a:rPr sz="2000" dirty="0">
                <a:solidFill>
                  <a:srgbClr val="404040"/>
                </a:solidFill>
                <a:latin typeface="Arial"/>
                <a:cs typeface="Arial"/>
              </a:rPr>
              <a:t>Generally, a module is an individual unit that can be plugged into another system or codebase  with relative ease. Modules do not have to be related, allowing you to write a system that allows  many different things to interact with each other by writing code that glues them all together.</a:t>
            </a:r>
            <a:endParaRPr sz="2000" dirty="0">
              <a:latin typeface="Arial"/>
              <a:cs typeface="Arial"/>
            </a:endParaRPr>
          </a:p>
          <a:p>
            <a:pPr marL="12700">
              <a:lnSpc>
                <a:spcPct val="100000"/>
              </a:lnSpc>
              <a:spcBef>
                <a:spcPts val="1200"/>
              </a:spcBef>
            </a:pPr>
            <a:r>
              <a:rPr sz="2000" dirty="0">
                <a:solidFill>
                  <a:srgbClr val="404040"/>
                </a:solidFill>
                <a:latin typeface="Arial"/>
                <a:cs typeface="Arial"/>
              </a:rPr>
              <a:t>They are very flexible, and allow you to organize your code very well!</a:t>
            </a:r>
            <a:endParaRPr sz="2000" dirty="0">
              <a:latin typeface="Arial"/>
              <a:cs typeface="Arial"/>
            </a:endParaRPr>
          </a:p>
          <a:p>
            <a:pPr marL="12700" marR="106680" algn="just">
              <a:lnSpc>
                <a:spcPct val="90300"/>
              </a:lnSpc>
              <a:spcBef>
                <a:spcPts val="1365"/>
              </a:spcBef>
            </a:pPr>
            <a:r>
              <a:rPr sz="2000" dirty="0">
                <a:solidFill>
                  <a:srgbClr val="404040"/>
                </a:solidFill>
                <a:latin typeface="Arial"/>
                <a:cs typeface="Arial"/>
              </a:rPr>
              <a:t>In Node.js, you will be using modules </a:t>
            </a:r>
            <a:r>
              <a:rPr sz="2000" i="1" dirty="0">
                <a:solidFill>
                  <a:srgbClr val="404040"/>
                </a:solidFill>
                <a:latin typeface="Arial"/>
                <a:cs typeface="Arial"/>
              </a:rPr>
              <a:t>everywhere</a:t>
            </a:r>
            <a:r>
              <a:rPr sz="2000" dirty="0">
                <a:solidFill>
                  <a:srgbClr val="404040"/>
                </a:solidFill>
                <a:latin typeface="Arial"/>
                <a:cs typeface="Arial"/>
              </a:rPr>
              <a:t>. In our case, a module will be a specific object  (think, an instance of a class) that has certain methods and data that you can access from other  scripts. You will create your first module today.</a:t>
            </a:r>
            <a:endParaRPr sz="20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8653780"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What are packages and npm?</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
        <p:nvSpPr>
          <p:cNvPr id="3" name="object 3"/>
          <p:cNvSpPr txBox="1">
            <a:spLocks noGrp="1"/>
          </p:cNvSpPr>
          <p:nvPr>
            <p:ph type="body" idx="1"/>
          </p:nvPr>
        </p:nvSpPr>
        <p:spPr>
          <a:xfrm>
            <a:off x="1160779" y="1824566"/>
            <a:ext cx="9870440" cy="1887696"/>
          </a:xfrm>
          <a:prstGeom prst="rect">
            <a:avLst/>
          </a:prstGeom>
        </p:spPr>
        <p:txBody>
          <a:bodyPr vert="horz" wrap="square" lIns="0" tIns="43180" rIns="0" bIns="0" rtlCol="0">
            <a:spAutoFit/>
          </a:bodyPr>
          <a:lstStyle/>
          <a:p>
            <a:pPr marL="27940" marR="681990">
              <a:lnSpc>
                <a:spcPts val="2200"/>
              </a:lnSpc>
              <a:spcBef>
                <a:spcPts val="340"/>
              </a:spcBef>
            </a:pPr>
            <a:r>
              <a:rPr dirty="0"/>
              <a:t>Node.js has a </a:t>
            </a:r>
            <a:r>
              <a:rPr i="1" dirty="0">
                <a:latin typeface="Arial"/>
                <a:cs typeface="Arial"/>
              </a:rPr>
              <a:t>massive </a:t>
            </a:r>
            <a:r>
              <a:rPr dirty="0"/>
              <a:t>repository of published code that you can very easily pull into your  assignments (where applicable) through the </a:t>
            </a:r>
            <a:r>
              <a:rPr i="1" dirty="0">
                <a:latin typeface="Arial"/>
                <a:cs typeface="Arial"/>
              </a:rPr>
              <a:t>node package manager </a:t>
            </a:r>
            <a:r>
              <a:rPr dirty="0"/>
              <a:t>(npm).</a:t>
            </a:r>
          </a:p>
          <a:p>
            <a:pPr marL="27940" marR="5080">
              <a:lnSpc>
                <a:spcPct val="90300"/>
              </a:lnSpc>
              <a:spcBef>
                <a:spcPts val="1325"/>
              </a:spcBef>
            </a:pPr>
            <a:r>
              <a:rPr dirty="0"/>
              <a:t>You will require the modules that your packages export, and use code that other people have  created, tested, and tried. You will then use these packages to expand on your own applications  and build out fully functional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5377180"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Testing Your Install</a:t>
            </a:r>
            <a:endParaRPr sz="4800" dirty="0"/>
          </a:p>
        </p:txBody>
      </p:sp>
      <p:sp>
        <p:nvSpPr>
          <p:cNvPr id="3" name="object 3"/>
          <p:cNvSpPr txBox="1"/>
          <p:nvPr/>
        </p:nvSpPr>
        <p:spPr>
          <a:xfrm>
            <a:off x="1176020" y="1824566"/>
            <a:ext cx="9768205" cy="2078326"/>
          </a:xfrm>
          <a:prstGeom prst="rect">
            <a:avLst/>
          </a:prstGeom>
        </p:spPr>
        <p:txBody>
          <a:bodyPr vert="horz" wrap="square" lIns="0" tIns="43180" rIns="0" bIns="0" rtlCol="0">
            <a:spAutoFit/>
          </a:bodyPr>
          <a:lstStyle/>
          <a:p>
            <a:pPr marL="12700" marR="903605">
              <a:lnSpc>
                <a:spcPts val="2200"/>
              </a:lnSpc>
              <a:spcBef>
                <a:spcPts val="340"/>
              </a:spcBef>
            </a:pPr>
            <a:r>
              <a:rPr sz="2000" dirty="0">
                <a:solidFill>
                  <a:srgbClr val="404040"/>
                </a:solidFill>
                <a:latin typeface="Arial"/>
                <a:cs typeface="Arial"/>
              </a:rPr>
              <a:t>No programming environment is complete without our next step! Let’s check that you  configured and installed Node.js properly by running our first file, </a:t>
            </a:r>
            <a:r>
              <a:rPr sz="2000" dirty="0">
                <a:solidFill>
                  <a:srgbClr val="404040"/>
                </a:solidFill>
                <a:latin typeface="Courier New"/>
                <a:cs typeface="Courier New"/>
              </a:rPr>
              <a:t>hello.js</a:t>
            </a:r>
            <a:r>
              <a:rPr sz="2000" dirty="0">
                <a:solidFill>
                  <a:srgbClr val="404040"/>
                </a:solidFill>
                <a:latin typeface="Arial"/>
                <a:cs typeface="Arial"/>
              </a:rPr>
              <a:t>.</a:t>
            </a:r>
            <a:endParaRPr sz="2000" dirty="0">
              <a:latin typeface="Arial"/>
              <a:cs typeface="Arial"/>
            </a:endParaRPr>
          </a:p>
          <a:p>
            <a:pPr marL="12700">
              <a:lnSpc>
                <a:spcPct val="100000"/>
              </a:lnSpc>
              <a:spcBef>
                <a:spcPts val="1090"/>
              </a:spcBef>
            </a:pPr>
            <a:r>
              <a:rPr sz="2000" dirty="0">
                <a:solidFill>
                  <a:srgbClr val="404040"/>
                </a:solidFill>
                <a:latin typeface="Arial"/>
                <a:cs typeface="Arial"/>
              </a:rPr>
              <a:t>You can do this with the command </a:t>
            </a:r>
            <a:r>
              <a:rPr sz="2000" dirty="0">
                <a:solidFill>
                  <a:srgbClr val="404040"/>
                </a:solidFill>
                <a:latin typeface="Courier New"/>
                <a:cs typeface="Courier New"/>
              </a:rPr>
              <a:t>node hello.js</a:t>
            </a:r>
            <a:endParaRPr sz="2000" dirty="0">
              <a:latin typeface="Courier New"/>
              <a:cs typeface="Courier New"/>
            </a:endParaRPr>
          </a:p>
          <a:p>
            <a:pPr marL="12700" marR="5080">
              <a:lnSpc>
                <a:spcPts val="2130"/>
              </a:lnSpc>
              <a:spcBef>
                <a:spcPts val="1500"/>
              </a:spcBef>
            </a:pPr>
            <a:r>
              <a:rPr sz="2000" dirty="0">
                <a:solidFill>
                  <a:srgbClr val="404040"/>
                </a:solidFill>
                <a:latin typeface="Arial"/>
                <a:cs typeface="Arial"/>
              </a:rPr>
              <a:t>If you look at this file, you will notice that it is only one line. You will be able to log messages to  your terminal using the </a:t>
            </a:r>
            <a:r>
              <a:rPr sz="2000" dirty="0">
                <a:solidFill>
                  <a:srgbClr val="404040"/>
                </a:solidFill>
                <a:latin typeface="Courier New"/>
                <a:cs typeface="Courier New"/>
              </a:rPr>
              <a:t>console.log </a:t>
            </a:r>
            <a:r>
              <a:rPr sz="2000" dirty="0">
                <a:solidFill>
                  <a:srgbClr val="404040"/>
                </a:solidFill>
                <a:latin typeface="Arial"/>
                <a:cs typeface="Arial"/>
              </a:rPr>
              <a:t>function.</a:t>
            </a:r>
            <a:endParaRPr sz="2000" dirty="0">
              <a:latin typeface="Arial"/>
              <a:cs typeface="Arial"/>
            </a:endParaRPr>
          </a:p>
        </p:txBody>
      </p:sp>
      <p:sp>
        <p:nvSpPr>
          <p:cNvPr id="4" name="object 4"/>
          <p:cNvSpPr/>
          <p:nvPr/>
        </p:nvSpPr>
        <p:spPr>
          <a:xfrm>
            <a:off x="3166532" y="4241800"/>
            <a:ext cx="5918200" cy="5588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5800" y="2992966"/>
            <a:ext cx="11125200" cy="1243930"/>
          </a:xfrm>
          <a:prstGeom prst="rect">
            <a:avLst/>
          </a:prstGeom>
        </p:spPr>
        <p:txBody>
          <a:bodyPr vert="horz" wrap="square" lIns="0" tIns="12700" rIns="0" bIns="0" rtlCol="0">
            <a:spAutoFit/>
          </a:bodyPr>
          <a:lstStyle/>
          <a:p>
            <a:pPr marL="12700">
              <a:lnSpc>
                <a:spcPct val="100000"/>
              </a:lnSpc>
              <a:spcBef>
                <a:spcPts val="100"/>
              </a:spcBef>
              <a:tabLst>
                <a:tab pos="9906635" algn="l"/>
              </a:tabLst>
            </a:pPr>
            <a:r>
              <a:rPr sz="8000" u="sng" dirty="0">
                <a:solidFill>
                  <a:srgbClr val="262626"/>
                </a:solidFill>
                <a:uFill>
                  <a:solidFill>
                    <a:srgbClr val="7F7F7F"/>
                  </a:solidFill>
                </a:uFill>
                <a:latin typeface="Arial"/>
                <a:cs typeface="Arial"/>
              </a:rPr>
              <a:t>JavaScript Syntax / Intro</a:t>
            </a:r>
            <a:endParaRPr sz="8000" dirty="0">
              <a:latin typeface="Arial"/>
              <a:cs typeface="Arial"/>
            </a:endParaRPr>
          </a:p>
        </p:txBody>
      </p:sp>
      <p:sp>
        <p:nvSpPr>
          <p:cNvPr id="3" name="object 3"/>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0" y="910166"/>
            <a:ext cx="9726930" cy="751488"/>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04040"/>
                </a:solidFill>
              </a:rPr>
              <a:t>Some basic facts about JavaScript</a:t>
            </a:r>
            <a:endParaRPr sz="4800" dirty="0"/>
          </a:p>
        </p:txBody>
      </p:sp>
      <p:sp>
        <p:nvSpPr>
          <p:cNvPr id="4" name="object 4"/>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spc="-20" dirty="0"/>
              <a:t>©2016 </a:t>
            </a:r>
            <a:r>
              <a:rPr spc="-140" dirty="0"/>
              <a:t>STEVENS </a:t>
            </a:r>
            <a:r>
              <a:rPr spc="-100" dirty="0"/>
              <a:t>INSTITUTE </a:t>
            </a:r>
            <a:r>
              <a:rPr spc="-114" dirty="0"/>
              <a:t>OF</a:t>
            </a:r>
            <a:r>
              <a:rPr spc="-185" dirty="0"/>
              <a:t> </a:t>
            </a:r>
            <a:r>
              <a:rPr spc="-125" dirty="0"/>
              <a:t>TECHNOLOGY</a:t>
            </a:r>
          </a:p>
        </p:txBody>
      </p:sp>
      <p:sp>
        <p:nvSpPr>
          <p:cNvPr id="3" name="object 3"/>
          <p:cNvSpPr txBox="1"/>
          <p:nvPr/>
        </p:nvSpPr>
        <p:spPr>
          <a:xfrm>
            <a:off x="1176020" y="1807632"/>
            <a:ext cx="9726930" cy="3728720"/>
          </a:xfrm>
          <a:prstGeom prst="rect">
            <a:avLst/>
          </a:prstGeom>
        </p:spPr>
        <p:txBody>
          <a:bodyPr vert="horz" wrap="square" lIns="0" tIns="12700" rIns="0" bIns="0" rtlCol="0">
            <a:spAutoFit/>
          </a:bodyPr>
          <a:lstStyle/>
          <a:p>
            <a:pPr marL="12700">
              <a:lnSpc>
                <a:spcPts val="2365"/>
              </a:lnSpc>
              <a:spcBef>
                <a:spcPts val="100"/>
              </a:spcBef>
            </a:pPr>
            <a:r>
              <a:rPr sz="2000" dirty="0">
                <a:solidFill>
                  <a:srgbClr val="404040"/>
                </a:solidFill>
                <a:latin typeface="Arial"/>
                <a:cs typeface="Arial"/>
              </a:rPr>
              <a:t>JavaScript is a loosely typed language, a concept that you may have seen before.</a:t>
            </a:r>
            <a:endParaRPr sz="2000" dirty="0">
              <a:latin typeface="Arial"/>
              <a:cs typeface="Arial"/>
            </a:endParaRPr>
          </a:p>
          <a:p>
            <a:pPr marL="305435" marR="5080" indent="-182880">
              <a:lnSpc>
                <a:spcPts val="1730"/>
              </a:lnSpc>
              <a:spcBef>
                <a:spcPts val="380"/>
              </a:spcBef>
              <a:buClr>
                <a:srgbClr val="E48312"/>
              </a:buClr>
              <a:buChar char="◦"/>
              <a:tabLst>
                <a:tab pos="305435" algn="l"/>
              </a:tabLst>
            </a:pPr>
            <a:r>
              <a:rPr sz="1800" dirty="0">
                <a:solidFill>
                  <a:srgbClr val="404040"/>
                </a:solidFill>
                <a:latin typeface="Arial"/>
                <a:cs typeface="Arial"/>
              </a:rPr>
              <a:t>Loose typing means that you don’t strictly declare types for variables, and you can change the type of  data that that you store in each variable.</a:t>
            </a:r>
            <a:endParaRPr sz="1800" dirty="0">
              <a:latin typeface="Arial"/>
              <a:cs typeface="Arial"/>
            </a:endParaRPr>
          </a:p>
          <a:p>
            <a:pPr marL="12700">
              <a:lnSpc>
                <a:spcPct val="100000"/>
              </a:lnSpc>
              <a:spcBef>
                <a:spcPts val="1125"/>
              </a:spcBef>
            </a:pPr>
            <a:r>
              <a:rPr sz="2000" dirty="0">
                <a:solidFill>
                  <a:srgbClr val="404040"/>
                </a:solidFill>
                <a:latin typeface="Arial"/>
                <a:cs typeface="Arial"/>
              </a:rPr>
              <a:t>There are five primitives currently, with a sixth (Symbol) on the way</a:t>
            </a:r>
            <a:endParaRPr sz="2000" dirty="0">
              <a:latin typeface="Arial"/>
              <a:cs typeface="Arial"/>
            </a:endParaRPr>
          </a:p>
          <a:p>
            <a:pPr marL="305435" indent="-182880">
              <a:lnSpc>
                <a:spcPct val="100000"/>
              </a:lnSpc>
              <a:buClr>
                <a:srgbClr val="E48312"/>
              </a:buClr>
              <a:buChar char="◦"/>
              <a:tabLst>
                <a:tab pos="305435" algn="l"/>
              </a:tabLst>
            </a:pPr>
            <a:r>
              <a:rPr sz="1800" dirty="0">
                <a:solidFill>
                  <a:srgbClr val="404040"/>
                </a:solidFill>
                <a:latin typeface="Arial"/>
                <a:cs typeface="Arial"/>
              </a:rPr>
              <a:t>Boolean</a:t>
            </a:r>
            <a:endParaRPr sz="1800" dirty="0">
              <a:latin typeface="Arial"/>
              <a:cs typeface="Arial"/>
            </a:endParaRPr>
          </a:p>
          <a:p>
            <a:pPr marL="305435" indent="-182880">
              <a:lnSpc>
                <a:spcPct val="100000"/>
              </a:lnSpc>
              <a:spcBef>
                <a:spcPts val="175"/>
              </a:spcBef>
              <a:buClr>
                <a:srgbClr val="E48312"/>
              </a:buClr>
              <a:buChar char="◦"/>
              <a:tabLst>
                <a:tab pos="305435" algn="l"/>
              </a:tabLst>
            </a:pPr>
            <a:r>
              <a:rPr sz="1800" dirty="0">
                <a:solidFill>
                  <a:srgbClr val="404040"/>
                </a:solidFill>
                <a:latin typeface="Arial"/>
                <a:cs typeface="Arial"/>
              </a:rPr>
              <a:t>Number</a:t>
            </a:r>
            <a:endParaRPr sz="1800" dirty="0">
              <a:latin typeface="Arial"/>
              <a:cs typeface="Arial"/>
            </a:endParaRPr>
          </a:p>
          <a:p>
            <a:pPr marL="305435" indent="-182880">
              <a:lnSpc>
                <a:spcPct val="100000"/>
              </a:lnSpc>
              <a:spcBef>
                <a:spcPts val="170"/>
              </a:spcBef>
              <a:buClr>
                <a:srgbClr val="E48312"/>
              </a:buClr>
              <a:buChar char="◦"/>
              <a:tabLst>
                <a:tab pos="305435" algn="l"/>
              </a:tabLst>
            </a:pPr>
            <a:r>
              <a:rPr sz="1800" dirty="0">
                <a:solidFill>
                  <a:srgbClr val="404040"/>
                </a:solidFill>
                <a:latin typeface="Arial"/>
                <a:cs typeface="Arial"/>
              </a:rPr>
              <a:t>String</a:t>
            </a:r>
            <a:endParaRPr sz="1800" dirty="0">
              <a:latin typeface="Arial"/>
              <a:cs typeface="Arial"/>
            </a:endParaRPr>
          </a:p>
          <a:p>
            <a:pPr marL="305435" indent="-182880">
              <a:lnSpc>
                <a:spcPct val="100000"/>
              </a:lnSpc>
              <a:spcBef>
                <a:spcPts val="175"/>
              </a:spcBef>
              <a:buClr>
                <a:srgbClr val="E48312"/>
              </a:buClr>
              <a:buChar char="◦"/>
              <a:tabLst>
                <a:tab pos="305435" algn="l"/>
              </a:tabLst>
            </a:pPr>
            <a:r>
              <a:rPr sz="1800" dirty="0">
                <a:solidFill>
                  <a:srgbClr val="404040"/>
                </a:solidFill>
                <a:latin typeface="Arial"/>
                <a:cs typeface="Arial"/>
              </a:rPr>
              <a:t>Null</a:t>
            </a:r>
            <a:endParaRPr sz="1800" dirty="0">
              <a:latin typeface="Arial"/>
              <a:cs typeface="Arial"/>
            </a:endParaRPr>
          </a:p>
          <a:p>
            <a:pPr marL="305435" indent="-182880">
              <a:lnSpc>
                <a:spcPct val="100000"/>
              </a:lnSpc>
              <a:spcBef>
                <a:spcPts val="175"/>
              </a:spcBef>
              <a:buClr>
                <a:srgbClr val="E48312"/>
              </a:buClr>
              <a:buChar char="◦"/>
              <a:tabLst>
                <a:tab pos="305435" algn="l"/>
              </a:tabLst>
            </a:pPr>
            <a:r>
              <a:rPr sz="1800" dirty="0">
                <a:solidFill>
                  <a:srgbClr val="404040"/>
                </a:solidFill>
                <a:latin typeface="Arial"/>
                <a:cs typeface="Arial"/>
              </a:rPr>
              <a:t>Undefined</a:t>
            </a:r>
            <a:endParaRPr sz="1800" dirty="0">
              <a:latin typeface="Arial"/>
              <a:cs typeface="Arial"/>
            </a:endParaRPr>
          </a:p>
          <a:p>
            <a:pPr marL="12700">
              <a:lnSpc>
                <a:spcPts val="2365"/>
              </a:lnSpc>
              <a:spcBef>
                <a:spcPts val="1105"/>
              </a:spcBef>
            </a:pPr>
            <a:r>
              <a:rPr sz="2000" dirty="0">
                <a:solidFill>
                  <a:srgbClr val="404040"/>
                </a:solidFill>
                <a:latin typeface="Arial"/>
                <a:cs typeface="Arial"/>
              </a:rPr>
              <a:t>JavaScript also has Objects, which all non-primitives fall under</a:t>
            </a:r>
            <a:endParaRPr sz="2000" dirty="0">
              <a:latin typeface="Arial"/>
              <a:cs typeface="Arial"/>
            </a:endParaRPr>
          </a:p>
          <a:p>
            <a:pPr marL="305435" indent="-182880">
              <a:lnSpc>
                <a:spcPts val="2125"/>
              </a:lnSpc>
              <a:buClr>
                <a:srgbClr val="E48312"/>
              </a:buClr>
              <a:buChar char="◦"/>
              <a:tabLst>
                <a:tab pos="305435" algn="l"/>
              </a:tabLst>
            </a:pPr>
            <a:r>
              <a:rPr sz="1800" dirty="0">
                <a:solidFill>
                  <a:srgbClr val="404040"/>
                </a:solidFill>
                <a:latin typeface="Arial"/>
                <a:cs typeface="Arial"/>
              </a:rPr>
              <a:t>Functions in JavaScript are types of Objects</a:t>
            </a:r>
            <a:endParaRPr sz="1800" dirty="0">
              <a:latin typeface="Arial"/>
              <a:cs typeface="Arial"/>
            </a:endParaRPr>
          </a:p>
          <a:p>
            <a:pPr marL="305435" indent="-182880">
              <a:lnSpc>
                <a:spcPct val="100000"/>
              </a:lnSpc>
              <a:spcBef>
                <a:spcPts val="175"/>
              </a:spcBef>
              <a:buClr>
                <a:srgbClr val="E48312"/>
              </a:buClr>
              <a:buChar char="◦"/>
              <a:tabLst>
                <a:tab pos="305435" algn="l"/>
              </a:tabLst>
            </a:pPr>
            <a:r>
              <a:rPr sz="1800" dirty="0">
                <a:solidFill>
                  <a:srgbClr val="404040"/>
                </a:solidFill>
                <a:latin typeface="Arial"/>
                <a:cs typeface="Arial"/>
              </a:rPr>
              <a:t>Objects are prototypical</a:t>
            </a:r>
            <a:endParaRPr sz="1800"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998E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1416</Words>
  <Application>Microsoft Macintosh PowerPoint</Application>
  <PresentationFormat>Widescreen</PresentationFormat>
  <Paragraphs>111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Courier New</vt:lpstr>
      <vt:lpstr>Times New Roman</vt:lpstr>
      <vt:lpstr>Office Theme</vt:lpstr>
      <vt:lpstr>PowerPoint Presentation</vt:lpstr>
      <vt:lpstr>PowerPoint Presentation</vt:lpstr>
      <vt:lpstr>What is Node.js?</vt:lpstr>
      <vt:lpstr>Why are we using Node.js?</vt:lpstr>
      <vt:lpstr>What is a module?</vt:lpstr>
      <vt:lpstr>What are packages and npm?</vt:lpstr>
      <vt:lpstr>Testing Your Install</vt:lpstr>
      <vt:lpstr>PowerPoint Presentation</vt:lpstr>
      <vt:lpstr>Some basic facts about JavaScript</vt:lpstr>
      <vt:lpstr>Defining Variables</vt:lpstr>
      <vt:lpstr>Basic Syntax and Strings</vt:lpstr>
      <vt:lpstr>Booleans and Equality</vt:lpstr>
      <vt:lpstr>Numbers</vt:lpstr>
      <vt:lpstr>Functions in JavaScript</vt:lpstr>
      <vt:lpstr>Functional Scope in JavaScript</vt:lpstr>
      <vt:lpstr>Objects in JavaScript</vt:lpstr>
      <vt:lpstr>Arrays in JavaScript</vt:lpstr>
    </vt:vector>
  </TitlesOfParts>
  <LinksUpToDate>false</LinksUpToDate>
  <SharedDoc>false</SharedDoc>
  <HyperlinksChanged>false</HyperlinksChanged>
  <AppVersion>16.0017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Patrick Hill</cp:lastModifiedBy>
  <cp:revision>2</cp:revision>
  <dcterms:created xsi:type="dcterms:W3CDTF">2018-08-11T00:09:17Z</dcterms:created>
  <dcterms:modified xsi:type="dcterms:W3CDTF">2018-08-12T16:24:44Z</dcterms:modified>
</cp:coreProperties>
</file>