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varScale="1">
        <p:scale>
          <a:sx n="104" d="100"/>
          <a:sy n="104" d="100"/>
        </p:scale>
        <p:origin x="232" y="6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18" name="bk object 18"/>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2" name="Holder 2"/>
          <p:cNvSpPr>
            <a:spLocks noGrp="1"/>
          </p:cNvSpPr>
          <p:nvPr>
            <p:ph type="title"/>
          </p:nvPr>
        </p:nvSpPr>
        <p:spPr>
          <a:xfrm>
            <a:off x="1096009" y="1960032"/>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a:xfrm>
            <a:off x="1096009" y="1960032"/>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a:xfrm>
            <a:off x="5042693" y="6554638"/>
            <a:ext cx="2112645" cy="170179"/>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npmjs.com/package/promp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8466">
            <a:solidFill>
              <a:srgbClr val="7F7F7F"/>
            </a:solidFill>
          </a:ln>
        </p:spPr>
        <p:txBody>
          <a:bodyPr wrap="square" lIns="0" tIns="0" rIns="0" bIns="0" rtlCol="0"/>
          <a:lstStyle/>
          <a:p>
            <a:endParaRPr/>
          </a:p>
        </p:txBody>
      </p:sp>
      <p:sp>
        <p:nvSpPr>
          <p:cNvPr id="5" name="object 5"/>
          <p:cNvSpPr txBox="1">
            <a:spLocks noGrp="1"/>
          </p:cNvSpPr>
          <p:nvPr>
            <p:ph type="body" idx="1"/>
          </p:nvPr>
        </p:nvSpPr>
        <p:spPr>
          <a:xfrm>
            <a:off x="609600" y="1960032"/>
            <a:ext cx="11048999" cy="2282035"/>
          </a:xfrm>
          <a:prstGeom prst="rect">
            <a:avLst/>
          </a:prstGeom>
        </p:spPr>
        <p:txBody>
          <a:bodyPr vert="horz" wrap="square" lIns="0" tIns="202565" rIns="0" bIns="0" rtlCol="0">
            <a:spAutoFit/>
          </a:bodyPr>
          <a:lstStyle/>
          <a:p>
            <a:pPr marL="92710" marR="5080">
              <a:lnSpc>
                <a:spcPts val="8130"/>
              </a:lnSpc>
              <a:spcBef>
                <a:spcPts val="1595"/>
              </a:spcBef>
            </a:pPr>
            <a:r>
              <a:rPr dirty="0"/>
              <a:t>Lecture 2: Modules,  Applications, and Errors</a:t>
            </a:r>
          </a:p>
        </p:txBody>
      </p:sp>
      <p:sp>
        <p:nvSpPr>
          <p:cNvPr id="7" name="object 7"/>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6" name="object 6"/>
          <p:cNvSpPr txBox="1"/>
          <p:nvPr/>
        </p:nvSpPr>
        <p:spPr>
          <a:xfrm>
            <a:off x="1178791" y="4432299"/>
            <a:ext cx="4418965"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637052"/>
                </a:solidFill>
                <a:latin typeface="Arial"/>
                <a:cs typeface="Arial"/>
              </a:rPr>
              <a:t>CS-546 </a:t>
            </a:r>
            <a:r>
              <a:rPr sz="2400" spc="-140" dirty="0">
                <a:solidFill>
                  <a:srgbClr val="637052"/>
                </a:solidFill>
                <a:latin typeface="Arial"/>
                <a:cs typeface="Arial"/>
              </a:rPr>
              <a:t>– </a:t>
            </a:r>
            <a:r>
              <a:rPr sz="2400" spc="-170" dirty="0">
                <a:solidFill>
                  <a:srgbClr val="637052"/>
                </a:solidFill>
                <a:latin typeface="Arial"/>
                <a:cs typeface="Arial"/>
              </a:rPr>
              <a:t>WEB</a:t>
            </a:r>
            <a:r>
              <a:rPr sz="2400" spc="-12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49961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Running the app</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914255" cy="1340816"/>
          </a:xfrm>
          <a:prstGeom prst="rect">
            <a:avLst/>
          </a:prstGeom>
        </p:spPr>
        <p:txBody>
          <a:bodyPr vert="horz" wrap="square" lIns="0" tIns="12700" rIns="0" bIns="0" rtlCol="0">
            <a:spAutoFit/>
          </a:bodyPr>
          <a:lstStyle/>
          <a:p>
            <a:pPr marL="12700" marR="5080">
              <a:lnSpc>
                <a:spcPct val="150000"/>
              </a:lnSpc>
              <a:spcBef>
                <a:spcPts val="100"/>
              </a:spcBef>
            </a:pPr>
            <a:r>
              <a:rPr sz="2000" dirty="0">
                <a:solidFill>
                  <a:srgbClr val="404040"/>
                </a:solidFill>
                <a:latin typeface="Arial"/>
                <a:cs typeface="Arial"/>
              </a:rPr>
              <a:t>Once your dependencies are installed, you can start your app with the </a:t>
            </a:r>
            <a:r>
              <a:rPr sz="2000" b="1" dirty="0">
                <a:solidFill>
                  <a:srgbClr val="404040"/>
                </a:solidFill>
                <a:latin typeface="Arial"/>
                <a:cs typeface="Arial"/>
              </a:rPr>
              <a:t>npm start </a:t>
            </a:r>
            <a:r>
              <a:rPr sz="2000" dirty="0">
                <a:solidFill>
                  <a:srgbClr val="404040"/>
                </a:solidFill>
                <a:latin typeface="Arial"/>
                <a:cs typeface="Arial"/>
              </a:rPr>
              <a:t>command.  The </a:t>
            </a:r>
            <a:r>
              <a:rPr sz="2000" b="1" dirty="0">
                <a:solidFill>
                  <a:srgbClr val="404040"/>
                </a:solidFill>
                <a:latin typeface="Arial"/>
                <a:cs typeface="Arial"/>
              </a:rPr>
              <a:t>npm start </a:t>
            </a:r>
            <a:r>
              <a:rPr sz="2000" dirty="0">
                <a:solidFill>
                  <a:srgbClr val="404040"/>
                </a:solidFill>
                <a:latin typeface="Arial"/>
                <a:cs typeface="Arial"/>
              </a:rPr>
              <a:t>command will run the </a:t>
            </a:r>
            <a:r>
              <a:rPr sz="2000" b="1" dirty="0">
                <a:solidFill>
                  <a:srgbClr val="404040"/>
                </a:solidFill>
                <a:latin typeface="Arial"/>
                <a:cs typeface="Arial"/>
              </a:rPr>
              <a:t>start </a:t>
            </a:r>
            <a:r>
              <a:rPr sz="2000" dirty="0">
                <a:solidFill>
                  <a:srgbClr val="404040"/>
                </a:solidFill>
                <a:latin typeface="Arial"/>
                <a:cs typeface="Arial"/>
              </a:rPr>
              <a:t>script from the </a:t>
            </a:r>
            <a:r>
              <a:rPr sz="2000" b="1" dirty="0">
                <a:solidFill>
                  <a:srgbClr val="404040"/>
                </a:solidFill>
                <a:latin typeface="Arial"/>
                <a:cs typeface="Arial"/>
              </a:rPr>
              <a:t>scripts </a:t>
            </a:r>
            <a:r>
              <a:rPr sz="2000" dirty="0">
                <a:solidFill>
                  <a:srgbClr val="404040"/>
                </a:solidFill>
                <a:latin typeface="Arial"/>
                <a:cs typeface="Arial"/>
              </a:rPr>
              <a:t>object in the </a:t>
            </a:r>
            <a:r>
              <a:rPr sz="2000" b="1" dirty="0">
                <a:solidFill>
                  <a:srgbClr val="404040"/>
                </a:solidFill>
                <a:latin typeface="Arial"/>
                <a:cs typeface="Arial"/>
              </a:rPr>
              <a:t>package.json </a:t>
            </a:r>
            <a:r>
              <a:rPr sz="2000" dirty="0">
                <a:solidFill>
                  <a:srgbClr val="404040"/>
                </a:solidFill>
                <a:latin typeface="Arial"/>
                <a:cs typeface="Arial"/>
              </a:rPr>
              <a:t>file.</a:t>
            </a:r>
            <a:endParaRPr sz="20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910166"/>
            <a:ext cx="8289925"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Setting up your application</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07632"/>
            <a:ext cx="8289925" cy="3993401"/>
          </a:xfrm>
          <a:prstGeom prst="rect">
            <a:avLst/>
          </a:prstGeom>
        </p:spPr>
        <p:txBody>
          <a:bodyPr vert="horz" wrap="square" lIns="0" tIns="12700" rIns="0" bIns="0" rtlCol="0">
            <a:spAutoFit/>
          </a:bodyPr>
          <a:lstStyle/>
          <a:p>
            <a:pPr marL="12700">
              <a:lnSpc>
                <a:spcPts val="2365"/>
              </a:lnSpc>
              <a:spcBef>
                <a:spcPts val="100"/>
              </a:spcBef>
            </a:pPr>
            <a:r>
              <a:rPr sz="2000" dirty="0">
                <a:solidFill>
                  <a:srgbClr val="404040"/>
                </a:solidFill>
                <a:latin typeface="Arial"/>
                <a:cs typeface="Arial"/>
              </a:rPr>
              <a:t>When setting up an application, you will do the following steps:</a:t>
            </a:r>
            <a:endParaRPr sz="2000" dirty="0">
              <a:latin typeface="Arial"/>
              <a:cs typeface="Arial"/>
            </a:endParaRPr>
          </a:p>
          <a:p>
            <a:pPr marL="305435" indent="-182880">
              <a:lnSpc>
                <a:spcPts val="2125"/>
              </a:lnSpc>
              <a:buClr>
                <a:srgbClr val="E48312"/>
              </a:buClr>
              <a:buChar char="◦"/>
              <a:tabLst>
                <a:tab pos="305435" algn="l"/>
              </a:tabLst>
            </a:pPr>
            <a:r>
              <a:rPr sz="1800" dirty="0">
                <a:solidFill>
                  <a:srgbClr val="404040"/>
                </a:solidFill>
                <a:latin typeface="Arial"/>
                <a:cs typeface="Arial"/>
              </a:rPr>
              <a:t>Make a new folder for the application</a:t>
            </a:r>
            <a:endParaRPr sz="1800" dirty="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Run </a:t>
            </a:r>
            <a:r>
              <a:rPr sz="1800" i="1" dirty="0">
                <a:solidFill>
                  <a:srgbClr val="404040"/>
                </a:solidFill>
                <a:latin typeface="Arial"/>
                <a:cs typeface="Arial"/>
              </a:rPr>
              <a:t>npm init </a:t>
            </a:r>
            <a:r>
              <a:rPr sz="1800" dirty="0">
                <a:solidFill>
                  <a:srgbClr val="404040"/>
                </a:solidFill>
                <a:latin typeface="Arial"/>
                <a:cs typeface="Arial"/>
              </a:rPr>
              <a:t>and go through the walkthrough</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Open </a:t>
            </a:r>
            <a:r>
              <a:rPr sz="1800" i="1" dirty="0">
                <a:solidFill>
                  <a:srgbClr val="404040"/>
                </a:solidFill>
                <a:latin typeface="Arial"/>
                <a:cs typeface="Arial"/>
              </a:rPr>
              <a:t>package.json </a:t>
            </a:r>
            <a:r>
              <a:rPr sz="1800" dirty="0">
                <a:solidFill>
                  <a:srgbClr val="404040"/>
                </a:solidFill>
                <a:latin typeface="Arial"/>
                <a:cs typeface="Arial"/>
              </a:rPr>
              <a:t>and update the “scripts” section and add a property of:</a:t>
            </a:r>
            <a:endParaRPr sz="1800" dirty="0">
              <a:latin typeface="Arial"/>
              <a:cs typeface="Arial"/>
            </a:endParaRPr>
          </a:p>
          <a:p>
            <a:pPr marL="527685" lvl="1" indent="-222250">
              <a:lnSpc>
                <a:spcPct val="100000"/>
              </a:lnSpc>
              <a:spcBef>
                <a:spcPts val="305"/>
              </a:spcBef>
              <a:buClr>
                <a:srgbClr val="E48312"/>
              </a:buClr>
              <a:buFont typeface="Arial"/>
              <a:buChar char="◦"/>
              <a:tabLst>
                <a:tab pos="527685" algn="l"/>
                <a:tab pos="528320" algn="l"/>
              </a:tabLst>
            </a:pPr>
            <a:r>
              <a:rPr sz="1400" b="1" dirty="0">
                <a:solidFill>
                  <a:srgbClr val="404040"/>
                </a:solidFill>
                <a:latin typeface="Arial"/>
                <a:cs typeface="Arial"/>
              </a:rPr>
              <a:t>"start": "node app.js”</a:t>
            </a:r>
            <a:endParaRPr sz="1400" dirty="0">
              <a:latin typeface="Arial"/>
              <a:cs typeface="Arial"/>
            </a:endParaRPr>
          </a:p>
          <a:p>
            <a:pPr marL="488315" lvl="1" indent="-182880">
              <a:lnSpc>
                <a:spcPct val="100000"/>
              </a:lnSpc>
              <a:spcBef>
                <a:spcPts val="254"/>
              </a:spcBef>
              <a:buClr>
                <a:srgbClr val="E48312"/>
              </a:buClr>
              <a:buChar char="◦"/>
              <a:tabLst>
                <a:tab pos="488315" algn="l"/>
              </a:tabLst>
            </a:pPr>
            <a:r>
              <a:rPr sz="1400" dirty="0">
                <a:solidFill>
                  <a:srgbClr val="404040"/>
                </a:solidFill>
                <a:latin typeface="Arial"/>
                <a:cs typeface="Arial"/>
              </a:rPr>
              <a:t>Where </a:t>
            </a:r>
            <a:r>
              <a:rPr sz="1400" b="1" dirty="0">
                <a:solidFill>
                  <a:srgbClr val="404040"/>
                </a:solidFill>
                <a:latin typeface="Arial"/>
                <a:cs typeface="Arial"/>
              </a:rPr>
              <a:t>app.js </a:t>
            </a:r>
            <a:r>
              <a:rPr sz="1400" dirty="0">
                <a:solidFill>
                  <a:srgbClr val="404040"/>
                </a:solidFill>
                <a:latin typeface="Arial"/>
                <a:cs typeface="Arial"/>
              </a:rPr>
              <a:t>is the name of the file you want to run on start</a:t>
            </a:r>
            <a:endParaRPr sz="1400" dirty="0">
              <a:latin typeface="Arial"/>
              <a:cs typeface="Arial"/>
            </a:endParaRPr>
          </a:p>
          <a:p>
            <a:pPr marL="305435" indent="-182880">
              <a:lnSpc>
                <a:spcPct val="100000"/>
              </a:lnSpc>
              <a:spcBef>
                <a:spcPts val="120"/>
              </a:spcBef>
              <a:buClr>
                <a:srgbClr val="E48312"/>
              </a:buClr>
              <a:buChar char="◦"/>
              <a:tabLst>
                <a:tab pos="305435" algn="l"/>
              </a:tabLst>
            </a:pPr>
            <a:r>
              <a:rPr sz="1800" dirty="0">
                <a:solidFill>
                  <a:srgbClr val="404040"/>
                </a:solidFill>
                <a:latin typeface="Arial"/>
                <a:cs typeface="Arial"/>
              </a:rPr>
              <a:t>Install your dependencies and save them to the package</a:t>
            </a:r>
            <a:endParaRPr sz="1800" dirty="0">
              <a:latin typeface="Arial"/>
              <a:cs typeface="Arial"/>
            </a:endParaRPr>
          </a:p>
          <a:p>
            <a:pPr marL="488315" lvl="1" indent="-182880">
              <a:lnSpc>
                <a:spcPct val="100000"/>
              </a:lnSpc>
              <a:spcBef>
                <a:spcPts val="305"/>
              </a:spcBef>
              <a:buClr>
                <a:srgbClr val="E48312"/>
              </a:buClr>
              <a:buFont typeface="Arial"/>
              <a:buChar char="◦"/>
              <a:tabLst>
                <a:tab pos="488315" algn="l"/>
              </a:tabLst>
            </a:pPr>
            <a:r>
              <a:rPr sz="1400" i="1" dirty="0">
                <a:solidFill>
                  <a:srgbClr val="404040"/>
                </a:solidFill>
                <a:latin typeface="Arial"/>
                <a:cs typeface="Arial"/>
              </a:rPr>
              <a:t>npm install </a:t>
            </a:r>
            <a:r>
              <a:rPr sz="1400" b="1" i="1" dirty="0">
                <a:solidFill>
                  <a:srgbClr val="404040"/>
                </a:solidFill>
                <a:latin typeface="Arial-BoldItalicMT"/>
                <a:cs typeface="Arial-BoldItalicMT"/>
              </a:rPr>
              <a:t>PACKAGENAME </a:t>
            </a:r>
            <a:r>
              <a:rPr sz="1400" i="1" dirty="0">
                <a:solidFill>
                  <a:srgbClr val="404040"/>
                </a:solidFill>
                <a:latin typeface="Arial"/>
                <a:cs typeface="Arial"/>
              </a:rPr>
              <a:t>--save</a:t>
            </a:r>
            <a:endParaRPr sz="1400" dirty="0">
              <a:latin typeface="Arial"/>
              <a:cs typeface="Arial"/>
            </a:endParaRPr>
          </a:p>
          <a:p>
            <a:pPr marL="305435" indent="-182880">
              <a:lnSpc>
                <a:spcPct val="100000"/>
              </a:lnSpc>
              <a:spcBef>
                <a:spcPts val="120"/>
              </a:spcBef>
              <a:buClr>
                <a:srgbClr val="E48312"/>
              </a:buClr>
              <a:buChar char="◦"/>
              <a:tabLst>
                <a:tab pos="305435" algn="l"/>
              </a:tabLst>
            </a:pPr>
            <a:r>
              <a:rPr sz="1800" dirty="0">
                <a:solidFill>
                  <a:srgbClr val="404040"/>
                </a:solidFill>
                <a:latin typeface="Arial"/>
                <a:cs typeface="Arial"/>
              </a:rPr>
              <a:t>Write some code in your starting file</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Run app with </a:t>
            </a:r>
            <a:r>
              <a:rPr sz="1800" i="1" dirty="0">
                <a:solidFill>
                  <a:srgbClr val="404040"/>
                </a:solidFill>
                <a:latin typeface="Arial"/>
                <a:cs typeface="Arial"/>
              </a:rPr>
              <a:t>npm start</a:t>
            </a:r>
            <a:endParaRPr sz="1800" dirty="0">
              <a:latin typeface="Arial"/>
              <a:cs typeface="Arial"/>
            </a:endParaRPr>
          </a:p>
          <a:p>
            <a:pPr marL="12700">
              <a:lnSpc>
                <a:spcPct val="100000"/>
              </a:lnSpc>
              <a:spcBef>
                <a:spcPts val="1105"/>
              </a:spcBef>
            </a:pPr>
            <a:r>
              <a:rPr sz="2000" dirty="0">
                <a:solidFill>
                  <a:srgbClr val="404040"/>
                </a:solidFill>
                <a:latin typeface="Arial"/>
                <a:cs typeface="Arial"/>
              </a:rPr>
              <a:t>See package.json for Lecture-2 Code for example</a:t>
            </a:r>
            <a:endParaRPr sz="2000" dirty="0">
              <a:latin typeface="Arial"/>
              <a:cs typeface="Arial"/>
            </a:endParaRPr>
          </a:p>
          <a:p>
            <a:pPr marL="305435" marR="5080" indent="-182880">
              <a:lnSpc>
                <a:spcPts val="1730"/>
              </a:lnSpc>
              <a:spcBef>
                <a:spcPts val="420"/>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  546/blob/master/Lecture%20Code/lecture_02/calculator_app_example/package.json</a:t>
            </a:r>
            <a:endParaRPr sz="18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296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Modules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681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is a module?</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968865" cy="2622513"/>
          </a:xfrm>
          <a:prstGeom prst="rect">
            <a:avLst/>
          </a:prstGeom>
        </p:spPr>
        <p:txBody>
          <a:bodyPr vert="horz" wrap="square" lIns="0" tIns="41910" rIns="0" bIns="0" rtlCol="0">
            <a:spAutoFit/>
          </a:bodyPr>
          <a:lstStyle/>
          <a:p>
            <a:pPr marL="12700" marR="5080">
              <a:lnSpc>
                <a:spcPct val="90300"/>
              </a:lnSpc>
              <a:spcBef>
                <a:spcPts val="330"/>
              </a:spcBef>
            </a:pPr>
            <a:r>
              <a:rPr sz="2000" dirty="0">
                <a:solidFill>
                  <a:srgbClr val="404040"/>
                </a:solidFill>
                <a:latin typeface="Arial"/>
                <a:cs typeface="Arial"/>
              </a:rPr>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endParaRPr sz="2000" dirty="0">
              <a:latin typeface="Arial"/>
              <a:cs typeface="Arial"/>
            </a:endParaRPr>
          </a:p>
          <a:p>
            <a:pPr marL="12700">
              <a:lnSpc>
                <a:spcPct val="100000"/>
              </a:lnSpc>
              <a:spcBef>
                <a:spcPts val="1200"/>
              </a:spcBef>
            </a:pPr>
            <a:r>
              <a:rPr sz="2000" dirty="0">
                <a:solidFill>
                  <a:srgbClr val="404040"/>
                </a:solidFill>
                <a:latin typeface="Arial"/>
                <a:cs typeface="Arial"/>
              </a:rPr>
              <a:t>They are very flexible, and allow you to organize your code very well!</a:t>
            </a:r>
            <a:endParaRPr sz="2000" dirty="0">
              <a:latin typeface="Arial"/>
              <a:cs typeface="Arial"/>
            </a:endParaRPr>
          </a:p>
          <a:p>
            <a:pPr marL="12700" marR="106680" algn="just">
              <a:lnSpc>
                <a:spcPct val="90300"/>
              </a:lnSpc>
              <a:spcBef>
                <a:spcPts val="1365"/>
              </a:spcBef>
            </a:pPr>
            <a:r>
              <a:rPr sz="2000" dirty="0">
                <a:solidFill>
                  <a:srgbClr val="404040"/>
                </a:solidFill>
                <a:latin typeface="Arial"/>
                <a:cs typeface="Arial"/>
              </a:rPr>
              <a:t>In Node.js, you will be using modules </a:t>
            </a:r>
            <a:r>
              <a:rPr sz="2000" i="1" dirty="0">
                <a:solidFill>
                  <a:srgbClr val="404040"/>
                </a:solidFill>
                <a:latin typeface="Arial"/>
                <a:cs typeface="Arial"/>
              </a:rPr>
              <a:t>everywhere</a:t>
            </a:r>
            <a:r>
              <a:rPr sz="2000" dirty="0">
                <a:solidFill>
                  <a:srgbClr val="404040"/>
                </a:solidFill>
                <a:latin typeface="Arial"/>
                <a:cs typeface="Arial"/>
              </a:rPr>
              <a:t>. In our case, a module will be a specific object  (think, an instance of a class) that has certain methods and data that you can access from other  scripts. You will create your first module today.</a:t>
            </a:r>
            <a:endParaRPr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88823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Using Git to get today’s code</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940290" cy="2963545"/>
          </a:xfrm>
          <a:prstGeom prst="rect">
            <a:avLst/>
          </a:prstGeom>
        </p:spPr>
        <p:txBody>
          <a:bodyPr vert="horz" wrap="square" lIns="0" tIns="41910" rIns="0" bIns="0" rtlCol="0">
            <a:spAutoFit/>
          </a:bodyPr>
          <a:lstStyle/>
          <a:p>
            <a:pPr marL="12700" marR="5080" algn="just">
              <a:lnSpc>
                <a:spcPct val="90300"/>
              </a:lnSpc>
              <a:spcBef>
                <a:spcPts val="330"/>
              </a:spcBef>
            </a:pPr>
            <a:r>
              <a:rPr sz="2000" dirty="0">
                <a:solidFill>
                  <a:srgbClr val="404040"/>
                </a:solidFill>
                <a:latin typeface="Arial"/>
                <a:cs typeface="Arial"/>
              </a:rPr>
              <a:t>By this point, you should have also installed git. Git is a version control software, that you should  be able to use via your command line. As part of this course, you will be learning how to version  control your software.</a:t>
            </a:r>
            <a:endParaRPr sz="2000" dirty="0">
              <a:latin typeface="Arial"/>
              <a:cs typeface="Arial"/>
            </a:endParaRPr>
          </a:p>
          <a:p>
            <a:pPr marL="12700">
              <a:lnSpc>
                <a:spcPct val="100000"/>
              </a:lnSpc>
              <a:spcBef>
                <a:spcPts val="1200"/>
              </a:spcBef>
            </a:pPr>
            <a:r>
              <a:rPr sz="2000" dirty="0">
                <a:solidFill>
                  <a:srgbClr val="404040"/>
                </a:solidFill>
                <a:latin typeface="Arial"/>
                <a:cs typeface="Arial"/>
              </a:rPr>
              <a:t>Through your command line, issue the following command:</a:t>
            </a:r>
            <a:endParaRPr sz="2000" dirty="0">
              <a:latin typeface="Arial"/>
              <a:cs typeface="Arial"/>
            </a:endParaRPr>
          </a:p>
          <a:p>
            <a:pPr marL="73025">
              <a:lnSpc>
                <a:spcPct val="100000"/>
              </a:lnSpc>
              <a:spcBef>
                <a:spcPts val="1070"/>
              </a:spcBef>
            </a:pPr>
            <a:r>
              <a:rPr sz="2000" dirty="0">
                <a:solidFill>
                  <a:srgbClr val="404040"/>
                </a:solidFill>
                <a:latin typeface="Courier New"/>
                <a:cs typeface="Courier New"/>
              </a:rPr>
              <a:t>git clone https://github.com/Stevens-CS546/CS-546.git</a:t>
            </a:r>
            <a:endParaRPr sz="2000" dirty="0">
              <a:latin typeface="Courier New"/>
              <a:cs typeface="Courier New"/>
            </a:endParaRPr>
          </a:p>
          <a:p>
            <a:pPr marL="12700" marR="278130">
              <a:lnSpc>
                <a:spcPts val="2200"/>
              </a:lnSpc>
              <a:spcBef>
                <a:spcPts val="1440"/>
              </a:spcBef>
            </a:pPr>
            <a:r>
              <a:rPr sz="2000" dirty="0">
                <a:solidFill>
                  <a:srgbClr val="404040"/>
                </a:solidFill>
                <a:latin typeface="Arial"/>
                <a:cs typeface="Arial"/>
              </a:rPr>
              <a:t>By cloning this repository (a codebase with a version history) you will make a local copy of the  code in a folder called CS-546</a:t>
            </a:r>
            <a:endParaRPr sz="2000" dirty="0">
              <a:latin typeface="Arial"/>
              <a:cs typeface="Arial"/>
            </a:endParaRPr>
          </a:p>
          <a:p>
            <a:pPr marL="12700" algn="just">
              <a:lnSpc>
                <a:spcPct val="100000"/>
              </a:lnSpc>
              <a:spcBef>
                <a:spcPts val="1090"/>
              </a:spcBef>
            </a:pPr>
            <a:r>
              <a:rPr sz="2000" dirty="0">
                <a:solidFill>
                  <a:srgbClr val="404040"/>
                </a:solidFill>
                <a:latin typeface="Arial"/>
                <a:cs typeface="Arial"/>
              </a:rPr>
              <a:t>Navigate into this folder, so that you may run the following node scripts together.</a:t>
            </a:r>
            <a:endParaRPr sz="20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3014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Require</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871710" cy="1786889"/>
          </a:xfrm>
          <a:prstGeom prst="rect">
            <a:avLst/>
          </a:prstGeom>
        </p:spPr>
        <p:txBody>
          <a:bodyPr vert="horz" wrap="square" lIns="0" tIns="43180" rIns="0" bIns="0" rtlCol="0">
            <a:spAutoFit/>
          </a:bodyPr>
          <a:lstStyle/>
          <a:p>
            <a:pPr marL="12700" marR="5080">
              <a:lnSpc>
                <a:spcPts val="2200"/>
              </a:lnSpc>
              <a:spcBef>
                <a:spcPts val="340"/>
              </a:spcBef>
            </a:pPr>
            <a:r>
              <a:rPr sz="2000" dirty="0">
                <a:solidFill>
                  <a:srgbClr val="404040"/>
                </a:solidFill>
                <a:latin typeface="Arial"/>
                <a:cs typeface="Arial"/>
              </a:rPr>
              <a:t>There is a special, global function called </a:t>
            </a:r>
            <a:r>
              <a:rPr sz="2000" i="1" dirty="0">
                <a:solidFill>
                  <a:srgbClr val="404040"/>
                </a:solidFill>
                <a:latin typeface="Arial"/>
                <a:cs typeface="Arial"/>
              </a:rPr>
              <a:t>require</a:t>
            </a:r>
            <a:r>
              <a:rPr sz="2000" dirty="0">
                <a:solidFill>
                  <a:srgbClr val="404040"/>
                </a:solidFill>
                <a:latin typeface="Arial"/>
                <a:cs typeface="Arial"/>
              </a:rPr>
              <a:t>, which will allow you to import code from other  files, packages, etc.</a:t>
            </a:r>
            <a:endParaRPr sz="2000" dirty="0">
              <a:latin typeface="Arial"/>
              <a:cs typeface="Arial"/>
            </a:endParaRPr>
          </a:p>
          <a:p>
            <a:pPr marL="12700" marR="100965">
              <a:lnSpc>
                <a:spcPts val="2200"/>
              </a:lnSpc>
              <a:spcBef>
                <a:spcPts val="1330"/>
              </a:spcBef>
            </a:pPr>
            <a:r>
              <a:rPr sz="2000" dirty="0">
                <a:solidFill>
                  <a:srgbClr val="404040"/>
                </a:solidFill>
                <a:latin typeface="Arial"/>
                <a:cs typeface="Arial"/>
              </a:rPr>
              <a:t>When you require a file / package, you will be accessing whatever the programmer assigned to  be exported in that file. From there, you can use the code.</a:t>
            </a:r>
            <a:endParaRPr sz="2000" dirty="0">
              <a:latin typeface="Arial"/>
              <a:cs typeface="Arial"/>
            </a:endParaRPr>
          </a:p>
          <a:p>
            <a:pPr marL="12700">
              <a:lnSpc>
                <a:spcPct val="100000"/>
              </a:lnSpc>
              <a:spcBef>
                <a:spcPts val="1095"/>
              </a:spcBef>
            </a:pPr>
            <a:r>
              <a:rPr sz="2000" dirty="0">
                <a:solidFill>
                  <a:srgbClr val="404040"/>
                </a:solidFill>
                <a:latin typeface="Arial"/>
                <a:cs typeface="Arial"/>
              </a:rPr>
              <a:t>This allows you to make very small, isolated code that performs related functions.</a:t>
            </a:r>
            <a:endParaRPr sz="20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101777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How do I make my code ‘requirable’?</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885680" cy="3693319"/>
          </a:xfrm>
          <a:prstGeom prst="rect">
            <a:avLst/>
          </a:prstGeom>
        </p:spPr>
        <p:txBody>
          <a:bodyPr vert="horz" wrap="square" lIns="0" tIns="12700" rIns="0" bIns="0" rtlCol="0">
            <a:spAutoFit/>
          </a:bodyPr>
          <a:lstStyle/>
          <a:p>
            <a:pPr marL="12700" marR="151765">
              <a:lnSpc>
                <a:spcPct val="150000"/>
              </a:lnSpc>
              <a:spcBef>
                <a:spcPts val="100"/>
              </a:spcBef>
            </a:pPr>
            <a:r>
              <a:rPr sz="2000" dirty="0">
                <a:solidFill>
                  <a:srgbClr val="404040"/>
                </a:solidFill>
                <a:latin typeface="Arial"/>
                <a:cs typeface="Arial"/>
              </a:rPr>
              <a:t>There is another global variable called </a:t>
            </a:r>
            <a:r>
              <a:rPr sz="2000" dirty="0">
                <a:solidFill>
                  <a:srgbClr val="404040"/>
                </a:solidFill>
                <a:latin typeface="Courier New"/>
                <a:cs typeface="Courier New"/>
              </a:rPr>
              <a:t>module</a:t>
            </a:r>
            <a:r>
              <a:rPr sz="2000" dirty="0">
                <a:solidFill>
                  <a:srgbClr val="404040"/>
                </a:solidFill>
                <a:latin typeface="Arial"/>
                <a:cs typeface="Arial"/>
              </a:rPr>
              <a:t>, which has a property called </a:t>
            </a:r>
            <a:r>
              <a:rPr sz="2000" dirty="0">
                <a:solidFill>
                  <a:srgbClr val="404040"/>
                </a:solidFill>
                <a:latin typeface="Courier New"/>
                <a:cs typeface="Courier New"/>
              </a:rPr>
              <a:t>exports </a:t>
            </a:r>
            <a:r>
              <a:rPr sz="2000" dirty="0">
                <a:solidFill>
                  <a:srgbClr val="404040"/>
                </a:solidFill>
                <a:latin typeface="Arial"/>
                <a:cs typeface="Arial"/>
              </a:rPr>
              <a:t>on it.  When you require a file / package, it will take whatever is assigned to the </a:t>
            </a:r>
            <a:r>
              <a:rPr sz="2000" dirty="0">
                <a:solidFill>
                  <a:srgbClr val="404040"/>
                </a:solidFill>
                <a:latin typeface="Courier New"/>
                <a:cs typeface="Courier New"/>
              </a:rPr>
              <a:t>module.exports</a:t>
            </a:r>
            <a:endParaRPr sz="2000" dirty="0">
              <a:latin typeface="Courier New"/>
              <a:cs typeface="Courier New"/>
            </a:endParaRPr>
          </a:p>
          <a:p>
            <a:pPr marL="12700">
              <a:lnSpc>
                <a:spcPts val="2035"/>
              </a:lnSpc>
            </a:pPr>
            <a:r>
              <a:rPr sz="2000" dirty="0">
                <a:solidFill>
                  <a:srgbClr val="404040"/>
                </a:solidFill>
                <a:latin typeface="Arial"/>
                <a:cs typeface="Arial"/>
              </a:rPr>
              <a:t>variable in a package. You can export anything you want: a function, a number, or an object that</a:t>
            </a:r>
            <a:endParaRPr sz="2000" dirty="0">
              <a:latin typeface="Arial"/>
              <a:cs typeface="Arial"/>
            </a:endParaRPr>
          </a:p>
          <a:p>
            <a:pPr marL="12700">
              <a:lnSpc>
                <a:spcPts val="2300"/>
              </a:lnSpc>
            </a:pPr>
            <a:r>
              <a:rPr sz="2000" dirty="0">
                <a:solidFill>
                  <a:srgbClr val="404040"/>
                </a:solidFill>
                <a:latin typeface="Arial"/>
                <a:cs typeface="Arial"/>
              </a:rPr>
              <a:t>allows you to do any combination of these things.</a:t>
            </a:r>
            <a:endParaRPr sz="2000" dirty="0">
              <a:latin typeface="Arial"/>
              <a:cs typeface="Arial"/>
            </a:endParaRPr>
          </a:p>
          <a:p>
            <a:pPr marL="12700">
              <a:lnSpc>
                <a:spcPts val="2265"/>
              </a:lnSpc>
              <a:spcBef>
                <a:spcPts val="1130"/>
              </a:spcBef>
            </a:pPr>
            <a:r>
              <a:rPr sz="2000" dirty="0">
                <a:solidFill>
                  <a:srgbClr val="404040"/>
                </a:solidFill>
                <a:latin typeface="Arial"/>
                <a:cs typeface="Arial"/>
              </a:rPr>
              <a:t>You can see an example of this in the </a:t>
            </a:r>
            <a:r>
              <a:rPr sz="2000" dirty="0">
                <a:solidFill>
                  <a:srgbClr val="404040"/>
                </a:solidFill>
                <a:latin typeface="Courier New"/>
                <a:cs typeface="Courier New"/>
              </a:rPr>
              <a:t>calculator_module_example/calculator.js</a:t>
            </a:r>
            <a:endParaRPr sz="2000" dirty="0">
              <a:latin typeface="Courier New"/>
              <a:cs typeface="Courier New"/>
            </a:endParaRPr>
          </a:p>
          <a:p>
            <a:pPr marL="12700">
              <a:lnSpc>
                <a:spcPts val="2265"/>
              </a:lnSpc>
            </a:pPr>
            <a:r>
              <a:rPr sz="2000" dirty="0">
                <a:solidFill>
                  <a:srgbClr val="404040"/>
                </a:solidFill>
                <a:latin typeface="Arial"/>
                <a:cs typeface="Arial"/>
              </a:rPr>
              <a:t>and </a:t>
            </a:r>
            <a:r>
              <a:rPr sz="2000" dirty="0">
                <a:solidFill>
                  <a:srgbClr val="404040"/>
                </a:solidFill>
                <a:latin typeface="Courier New"/>
                <a:cs typeface="Courier New"/>
              </a:rPr>
              <a:t>calculator_module_example/app.js </a:t>
            </a:r>
            <a:r>
              <a:rPr sz="2000" dirty="0">
                <a:solidFill>
                  <a:srgbClr val="404040"/>
                </a:solidFill>
                <a:latin typeface="Arial"/>
                <a:cs typeface="Arial"/>
              </a:rPr>
              <a:t>files.</a:t>
            </a:r>
            <a:endParaRPr sz="2000" dirty="0">
              <a:latin typeface="Arial"/>
              <a:cs typeface="Arial"/>
            </a:endParaRPr>
          </a:p>
          <a:p>
            <a:pPr marL="12700">
              <a:lnSpc>
                <a:spcPct val="100000"/>
              </a:lnSpc>
              <a:spcBef>
                <a:spcPts val="1200"/>
              </a:spcBef>
            </a:pPr>
            <a:r>
              <a:rPr sz="2000" dirty="0">
                <a:solidFill>
                  <a:srgbClr val="404040"/>
                </a:solidFill>
                <a:latin typeface="Arial"/>
                <a:cs typeface="Arial"/>
              </a:rPr>
              <a:t>You can use those files in order to get started making your own modules!</a:t>
            </a:r>
            <a:endParaRPr sz="20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77393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Why would I use modules?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759950" cy="3144520"/>
          </a:xfrm>
          <a:prstGeom prst="rect">
            <a:avLst/>
          </a:prstGeom>
        </p:spPr>
        <p:txBody>
          <a:bodyPr vert="horz" wrap="square" lIns="0" tIns="43180" rIns="0" bIns="0" rtlCol="0">
            <a:spAutoFit/>
          </a:bodyPr>
          <a:lstStyle/>
          <a:p>
            <a:pPr marL="12700" marR="20320">
              <a:lnSpc>
                <a:spcPts val="2200"/>
              </a:lnSpc>
              <a:spcBef>
                <a:spcPts val="340"/>
              </a:spcBef>
            </a:pPr>
            <a:r>
              <a:rPr sz="2000" dirty="0">
                <a:solidFill>
                  <a:srgbClr val="404040"/>
                </a:solidFill>
                <a:latin typeface="Arial"/>
                <a:cs typeface="Arial"/>
              </a:rPr>
              <a:t>The more unrelated code you have together, the messier your application will become and the  harder it will be to maintain.</a:t>
            </a:r>
            <a:endParaRPr sz="2000" dirty="0">
              <a:latin typeface="Arial"/>
              <a:cs typeface="Arial"/>
            </a:endParaRPr>
          </a:p>
          <a:p>
            <a:pPr marL="305435" indent="-182880">
              <a:lnSpc>
                <a:spcPct val="100000"/>
              </a:lnSpc>
              <a:spcBef>
                <a:spcPts val="160"/>
              </a:spcBef>
              <a:buClr>
                <a:srgbClr val="E48312"/>
              </a:buClr>
              <a:buChar char="◦"/>
              <a:tabLst>
                <a:tab pos="305435" algn="l"/>
              </a:tabLst>
            </a:pPr>
            <a:r>
              <a:rPr sz="1800" dirty="0">
                <a:solidFill>
                  <a:srgbClr val="404040"/>
                </a:solidFill>
                <a:latin typeface="Arial"/>
                <a:cs typeface="Arial"/>
              </a:rPr>
              <a:t>You can have accidental name collisions</a:t>
            </a:r>
            <a:endParaRPr sz="1800" dirty="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It becomes harder to follow what the related components are in a large file</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It becomes less readable overall</a:t>
            </a:r>
            <a:endParaRPr sz="1800" dirty="0">
              <a:latin typeface="Arial"/>
              <a:cs typeface="Arial"/>
            </a:endParaRPr>
          </a:p>
          <a:p>
            <a:pPr marL="12700">
              <a:lnSpc>
                <a:spcPct val="100000"/>
              </a:lnSpc>
              <a:spcBef>
                <a:spcPts val="1375"/>
              </a:spcBef>
            </a:pPr>
            <a:r>
              <a:rPr sz="2000" dirty="0">
                <a:solidFill>
                  <a:srgbClr val="404040"/>
                </a:solidFill>
                <a:latin typeface="Arial"/>
                <a:cs typeface="Arial"/>
              </a:rPr>
              <a:t>Modules allow for many great things:</a:t>
            </a:r>
            <a:endParaRPr sz="2000" dirty="0">
              <a:latin typeface="Arial"/>
              <a:cs typeface="Arial"/>
            </a:endParaRPr>
          </a:p>
          <a:p>
            <a:pPr marL="305435" marR="530860" indent="-182880">
              <a:lnSpc>
                <a:spcPts val="1930"/>
              </a:lnSpc>
              <a:spcBef>
                <a:spcPts val="455"/>
              </a:spcBef>
              <a:buClr>
                <a:srgbClr val="E48312"/>
              </a:buClr>
              <a:buChar char="◦"/>
              <a:tabLst>
                <a:tab pos="305435" algn="l"/>
              </a:tabLst>
            </a:pPr>
            <a:r>
              <a:rPr sz="1800" dirty="0">
                <a:solidFill>
                  <a:srgbClr val="404040"/>
                </a:solidFill>
                <a:latin typeface="Arial"/>
                <a:cs typeface="Arial"/>
              </a:rPr>
              <a:t>You can strictly define what code is exported to be used, allowing you to make entire files with a  defined structure</a:t>
            </a:r>
            <a:endParaRPr sz="1800" dirty="0">
              <a:latin typeface="Arial"/>
              <a:cs typeface="Arial"/>
            </a:endParaRPr>
          </a:p>
          <a:p>
            <a:pPr marL="305435" marR="5080" indent="-182880">
              <a:lnSpc>
                <a:spcPts val="1930"/>
              </a:lnSpc>
              <a:spcBef>
                <a:spcPts val="605"/>
              </a:spcBef>
              <a:buClr>
                <a:srgbClr val="E48312"/>
              </a:buClr>
              <a:buChar char="◦"/>
              <a:tabLst>
                <a:tab pos="305435" algn="l"/>
              </a:tabLst>
            </a:pPr>
            <a:r>
              <a:rPr sz="1800" dirty="0">
                <a:solidFill>
                  <a:srgbClr val="404040"/>
                </a:solidFill>
                <a:latin typeface="Arial"/>
                <a:cs typeface="Arial"/>
              </a:rPr>
              <a:t>You can change the internal workings of a module to make it more performant and add more features  while not updating external code.</a:t>
            </a:r>
            <a:endParaRPr sz="1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Error Checking Module  </a:t>
            </a:r>
            <a:r>
              <a:rPr dirty="0">
                <a:uFill>
                  <a:solidFill>
                    <a:srgbClr val="7F7F7F"/>
                  </a:solidFill>
                </a:uFill>
              </a:rPr>
              <a:t>Methods</a:t>
            </a:r>
            <a:r>
              <a:rPr spc="-300" dirty="0">
                <a:uFill>
                  <a:solidFill>
                    <a:srgbClr val="7F7F7F"/>
                  </a:solidFill>
                </a:uFill>
              </a:rPr>
              <a:t>	</a:t>
            </a:r>
          </a:p>
        </p:txBody>
      </p:sp>
      <p:sp>
        <p:nvSpPr>
          <p:cNvPr id="5" name="object 5"/>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46151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Error Checking</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918700" cy="3104696"/>
          </a:xfrm>
          <a:prstGeom prst="rect">
            <a:avLst/>
          </a:prstGeom>
        </p:spPr>
        <p:txBody>
          <a:bodyPr vert="horz" wrap="square" lIns="0" tIns="41910" rIns="0" bIns="0" rtlCol="0">
            <a:spAutoFit/>
          </a:bodyPr>
          <a:lstStyle/>
          <a:p>
            <a:pPr marL="12700" marR="5080">
              <a:lnSpc>
                <a:spcPct val="90300"/>
              </a:lnSpc>
              <a:spcBef>
                <a:spcPts val="330"/>
              </a:spcBef>
            </a:pPr>
            <a:r>
              <a:rPr sz="2000" dirty="0">
                <a:solidFill>
                  <a:srgbClr val="404040"/>
                </a:solidFill>
                <a:latin typeface="Arial"/>
                <a:cs typeface="Arial"/>
              </a:rPr>
              <a:t>Modules are intended to be fundamentally nuclear, and should be designed to act alone. One of  the most important aspects of this nuclear design is that each method exported in a module  should have full error checking for that.</a:t>
            </a:r>
            <a:endParaRPr sz="2000" dirty="0">
              <a:latin typeface="Arial"/>
              <a:cs typeface="Arial"/>
            </a:endParaRPr>
          </a:p>
          <a:p>
            <a:pPr marL="12700">
              <a:lnSpc>
                <a:spcPct val="100000"/>
              </a:lnSpc>
              <a:spcBef>
                <a:spcPts val="1200"/>
              </a:spcBef>
            </a:pPr>
            <a:r>
              <a:rPr sz="2000" dirty="0">
                <a:solidFill>
                  <a:srgbClr val="404040"/>
                </a:solidFill>
                <a:latin typeface="Arial"/>
                <a:cs typeface="Arial"/>
              </a:rPr>
              <a:t>You should make sure each method checks that the arguments passed are valid in many ways:</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Check that arguments are provided (check if undefined)</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Check that arguments are of the expected type (use typeof operator)</a:t>
            </a:r>
            <a:endParaRPr sz="1800" dirty="0">
              <a:latin typeface="Arial"/>
              <a:cs typeface="Arial"/>
            </a:endParaRPr>
          </a:p>
          <a:p>
            <a:pPr marL="488315" lvl="1" indent="-182880">
              <a:lnSpc>
                <a:spcPct val="100000"/>
              </a:lnSpc>
              <a:spcBef>
                <a:spcPts val="440"/>
              </a:spcBef>
              <a:buClr>
                <a:srgbClr val="E48312"/>
              </a:buClr>
              <a:buChar char="◦"/>
              <a:tabLst>
                <a:tab pos="488315" algn="l"/>
              </a:tabLst>
            </a:pPr>
            <a:r>
              <a:rPr sz="1400" u="sng" dirty="0">
                <a:solidFill>
                  <a:srgbClr val="2998E3"/>
                </a:solidFill>
                <a:uFill>
                  <a:solidFill>
                    <a:srgbClr val="2998E3"/>
                  </a:solidFill>
                </a:uFill>
                <a:latin typeface="Arial"/>
                <a:cs typeface="Arial"/>
              </a:rPr>
              <a:t>https://developer.mozilla.org/en-US/docs/Web/JavaScript/Reference/Operators/typeof</a:t>
            </a:r>
            <a:endParaRPr sz="1400" dirty="0">
              <a:latin typeface="Arial"/>
              <a:cs typeface="Arial"/>
            </a:endParaRPr>
          </a:p>
          <a:p>
            <a:pPr marL="305435" marR="285750" indent="-182880">
              <a:lnSpc>
                <a:spcPts val="1930"/>
              </a:lnSpc>
              <a:spcBef>
                <a:spcPts val="640"/>
              </a:spcBef>
              <a:buClr>
                <a:srgbClr val="E48312"/>
              </a:buClr>
              <a:buChar char="◦"/>
              <a:tabLst>
                <a:tab pos="305435" algn="l"/>
              </a:tabLst>
            </a:pPr>
            <a:r>
              <a:rPr sz="1800" dirty="0">
                <a:solidFill>
                  <a:srgbClr val="404040"/>
                </a:solidFill>
                <a:latin typeface="Arial"/>
                <a:cs typeface="Arial"/>
              </a:rPr>
              <a:t>Check that arguments are within proper bounds (i.e., if you are writing a division method, make sure  that you cannot divide by 0)</a:t>
            </a:r>
            <a:endParaRPr sz="1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2992966"/>
            <a:ext cx="11049000" cy="1243930"/>
          </a:xfrm>
          <a:prstGeom prst="rect">
            <a:avLst/>
          </a:prstGeom>
        </p:spPr>
        <p:txBody>
          <a:bodyPr vert="horz" wrap="square" lIns="0" tIns="12700" rIns="0" bIns="0" rtlCol="0">
            <a:spAutoFit/>
          </a:bodyPr>
          <a:lstStyle/>
          <a:p>
            <a:pPr marL="12700">
              <a:lnSpc>
                <a:spcPct val="100000"/>
              </a:lnSpc>
              <a:spcBef>
                <a:spcPts val="100"/>
              </a:spcBef>
            </a:pPr>
            <a:r>
              <a:rPr sz="8000" u="sng" dirty="0">
                <a:solidFill>
                  <a:srgbClr val="262626"/>
                </a:solidFill>
                <a:uFill>
                  <a:solidFill>
                    <a:srgbClr val="7F7F7F"/>
                  </a:solidFill>
                </a:uFill>
                <a:latin typeface="Arial"/>
                <a:cs typeface="Arial"/>
              </a:rPr>
              <a:t>Structure of a Node App</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3014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Throwing</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955530" cy="3029034"/>
          </a:xfrm>
          <a:prstGeom prst="rect">
            <a:avLst/>
          </a:prstGeom>
        </p:spPr>
        <p:txBody>
          <a:bodyPr vert="horz" wrap="square" lIns="0" tIns="12700" rIns="0" bIns="0" rtlCol="0">
            <a:spAutoFit/>
          </a:bodyPr>
          <a:lstStyle/>
          <a:p>
            <a:pPr marL="12700">
              <a:lnSpc>
                <a:spcPts val="2300"/>
              </a:lnSpc>
              <a:spcBef>
                <a:spcPts val="100"/>
              </a:spcBef>
            </a:pPr>
            <a:r>
              <a:rPr sz="2000" dirty="0">
                <a:solidFill>
                  <a:srgbClr val="404040"/>
                </a:solidFill>
                <a:latin typeface="Arial"/>
                <a:cs typeface="Arial"/>
              </a:rPr>
              <a:t>When a method is given bad inputs, to prevent the method from running, you want to use the</a:t>
            </a:r>
            <a:endParaRPr sz="2000" dirty="0">
              <a:latin typeface="Arial"/>
              <a:cs typeface="Arial"/>
            </a:endParaRPr>
          </a:p>
          <a:p>
            <a:pPr marL="12700">
              <a:lnSpc>
                <a:spcPts val="2300"/>
              </a:lnSpc>
            </a:pPr>
            <a:r>
              <a:rPr sz="2000" b="1" dirty="0">
                <a:solidFill>
                  <a:srgbClr val="404040"/>
                </a:solidFill>
                <a:latin typeface="Arial"/>
                <a:cs typeface="Arial"/>
              </a:rPr>
              <a:t>throw </a:t>
            </a:r>
            <a:r>
              <a:rPr sz="2000" dirty="0">
                <a:solidFill>
                  <a:srgbClr val="404040"/>
                </a:solidFill>
                <a:latin typeface="Arial"/>
                <a:cs typeface="Arial"/>
              </a:rPr>
              <a:t>operator to stop execution of the current function with a user defined exception.</a:t>
            </a:r>
            <a:endParaRPr sz="2000" dirty="0">
              <a:latin typeface="Arial"/>
              <a:cs typeface="Arial"/>
            </a:endParaRPr>
          </a:p>
          <a:p>
            <a:pPr marL="12700" marR="5080">
              <a:lnSpc>
                <a:spcPts val="2200"/>
              </a:lnSpc>
              <a:spcBef>
                <a:spcPts val="1370"/>
              </a:spcBef>
            </a:pPr>
            <a:r>
              <a:rPr sz="2000" dirty="0">
                <a:solidFill>
                  <a:srgbClr val="404040"/>
                </a:solidFill>
                <a:latin typeface="Arial"/>
                <a:cs typeface="Arial"/>
              </a:rPr>
              <a:t>In </a:t>
            </a:r>
            <a:r>
              <a:rPr sz="2000" b="1" dirty="0">
                <a:solidFill>
                  <a:srgbClr val="404040"/>
                </a:solidFill>
                <a:latin typeface="Arial"/>
                <a:cs typeface="Arial"/>
              </a:rPr>
              <a:t>JavaScript</a:t>
            </a:r>
            <a:r>
              <a:rPr sz="2000" dirty="0">
                <a:solidFill>
                  <a:srgbClr val="404040"/>
                </a:solidFill>
                <a:latin typeface="Arial"/>
                <a:cs typeface="Arial"/>
              </a:rPr>
              <a:t>, you can throw any type. You can throw strings, numbers, booleans, objects, errors,  or anything else.</a:t>
            </a:r>
            <a:endParaRPr sz="2000" dirty="0">
              <a:latin typeface="Arial"/>
              <a:cs typeface="Arial"/>
            </a:endParaRPr>
          </a:p>
          <a:p>
            <a:pPr marL="305435" indent="-182880">
              <a:lnSpc>
                <a:spcPct val="100000"/>
              </a:lnSpc>
              <a:spcBef>
                <a:spcPts val="160"/>
              </a:spcBef>
              <a:buClr>
                <a:srgbClr val="E48312"/>
              </a:buClr>
              <a:buChar char="◦"/>
              <a:tabLst>
                <a:tab pos="305435" algn="l"/>
              </a:tabLst>
            </a:pPr>
            <a:r>
              <a:rPr sz="1800" u="heavy" dirty="0">
                <a:solidFill>
                  <a:srgbClr val="2998E3"/>
                </a:solidFill>
                <a:uFill>
                  <a:solidFill>
                    <a:srgbClr val="2998E3"/>
                  </a:solidFill>
                </a:uFill>
                <a:latin typeface="Arial"/>
                <a:cs typeface="Arial"/>
              </a:rPr>
              <a:t>https://developer.mozilla.org/en-US/docs/Web/JavaScript/Reference/Statements/throw</a:t>
            </a:r>
            <a:endParaRPr sz="1800" dirty="0">
              <a:latin typeface="Arial"/>
              <a:cs typeface="Arial"/>
            </a:endParaRPr>
          </a:p>
          <a:p>
            <a:pPr marL="12700">
              <a:lnSpc>
                <a:spcPct val="100000"/>
              </a:lnSpc>
              <a:spcBef>
                <a:spcPts val="1310"/>
              </a:spcBef>
            </a:pPr>
            <a:r>
              <a:rPr sz="2000" dirty="0">
                <a:solidFill>
                  <a:srgbClr val="404040"/>
                </a:solidFill>
                <a:latin typeface="Arial"/>
                <a:cs typeface="Arial"/>
              </a:rPr>
              <a:t>By default, native JavaScript methods will throw an object that is an instance of the Error object.</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rPr>
              <a:t>https://developer.mozilla.org/en-US/docs/Web/JavaScript/Reference/Global_Objects/Error</a:t>
            </a:r>
            <a:endParaRPr sz="18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 y="0"/>
            <a:ext cx="4051300" cy="6858000"/>
          </a:xfrm>
          <a:custGeom>
            <a:avLst/>
            <a:gdLst/>
            <a:ahLst/>
            <a:cxnLst/>
            <a:rect l="l" t="t" r="r" b="b"/>
            <a:pathLst>
              <a:path w="4051300" h="6858000">
                <a:moveTo>
                  <a:pt x="0" y="6858000"/>
                </a:moveTo>
                <a:lnTo>
                  <a:pt x="4050790" y="6858000"/>
                </a:lnTo>
                <a:lnTo>
                  <a:pt x="4050790" y="0"/>
                </a:lnTo>
                <a:lnTo>
                  <a:pt x="0" y="0"/>
                </a:lnTo>
                <a:lnTo>
                  <a:pt x="0" y="6858000"/>
                </a:lnTo>
                <a:close/>
              </a:path>
            </a:pathLst>
          </a:custGeom>
          <a:solidFill>
            <a:srgbClr val="BD582C"/>
          </a:solidFill>
        </p:spPr>
        <p:txBody>
          <a:bodyPr wrap="square" lIns="0" tIns="0" rIns="0" bIns="0" rtlCol="0"/>
          <a:lstStyle/>
          <a:p>
            <a:endParaRPr/>
          </a:p>
        </p:txBody>
      </p:sp>
      <p:sp>
        <p:nvSpPr>
          <p:cNvPr id="3" name="object 3"/>
          <p:cNvSpPr/>
          <p:nvPr/>
        </p:nvSpPr>
        <p:spPr>
          <a:xfrm>
            <a:off x="4072074" y="0"/>
            <a:ext cx="0" cy="6858000"/>
          </a:xfrm>
          <a:custGeom>
            <a:avLst/>
            <a:gdLst/>
            <a:ahLst/>
            <a:cxnLst/>
            <a:rect l="l" t="t" r="r" b="b"/>
            <a:pathLst>
              <a:path h="6858000">
                <a:moveTo>
                  <a:pt x="0" y="0"/>
                </a:moveTo>
                <a:lnTo>
                  <a:pt x="0" y="6858000"/>
                </a:lnTo>
              </a:path>
            </a:pathLst>
          </a:custGeom>
          <a:ln w="64008">
            <a:solidFill>
              <a:srgbClr val="E48312"/>
            </a:solidFill>
          </a:ln>
        </p:spPr>
        <p:txBody>
          <a:bodyPr wrap="square" lIns="0" tIns="0" rIns="0" bIns="0" rtlCol="0"/>
          <a:lstStyle/>
          <a:p>
            <a:endParaRPr/>
          </a:p>
        </p:txBody>
      </p:sp>
      <p:sp>
        <p:nvSpPr>
          <p:cNvPr id="4" name="object 4"/>
          <p:cNvSpPr/>
          <p:nvPr/>
        </p:nvSpPr>
        <p:spPr>
          <a:xfrm>
            <a:off x="4741333" y="1608665"/>
            <a:ext cx="6798733" cy="364066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91256" y="503766"/>
            <a:ext cx="3266344"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FFFF"/>
                </a:solidFill>
              </a:rPr>
              <a:t>Catching Errors</a:t>
            </a:r>
            <a:endParaRPr sz="3600" dirty="0"/>
          </a:p>
        </p:txBody>
      </p:sp>
      <p:sp>
        <p:nvSpPr>
          <p:cNvPr id="7" name="object 7"/>
          <p:cNvSpPr txBox="1"/>
          <p:nvPr/>
        </p:nvSpPr>
        <p:spPr>
          <a:xfrm>
            <a:off x="1167914" y="6554638"/>
            <a:ext cx="2112645" cy="170180"/>
          </a:xfrm>
          <a:prstGeom prst="rect">
            <a:avLst/>
          </a:prstGeom>
        </p:spPr>
        <p:txBody>
          <a:bodyPr vert="horz" wrap="square" lIns="0" tIns="10795" rIns="0" bIns="0" rtlCol="0">
            <a:spAutoFit/>
          </a:bodyPr>
          <a:lstStyle/>
          <a:p>
            <a:pPr marL="12700">
              <a:lnSpc>
                <a:spcPct val="100000"/>
              </a:lnSpc>
              <a:spcBef>
                <a:spcPts val="85"/>
              </a:spcBef>
            </a:pPr>
            <a:r>
              <a:rPr sz="900" spc="-20" dirty="0">
                <a:solidFill>
                  <a:srgbClr val="FFFFFF"/>
                </a:solidFill>
                <a:latin typeface="Arial"/>
                <a:cs typeface="Arial"/>
              </a:rPr>
              <a:t>©2015 </a:t>
            </a:r>
            <a:r>
              <a:rPr sz="900" spc="-140" dirty="0">
                <a:solidFill>
                  <a:srgbClr val="FFFFFF"/>
                </a:solidFill>
                <a:latin typeface="Arial"/>
                <a:cs typeface="Arial"/>
              </a:rPr>
              <a:t>STEVENS </a:t>
            </a:r>
            <a:r>
              <a:rPr sz="900" spc="-100" dirty="0">
                <a:solidFill>
                  <a:srgbClr val="FFFFFF"/>
                </a:solidFill>
                <a:latin typeface="Arial"/>
                <a:cs typeface="Arial"/>
              </a:rPr>
              <a:t>INSTITUTE </a:t>
            </a:r>
            <a:r>
              <a:rPr sz="900" spc="-114" dirty="0">
                <a:solidFill>
                  <a:srgbClr val="FFFFFF"/>
                </a:solidFill>
                <a:latin typeface="Arial"/>
                <a:cs typeface="Arial"/>
              </a:rPr>
              <a:t>OF</a:t>
            </a:r>
            <a:r>
              <a:rPr sz="900" spc="-185" dirty="0">
                <a:solidFill>
                  <a:srgbClr val="FFFFFF"/>
                </a:solidFill>
                <a:latin typeface="Arial"/>
                <a:cs typeface="Arial"/>
              </a:rPr>
              <a:t> </a:t>
            </a:r>
            <a:r>
              <a:rPr sz="900" spc="-125" dirty="0">
                <a:solidFill>
                  <a:srgbClr val="FFFFFF"/>
                </a:solidFill>
                <a:latin typeface="Arial"/>
                <a:cs typeface="Arial"/>
              </a:rPr>
              <a:t>TECHNOLOGY</a:t>
            </a:r>
            <a:endParaRPr sz="900">
              <a:latin typeface="Arial"/>
              <a:cs typeface="Arial"/>
            </a:endParaRPr>
          </a:p>
        </p:txBody>
      </p:sp>
      <p:sp>
        <p:nvSpPr>
          <p:cNvPr id="6" name="object 6"/>
          <p:cNvSpPr txBox="1"/>
          <p:nvPr/>
        </p:nvSpPr>
        <p:spPr>
          <a:xfrm>
            <a:off x="391256" y="1138766"/>
            <a:ext cx="3439795" cy="4171655"/>
          </a:xfrm>
          <a:prstGeom prst="rect">
            <a:avLst/>
          </a:prstGeom>
        </p:spPr>
        <p:txBody>
          <a:bodyPr vert="horz" wrap="square" lIns="0" tIns="39370" rIns="0" bIns="0" rtlCol="0">
            <a:spAutoFit/>
          </a:bodyPr>
          <a:lstStyle/>
          <a:p>
            <a:pPr marL="12700" marR="115570">
              <a:lnSpc>
                <a:spcPts val="1400"/>
              </a:lnSpc>
              <a:spcBef>
                <a:spcPts val="310"/>
              </a:spcBef>
            </a:pPr>
            <a:r>
              <a:rPr sz="1300" dirty="0">
                <a:solidFill>
                  <a:srgbClr val="FFFFFF"/>
                </a:solidFill>
                <a:latin typeface="Arial"/>
                <a:cs typeface="Arial"/>
              </a:rPr>
              <a:t>You can catch errors by surrounding the methods  that you call in try / catch blocks.</a:t>
            </a:r>
            <a:endParaRPr sz="1300" dirty="0">
              <a:latin typeface="Arial"/>
              <a:cs typeface="Arial"/>
            </a:endParaRPr>
          </a:p>
          <a:p>
            <a:pPr marL="305435" marR="52705" indent="-182880">
              <a:lnSpc>
                <a:spcPct val="90300"/>
              </a:lnSpc>
              <a:spcBef>
                <a:spcPts val="395"/>
              </a:spcBef>
              <a:buClr>
                <a:srgbClr val="E48312"/>
              </a:buClr>
              <a:buChar char="◦"/>
              <a:tabLst>
                <a:tab pos="304800" algn="l"/>
                <a:tab pos="305435" algn="l"/>
              </a:tabLst>
            </a:pPr>
            <a:r>
              <a:rPr sz="1200" dirty="0">
                <a:solidFill>
                  <a:srgbClr val="FFFFFF"/>
                </a:solidFill>
                <a:latin typeface="Arial"/>
                <a:cs typeface="Arial"/>
              </a:rPr>
              <a:t>https://developer.mozilla.org/en-  US/docs/Web/JavaScript/Reference/Statements/t  ry...catch</a:t>
            </a:r>
            <a:endParaRPr sz="1200" dirty="0">
              <a:latin typeface="Arial"/>
              <a:cs typeface="Arial"/>
            </a:endParaRPr>
          </a:p>
          <a:p>
            <a:pPr>
              <a:lnSpc>
                <a:spcPct val="100000"/>
              </a:lnSpc>
              <a:spcBef>
                <a:spcPts val="55"/>
              </a:spcBef>
              <a:buClr>
                <a:srgbClr val="E48312"/>
              </a:buClr>
              <a:buFont typeface="Arial"/>
              <a:buChar char="◦"/>
            </a:pPr>
            <a:endParaRPr sz="1350" dirty="0">
              <a:latin typeface="Times New Roman"/>
              <a:cs typeface="Times New Roman"/>
            </a:endParaRPr>
          </a:p>
          <a:p>
            <a:pPr marL="12700" marR="5080">
              <a:lnSpc>
                <a:spcPct val="89300"/>
              </a:lnSpc>
            </a:pPr>
            <a:r>
              <a:rPr sz="1400" dirty="0">
                <a:solidFill>
                  <a:srgbClr val="FFFFFF"/>
                </a:solidFill>
                <a:latin typeface="Arial"/>
                <a:cs typeface="Arial"/>
              </a:rPr>
              <a:t>You do </a:t>
            </a:r>
            <a:r>
              <a:rPr sz="1400" b="1" dirty="0">
                <a:solidFill>
                  <a:srgbClr val="FFFFFF"/>
                </a:solidFill>
                <a:latin typeface="Arial"/>
                <a:cs typeface="Arial"/>
              </a:rPr>
              <a:t>not </a:t>
            </a:r>
            <a:r>
              <a:rPr sz="1400" dirty="0">
                <a:solidFill>
                  <a:srgbClr val="FFFFFF"/>
                </a:solidFill>
                <a:latin typeface="Arial"/>
                <a:cs typeface="Arial"/>
              </a:rPr>
              <a:t>want to catch the errors inside of  your methods (unless your method can recover  from errors).</a:t>
            </a:r>
            <a:endParaRPr sz="1400" dirty="0">
              <a:latin typeface="Arial"/>
              <a:cs typeface="Arial"/>
            </a:endParaRPr>
          </a:p>
          <a:p>
            <a:pPr marL="305435" marR="20320" indent="-182880" algn="just">
              <a:lnSpc>
                <a:spcPct val="90300"/>
              </a:lnSpc>
              <a:spcBef>
                <a:spcPts val="390"/>
              </a:spcBef>
              <a:buClr>
                <a:srgbClr val="E48312"/>
              </a:buClr>
              <a:buChar char="◦"/>
              <a:tabLst>
                <a:tab pos="305435" algn="l"/>
              </a:tabLst>
            </a:pPr>
            <a:r>
              <a:rPr sz="1200" dirty="0">
                <a:solidFill>
                  <a:srgbClr val="FFFFFF"/>
                </a:solidFill>
                <a:latin typeface="Arial"/>
                <a:cs typeface="Arial"/>
              </a:rPr>
              <a:t>A recoverable error inside your method would be  catching a failed file-save operation, catching that  error, checking if it was because the filename was  already in use, and changing over to save to a new  filename.</a:t>
            </a:r>
            <a:endParaRPr sz="1200" dirty="0">
              <a:latin typeface="Arial"/>
              <a:cs typeface="Arial"/>
            </a:endParaRPr>
          </a:p>
          <a:p>
            <a:pPr marL="305435" marR="53975" indent="-182880">
              <a:lnSpc>
                <a:spcPct val="91000"/>
              </a:lnSpc>
              <a:spcBef>
                <a:spcPts val="560"/>
              </a:spcBef>
              <a:buClr>
                <a:srgbClr val="E48312"/>
              </a:buClr>
              <a:buChar char="◦"/>
              <a:tabLst>
                <a:tab pos="304800" algn="l"/>
                <a:tab pos="305435" algn="l"/>
              </a:tabLst>
            </a:pPr>
            <a:r>
              <a:rPr sz="1200" dirty="0">
                <a:solidFill>
                  <a:srgbClr val="FFFFFF"/>
                </a:solidFill>
                <a:latin typeface="Arial"/>
                <a:cs typeface="Arial"/>
              </a:rPr>
              <a:t>You would </a:t>
            </a:r>
            <a:r>
              <a:rPr sz="1200" b="1" dirty="0">
                <a:solidFill>
                  <a:srgbClr val="FFFFFF"/>
                </a:solidFill>
                <a:latin typeface="Arial"/>
                <a:cs typeface="Arial"/>
              </a:rPr>
              <a:t>not </a:t>
            </a:r>
            <a:r>
              <a:rPr sz="1200" dirty="0">
                <a:solidFill>
                  <a:srgbClr val="FFFFFF"/>
                </a:solidFill>
                <a:latin typeface="Arial"/>
                <a:cs typeface="Arial"/>
              </a:rPr>
              <a:t>want to catch the errors that </a:t>
            </a:r>
            <a:r>
              <a:rPr sz="1200" b="1" dirty="0">
                <a:solidFill>
                  <a:srgbClr val="FFFFFF"/>
                </a:solidFill>
                <a:latin typeface="Arial"/>
                <a:cs typeface="Arial"/>
              </a:rPr>
              <a:t>you  </a:t>
            </a:r>
            <a:r>
              <a:rPr sz="1200" dirty="0">
                <a:solidFill>
                  <a:srgbClr val="FFFFFF"/>
                </a:solidFill>
                <a:latin typeface="Arial"/>
                <a:cs typeface="Arial"/>
              </a:rPr>
              <a:t>throw from your method, otherwise the  developer running your code would never be able  to tell that an error occurred.</a:t>
            </a:r>
            <a:endParaRPr sz="1200" dirty="0">
              <a:latin typeface="Arial"/>
              <a:cs typeface="Arial"/>
            </a:endParaRPr>
          </a:p>
          <a:p>
            <a:pPr>
              <a:lnSpc>
                <a:spcPct val="100000"/>
              </a:lnSpc>
              <a:spcBef>
                <a:spcPts val="50"/>
              </a:spcBef>
            </a:pPr>
            <a:endParaRPr sz="1350" dirty="0">
              <a:latin typeface="Times New Roman"/>
              <a:cs typeface="Times New Roman"/>
            </a:endParaRPr>
          </a:p>
          <a:p>
            <a:pPr marL="12700" marR="227965">
              <a:lnSpc>
                <a:spcPct val="89300"/>
              </a:lnSpc>
            </a:pPr>
            <a:r>
              <a:rPr sz="1400" dirty="0">
                <a:solidFill>
                  <a:srgbClr val="FFFFFF"/>
                </a:solidFill>
                <a:latin typeface="Arial"/>
                <a:cs typeface="Arial"/>
              </a:rPr>
              <a:t>You can catch particular error types by using  the </a:t>
            </a:r>
            <a:r>
              <a:rPr sz="1400" b="1" dirty="0">
                <a:solidFill>
                  <a:srgbClr val="FFFFFF"/>
                </a:solidFill>
                <a:latin typeface="Arial"/>
                <a:cs typeface="Arial"/>
              </a:rPr>
              <a:t>instanceof </a:t>
            </a:r>
            <a:r>
              <a:rPr sz="1400" dirty="0">
                <a:solidFill>
                  <a:srgbClr val="FFFFFF"/>
                </a:solidFill>
                <a:latin typeface="Arial"/>
                <a:cs typeface="Arial"/>
              </a:rPr>
              <a:t>operator inside your catch  statement.</a:t>
            </a:r>
            <a:endParaRPr sz="14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979318"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Making custom errors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596755" cy="2449388"/>
          </a:xfrm>
          <a:prstGeom prst="rect">
            <a:avLst/>
          </a:prstGeom>
        </p:spPr>
        <p:txBody>
          <a:bodyPr vert="horz" wrap="square" lIns="0" tIns="43180" rIns="0" bIns="0" rtlCol="0">
            <a:spAutoFit/>
          </a:bodyPr>
          <a:lstStyle/>
          <a:p>
            <a:pPr marL="12700" marR="5080">
              <a:lnSpc>
                <a:spcPts val="2200"/>
              </a:lnSpc>
              <a:spcBef>
                <a:spcPts val="340"/>
              </a:spcBef>
            </a:pPr>
            <a:r>
              <a:rPr sz="2000" dirty="0">
                <a:solidFill>
                  <a:srgbClr val="404040"/>
                </a:solidFill>
                <a:latin typeface="Arial"/>
                <a:cs typeface="Arial"/>
              </a:rPr>
              <a:t>While you can throw any data type, you may find it useful for your method to throw different  types of errors for different exceptions</a:t>
            </a:r>
            <a:endParaRPr sz="2000" dirty="0">
              <a:latin typeface="Arial"/>
              <a:cs typeface="Arial"/>
            </a:endParaRPr>
          </a:p>
          <a:p>
            <a:pPr marL="305435" indent="-182880">
              <a:lnSpc>
                <a:spcPct val="100000"/>
              </a:lnSpc>
              <a:spcBef>
                <a:spcPts val="160"/>
              </a:spcBef>
              <a:buClr>
                <a:srgbClr val="E48312"/>
              </a:buClr>
              <a:buChar char="◦"/>
              <a:tabLst>
                <a:tab pos="305435" algn="l"/>
              </a:tabLst>
            </a:pPr>
            <a:r>
              <a:rPr sz="1800" dirty="0">
                <a:solidFill>
                  <a:srgbClr val="404040"/>
                </a:solidFill>
                <a:latin typeface="Arial"/>
                <a:cs typeface="Arial"/>
              </a:rPr>
              <a:t>You can make an ArgumentError for when your method is passed invalid arguments.</a:t>
            </a:r>
            <a:endParaRPr sz="1800" dirty="0">
              <a:latin typeface="Arial"/>
              <a:cs typeface="Arial"/>
            </a:endParaRPr>
          </a:p>
          <a:p>
            <a:pPr marL="12700" marR="53340">
              <a:lnSpc>
                <a:spcPts val="2200"/>
              </a:lnSpc>
              <a:spcBef>
                <a:spcPts val="1545"/>
              </a:spcBef>
            </a:pPr>
            <a:r>
              <a:rPr sz="2000" dirty="0">
                <a:solidFill>
                  <a:srgbClr val="404040"/>
                </a:solidFill>
                <a:latin typeface="Arial"/>
                <a:cs typeface="Arial"/>
              </a:rPr>
              <a:t>To make a custom error, you would extend the Error object with custom data so that you can  check that particular type of error.</a:t>
            </a:r>
            <a:endParaRPr sz="2000" dirty="0">
              <a:latin typeface="Arial"/>
              <a:cs typeface="Arial"/>
            </a:endParaRPr>
          </a:p>
          <a:p>
            <a:pPr marL="305435" marR="1869439" indent="-182880">
              <a:lnSpc>
                <a:spcPts val="1930"/>
              </a:lnSpc>
              <a:spcBef>
                <a:spcPts val="415"/>
              </a:spcBef>
              <a:buClr>
                <a:srgbClr val="E48312"/>
              </a:buClr>
              <a:buChar char="◦"/>
              <a:tabLst>
                <a:tab pos="305435" algn="l"/>
              </a:tabLst>
            </a:pPr>
            <a:r>
              <a:rPr sz="1800" u="heavy" dirty="0">
                <a:solidFill>
                  <a:srgbClr val="2998E3"/>
                </a:solidFill>
                <a:uFill>
                  <a:solidFill>
                    <a:srgbClr val="2998E3"/>
                  </a:solidFill>
                </a:uFill>
                <a:latin typeface="Arial"/>
                <a:cs typeface="Arial"/>
              </a:rPr>
              <a:t>https://developer.mozilla.org/en-  US/docs/Web/JavaScript/Reference/Global_Objects/Error#Custom_Error_Types</a:t>
            </a:r>
            <a:endParaRPr sz="18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Making a Calculator  </a:t>
            </a:r>
            <a:r>
              <a:rPr u="sng" dirty="0">
                <a:uFill>
                  <a:solidFill>
                    <a:srgbClr val="7F7F7F"/>
                  </a:solidFill>
                </a:uFill>
              </a:rPr>
              <a:t>Module	</a:t>
            </a:r>
          </a:p>
        </p:txBody>
      </p:sp>
      <p:sp>
        <p:nvSpPr>
          <p:cNvPr id="5" name="object 5"/>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67487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The goal of your module</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676130" cy="2582758"/>
          </a:xfrm>
          <a:prstGeom prst="rect">
            <a:avLst/>
          </a:prstGeom>
        </p:spPr>
        <p:txBody>
          <a:bodyPr vert="horz" wrap="square" lIns="0" tIns="43180" rIns="0" bIns="0" rtlCol="0">
            <a:spAutoFit/>
          </a:bodyPr>
          <a:lstStyle/>
          <a:p>
            <a:pPr marL="12700" marR="66675">
              <a:lnSpc>
                <a:spcPts val="2200"/>
              </a:lnSpc>
              <a:spcBef>
                <a:spcPts val="340"/>
              </a:spcBef>
            </a:pPr>
            <a:r>
              <a:rPr sz="2000" dirty="0">
                <a:solidFill>
                  <a:srgbClr val="404040"/>
                </a:solidFill>
                <a:latin typeface="Arial"/>
                <a:cs typeface="Arial"/>
              </a:rPr>
              <a:t>The goal of your module is simple: take numbers and perform a basic numerical operation on  them.</a:t>
            </a:r>
            <a:endParaRPr sz="2000" dirty="0">
              <a:latin typeface="Arial"/>
              <a:cs typeface="Arial"/>
            </a:endParaRPr>
          </a:p>
          <a:p>
            <a:pPr marL="12700" marR="5080">
              <a:lnSpc>
                <a:spcPts val="2200"/>
              </a:lnSpc>
              <a:spcBef>
                <a:spcPts val="1330"/>
              </a:spcBef>
            </a:pPr>
            <a:r>
              <a:rPr sz="2000" dirty="0">
                <a:solidFill>
                  <a:srgbClr val="404040"/>
                </a:solidFill>
                <a:latin typeface="Arial"/>
                <a:cs typeface="Arial"/>
              </a:rPr>
              <a:t>The module should not concern itself with things like getting user input, but it should concern  itself with arguments that are valid.</a:t>
            </a:r>
            <a:endParaRPr sz="2000" dirty="0">
              <a:latin typeface="Arial"/>
              <a:cs typeface="Arial"/>
            </a:endParaRPr>
          </a:p>
          <a:p>
            <a:pPr marL="12700">
              <a:lnSpc>
                <a:spcPct val="100000"/>
              </a:lnSpc>
              <a:spcBef>
                <a:spcPts val="1095"/>
              </a:spcBef>
            </a:pPr>
            <a:r>
              <a:rPr sz="2000" dirty="0">
                <a:solidFill>
                  <a:srgbClr val="404040"/>
                </a:solidFill>
                <a:latin typeface="Arial"/>
                <a:cs typeface="Arial"/>
              </a:rPr>
              <a:t>You can see an example of a calculator module on our code for this week</a:t>
            </a:r>
            <a:endParaRPr sz="2000" dirty="0">
              <a:latin typeface="Arial"/>
              <a:cs typeface="Arial"/>
            </a:endParaRPr>
          </a:p>
          <a:p>
            <a:pPr marL="305435" marR="1146175" indent="-182880">
              <a:lnSpc>
                <a:spcPts val="1930"/>
              </a:lnSpc>
              <a:spcBef>
                <a:spcPts val="455"/>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  546/blob/master/Lecture%20Code/lecture_02/calculator_module_example/calculator.js</a:t>
            </a:r>
            <a:endParaRPr sz="18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681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Errors to Check For</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50504"/>
            <a:ext cx="4728210" cy="4321696"/>
          </a:xfrm>
          <a:prstGeom prst="rect">
            <a:avLst/>
          </a:prstGeom>
        </p:spPr>
        <p:txBody>
          <a:bodyPr vert="horz" wrap="square" lIns="0" tIns="40640" rIns="0" bIns="0" rtlCol="0">
            <a:spAutoFit/>
          </a:bodyPr>
          <a:lstStyle/>
          <a:p>
            <a:pPr marL="12700">
              <a:lnSpc>
                <a:spcPct val="100000"/>
              </a:lnSpc>
              <a:spcBef>
                <a:spcPts val="320"/>
              </a:spcBef>
            </a:pPr>
            <a:r>
              <a:rPr dirty="0">
                <a:solidFill>
                  <a:srgbClr val="404040"/>
                </a:solidFill>
                <a:latin typeface="Arial"/>
                <a:cs typeface="Arial"/>
              </a:rPr>
              <a:t>addTwoNumbers(first, second)</a:t>
            </a:r>
            <a:endParaRPr dirty="0">
              <a:latin typeface="Arial"/>
              <a:cs typeface="Arial"/>
            </a:endParaRPr>
          </a:p>
          <a:p>
            <a:pPr marL="305435" indent="-182880">
              <a:lnSpc>
                <a:spcPct val="100000"/>
              </a:lnSpc>
              <a:spcBef>
                <a:spcPts val="200"/>
              </a:spcBef>
              <a:buClr>
                <a:srgbClr val="E48312"/>
              </a:buClr>
              <a:buChar char="◦"/>
              <a:tabLst>
                <a:tab pos="305435" algn="l"/>
              </a:tabLst>
            </a:pPr>
            <a:r>
              <a:rPr dirty="0">
                <a:solidFill>
                  <a:srgbClr val="404040"/>
                </a:solidFill>
                <a:latin typeface="Arial"/>
                <a:cs typeface="Arial"/>
              </a:rPr>
              <a:t>Check that you are provided with 2 numbers</a:t>
            </a:r>
            <a:endParaRPr dirty="0">
              <a:latin typeface="Arial"/>
              <a:cs typeface="Arial"/>
            </a:endParaRPr>
          </a:p>
          <a:p>
            <a:pPr marL="12700">
              <a:lnSpc>
                <a:spcPct val="100000"/>
              </a:lnSpc>
              <a:spcBef>
                <a:spcPts val="1375"/>
              </a:spcBef>
            </a:pPr>
            <a:r>
              <a:rPr dirty="0">
                <a:solidFill>
                  <a:srgbClr val="404040"/>
                </a:solidFill>
                <a:latin typeface="Arial"/>
                <a:cs typeface="Arial"/>
              </a:rPr>
              <a:t>subtractTwoNumbers(first, second)</a:t>
            </a:r>
            <a:endParaRPr dirty="0">
              <a:latin typeface="Arial"/>
              <a:cs typeface="Arial"/>
            </a:endParaRPr>
          </a:p>
          <a:p>
            <a:pPr marL="305435" indent="-182880">
              <a:lnSpc>
                <a:spcPct val="100000"/>
              </a:lnSpc>
              <a:spcBef>
                <a:spcPts val="200"/>
              </a:spcBef>
              <a:buClr>
                <a:srgbClr val="E48312"/>
              </a:buClr>
              <a:buChar char="◦"/>
              <a:tabLst>
                <a:tab pos="305435" algn="l"/>
              </a:tabLst>
            </a:pPr>
            <a:r>
              <a:rPr dirty="0">
                <a:solidFill>
                  <a:srgbClr val="404040"/>
                </a:solidFill>
                <a:latin typeface="Arial"/>
                <a:cs typeface="Arial"/>
              </a:rPr>
              <a:t>Check that you are provided with 2 numbers</a:t>
            </a:r>
            <a:endParaRPr dirty="0">
              <a:latin typeface="Arial"/>
              <a:cs typeface="Arial"/>
            </a:endParaRPr>
          </a:p>
          <a:p>
            <a:pPr marL="12700">
              <a:lnSpc>
                <a:spcPct val="100000"/>
              </a:lnSpc>
              <a:spcBef>
                <a:spcPts val="1370"/>
              </a:spcBef>
            </a:pPr>
            <a:r>
              <a:rPr dirty="0">
                <a:solidFill>
                  <a:srgbClr val="404040"/>
                </a:solidFill>
                <a:latin typeface="Arial"/>
                <a:cs typeface="Arial"/>
              </a:rPr>
              <a:t>multiplyTwoNumbers(first, second)</a:t>
            </a:r>
            <a:endParaRPr dirty="0">
              <a:latin typeface="Arial"/>
              <a:cs typeface="Arial"/>
            </a:endParaRPr>
          </a:p>
          <a:p>
            <a:pPr marL="305435" indent="-182880">
              <a:lnSpc>
                <a:spcPct val="100000"/>
              </a:lnSpc>
              <a:spcBef>
                <a:spcPts val="200"/>
              </a:spcBef>
              <a:buClr>
                <a:srgbClr val="E48312"/>
              </a:buClr>
              <a:buChar char="◦"/>
              <a:tabLst>
                <a:tab pos="305435" algn="l"/>
              </a:tabLst>
            </a:pPr>
            <a:r>
              <a:rPr dirty="0">
                <a:solidFill>
                  <a:srgbClr val="404040"/>
                </a:solidFill>
                <a:latin typeface="Arial"/>
                <a:cs typeface="Arial"/>
              </a:rPr>
              <a:t>Check that you are provided with 2 numbers</a:t>
            </a:r>
            <a:endParaRPr dirty="0">
              <a:latin typeface="Arial"/>
              <a:cs typeface="Arial"/>
            </a:endParaRPr>
          </a:p>
          <a:p>
            <a:pPr marL="12700">
              <a:lnSpc>
                <a:spcPct val="100000"/>
              </a:lnSpc>
              <a:spcBef>
                <a:spcPts val="1310"/>
              </a:spcBef>
            </a:pPr>
            <a:r>
              <a:rPr dirty="0">
                <a:solidFill>
                  <a:srgbClr val="404040"/>
                </a:solidFill>
                <a:latin typeface="Arial"/>
                <a:cs typeface="Arial"/>
              </a:rPr>
              <a:t>divideTwoNumbers(numerator, denominator)</a:t>
            </a:r>
            <a:endParaRPr dirty="0">
              <a:latin typeface="Arial"/>
              <a:cs typeface="Arial"/>
            </a:endParaRPr>
          </a:p>
          <a:p>
            <a:pPr marL="305435" indent="-182880">
              <a:lnSpc>
                <a:spcPct val="100000"/>
              </a:lnSpc>
              <a:spcBef>
                <a:spcPts val="200"/>
              </a:spcBef>
              <a:buClr>
                <a:srgbClr val="E48312"/>
              </a:buClr>
              <a:buChar char="◦"/>
              <a:tabLst>
                <a:tab pos="305435" algn="l"/>
              </a:tabLst>
            </a:pPr>
            <a:r>
              <a:rPr dirty="0">
                <a:solidFill>
                  <a:srgbClr val="404040"/>
                </a:solidFill>
                <a:latin typeface="Arial"/>
                <a:cs typeface="Arial"/>
              </a:rPr>
              <a:t>Check that you are provided with 2 numbers</a:t>
            </a:r>
            <a:endParaRPr dirty="0">
              <a:latin typeface="Arial"/>
              <a:cs typeface="Arial"/>
            </a:endParaRPr>
          </a:p>
          <a:p>
            <a:pPr marL="305435" indent="-182880">
              <a:lnSpc>
                <a:spcPct val="100000"/>
              </a:lnSpc>
              <a:spcBef>
                <a:spcPts val="370"/>
              </a:spcBef>
              <a:buClr>
                <a:srgbClr val="E48312"/>
              </a:buClr>
              <a:buChar char="◦"/>
              <a:tabLst>
                <a:tab pos="305435" algn="l"/>
              </a:tabLst>
            </a:pPr>
            <a:r>
              <a:rPr dirty="0">
                <a:solidFill>
                  <a:srgbClr val="404040"/>
                </a:solidFill>
                <a:latin typeface="Arial"/>
                <a:cs typeface="Arial"/>
              </a:rPr>
              <a:t>Check that denominator is not 0</a:t>
            </a:r>
            <a:endParaRPr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979318"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Exporting Methods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378950" cy="2672526"/>
          </a:xfrm>
          <a:prstGeom prst="rect">
            <a:avLst/>
          </a:prstGeom>
        </p:spPr>
        <p:txBody>
          <a:bodyPr vert="horz" wrap="square" lIns="0" tIns="43180" rIns="0" bIns="0" rtlCol="0">
            <a:spAutoFit/>
          </a:bodyPr>
          <a:lstStyle/>
          <a:p>
            <a:pPr marL="12700" marR="5080">
              <a:lnSpc>
                <a:spcPts val="2200"/>
              </a:lnSpc>
              <a:spcBef>
                <a:spcPts val="340"/>
              </a:spcBef>
            </a:pPr>
            <a:r>
              <a:rPr sz="2000" dirty="0">
                <a:solidFill>
                  <a:srgbClr val="404040"/>
                </a:solidFill>
                <a:latin typeface="Arial"/>
                <a:cs typeface="Arial"/>
              </a:rPr>
              <a:t>You export methods by attaching properties to the </a:t>
            </a:r>
            <a:r>
              <a:rPr sz="2000" dirty="0">
                <a:solidFill>
                  <a:srgbClr val="404040"/>
                </a:solidFill>
                <a:latin typeface="Courier New"/>
                <a:cs typeface="Courier New"/>
              </a:rPr>
              <a:t>exports </a:t>
            </a:r>
            <a:r>
              <a:rPr sz="2000" dirty="0">
                <a:solidFill>
                  <a:srgbClr val="404040"/>
                </a:solidFill>
                <a:latin typeface="Arial"/>
                <a:cs typeface="Arial"/>
              </a:rPr>
              <a:t>/ </a:t>
            </a:r>
            <a:r>
              <a:rPr sz="2000" dirty="0">
                <a:solidFill>
                  <a:srgbClr val="404040"/>
                </a:solidFill>
                <a:latin typeface="Courier New"/>
                <a:cs typeface="Courier New"/>
              </a:rPr>
              <a:t>module.exports </a:t>
            </a:r>
            <a:r>
              <a:rPr sz="2000" dirty="0">
                <a:solidFill>
                  <a:srgbClr val="404040"/>
                </a:solidFill>
                <a:latin typeface="Arial"/>
                <a:cs typeface="Arial"/>
              </a:rPr>
              <a:t>global  object.</a:t>
            </a:r>
            <a:endParaRPr sz="2000" dirty="0">
              <a:latin typeface="Arial"/>
              <a:cs typeface="Arial"/>
            </a:endParaRPr>
          </a:p>
          <a:p>
            <a:pPr marL="12700">
              <a:lnSpc>
                <a:spcPct val="100000"/>
              </a:lnSpc>
              <a:spcBef>
                <a:spcPts val="1090"/>
              </a:spcBef>
            </a:pPr>
            <a:r>
              <a:rPr sz="2000" dirty="0">
                <a:solidFill>
                  <a:srgbClr val="404040"/>
                </a:solidFill>
                <a:latin typeface="Arial"/>
                <a:cs typeface="Arial"/>
              </a:rPr>
              <a:t>When you require this file, you will be given a copy of this object.</a:t>
            </a:r>
            <a:endParaRPr sz="2000" dirty="0">
              <a:latin typeface="Arial"/>
              <a:cs typeface="Arial"/>
            </a:endParaRPr>
          </a:p>
          <a:p>
            <a:pPr marL="305435" marR="848994" indent="-182880">
              <a:lnSpc>
                <a:spcPts val="1930"/>
              </a:lnSpc>
              <a:spcBef>
                <a:spcPts val="459"/>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  546/blob/master/Lecture%20Code/lecture_02/calculator_module_example/calculator.js</a:t>
            </a:r>
            <a:endParaRPr sz="1800" dirty="0">
              <a:latin typeface="Arial"/>
              <a:cs typeface="Arial"/>
            </a:endParaRPr>
          </a:p>
          <a:p>
            <a:pPr marL="305435" marR="1383030" indent="-182880">
              <a:lnSpc>
                <a:spcPts val="1930"/>
              </a:lnSpc>
              <a:spcBef>
                <a:spcPts val="670"/>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  546/blob/master/Lecture%20Code/lecture_02/calculator_module_example/app.js</a:t>
            </a:r>
            <a:endParaRPr sz="18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7586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Writing a quick test driver</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796344"/>
            <a:ext cx="8000365" cy="2241639"/>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You can require your module by using a relative path in the require function:</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const calc = require(‘./calculator.js’)</a:t>
            </a:r>
            <a:endParaRPr sz="1800" dirty="0">
              <a:latin typeface="Arial"/>
              <a:cs typeface="Arial"/>
            </a:endParaRPr>
          </a:p>
          <a:p>
            <a:pPr marL="12700">
              <a:lnSpc>
                <a:spcPct val="100000"/>
              </a:lnSpc>
              <a:spcBef>
                <a:spcPts val="1375"/>
              </a:spcBef>
            </a:pPr>
            <a:r>
              <a:rPr sz="2000" dirty="0">
                <a:solidFill>
                  <a:srgbClr val="404040"/>
                </a:solidFill>
                <a:latin typeface="Arial"/>
                <a:cs typeface="Arial"/>
              </a:rPr>
              <a:t>You can then test it by using exported methods.</a:t>
            </a:r>
            <a:endParaRPr sz="2000" dirty="0">
              <a:latin typeface="Arial"/>
              <a:cs typeface="Arial"/>
            </a:endParaRPr>
          </a:p>
          <a:p>
            <a:pPr marL="305435" marR="5080" indent="-182880">
              <a:lnSpc>
                <a:spcPts val="1930"/>
              </a:lnSpc>
              <a:spcBef>
                <a:spcPts val="455"/>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https://github.com/Stevens-CS546/CS-  546/blob/master/Lecture%20Code/lecture_02/calculator_module_example/app.js</a:t>
            </a:r>
            <a:endParaRPr sz="18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2992966"/>
            <a:ext cx="11201400" cy="1243930"/>
          </a:xfrm>
          <a:prstGeom prst="rect">
            <a:avLst/>
          </a:prstGeom>
        </p:spPr>
        <p:txBody>
          <a:bodyPr vert="horz" wrap="square" lIns="0" tIns="12700" rIns="0" bIns="0" rtlCol="0">
            <a:spAutoFit/>
          </a:bodyPr>
          <a:lstStyle/>
          <a:p>
            <a:pPr marL="12700">
              <a:lnSpc>
                <a:spcPct val="100000"/>
              </a:lnSpc>
              <a:spcBef>
                <a:spcPts val="100"/>
              </a:spcBef>
            </a:pPr>
            <a:r>
              <a:rPr sz="8000" u="sng" dirty="0">
                <a:solidFill>
                  <a:srgbClr val="262626"/>
                </a:solidFill>
                <a:uFill>
                  <a:solidFill>
                    <a:srgbClr val="7F7F7F"/>
                  </a:solidFill>
                </a:uFill>
                <a:latin typeface="Arial"/>
                <a:cs typeface="Arial"/>
              </a:rPr>
              <a:t>Making a Calculator App</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62915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Bringing it all together</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796344"/>
            <a:ext cx="5502275" cy="4131900"/>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We can now go through the following steps together:</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Make a new folder</a:t>
            </a:r>
            <a:endParaRPr sz="1800" dirty="0">
              <a:latin typeface="Arial"/>
              <a:cs typeface="Arial"/>
            </a:endParaRPr>
          </a:p>
          <a:p>
            <a:pPr marL="305435" indent="-182880">
              <a:lnSpc>
                <a:spcPct val="100000"/>
              </a:lnSpc>
              <a:spcBef>
                <a:spcPts val="440"/>
              </a:spcBef>
              <a:buClr>
                <a:srgbClr val="E48312"/>
              </a:buClr>
              <a:buChar char="◦"/>
              <a:tabLst>
                <a:tab pos="305435" algn="l"/>
              </a:tabLst>
            </a:pPr>
            <a:r>
              <a:rPr sz="1800" dirty="0">
                <a:solidFill>
                  <a:srgbClr val="404040"/>
                </a:solidFill>
                <a:latin typeface="Arial"/>
                <a:cs typeface="Arial"/>
              </a:rPr>
              <a:t>Create a file, app.js</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Run npm init and go through the instructions</a:t>
            </a:r>
            <a:endParaRPr sz="1800" dirty="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Use app.js as your entrance point</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When done, install the prompt package</a:t>
            </a:r>
            <a:endParaRPr sz="1800" dirty="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npm install prompt --save</a:t>
            </a:r>
            <a:endParaRPr sz="1400" dirty="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Require your module in app.js</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Require prompt</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Begin creating your application!</a:t>
            </a:r>
            <a:endParaRPr sz="1800" dirty="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Run your app when ready</a:t>
            </a:r>
            <a:endParaRPr sz="1800" dirty="0">
              <a:latin typeface="Arial"/>
              <a:cs typeface="Arial"/>
            </a:endParaRPr>
          </a:p>
          <a:p>
            <a:pPr marL="488315" lvl="1" indent="-182880">
              <a:lnSpc>
                <a:spcPct val="100000"/>
              </a:lnSpc>
              <a:spcBef>
                <a:spcPts val="509"/>
              </a:spcBef>
              <a:buClr>
                <a:srgbClr val="E48312"/>
              </a:buClr>
              <a:buChar char="◦"/>
              <a:tabLst>
                <a:tab pos="488315" algn="l"/>
              </a:tabLst>
            </a:pPr>
            <a:r>
              <a:rPr sz="1400" dirty="0">
                <a:solidFill>
                  <a:srgbClr val="404040"/>
                </a:solidFill>
                <a:latin typeface="Arial"/>
                <a:cs typeface="Arial"/>
              </a:rPr>
              <a:t>npm start</a:t>
            </a:r>
            <a:endParaRPr sz="1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69773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is a Node app?</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796145" cy="3364254"/>
          </a:xfrm>
          <a:prstGeom prst="rect">
            <a:avLst/>
          </a:prstGeom>
        </p:spPr>
        <p:txBody>
          <a:bodyPr vert="horz" wrap="square" lIns="0" tIns="16510" rIns="0" bIns="0" rtlCol="0">
            <a:spAutoFit/>
          </a:bodyPr>
          <a:lstStyle/>
          <a:p>
            <a:pPr marL="12700" marR="1664335">
              <a:lnSpc>
                <a:spcPct val="148600"/>
              </a:lnSpc>
              <a:spcBef>
                <a:spcPts val="130"/>
              </a:spcBef>
            </a:pPr>
            <a:r>
              <a:rPr sz="2000" dirty="0">
                <a:solidFill>
                  <a:srgbClr val="404040"/>
                </a:solidFill>
                <a:latin typeface="Arial"/>
                <a:cs typeface="Arial"/>
              </a:rPr>
              <a:t>Throughout the term, you will be building a number of applications in Node.  Ultimately, you can view a node app as a series of scripts that are run together.  A web application, for example, would have the following scripts</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A script that, when run, listens on port 3000 for HTTP requests to retrieve data</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A second script that runs as a background process and researches information to add to the databases</a:t>
            </a:r>
            <a:endParaRPr sz="1800" dirty="0">
              <a:latin typeface="Arial"/>
              <a:cs typeface="Arial"/>
            </a:endParaRPr>
          </a:p>
          <a:p>
            <a:pPr marL="305435" indent="-182880">
              <a:lnSpc>
                <a:spcPct val="100000"/>
              </a:lnSpc>
              <a:spcBef>
                <a:spcPts val="440"/>
              </a:spcBef>
              <a:buClr>
                <a:srgbClr val="E48312"/>
              </a:buClr>
              <a:buChar char="◦"/>
              <a:tabLst>
                <a:tab pos="305435" algn="l"/>
              </a:tabLst>
            </a:pPr>
            <a:r>
              <a:rPr sz="1800" dirty="0">
                <a:solidFill>
                  <a:srgbClr val="404040"/>
                </a:solidFill>
                <a:latin typeface="Arial"/>
                <a:cs typeface="Arial"/>
              </a:rPr>
              <a:t>A third script that analyzes newly researched information and creates statistics on the new data</a:t>
            </a:r>
            <a:endParaRPr sz="18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43103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Using prompt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319260" cy="2289810"/>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Arial"/>
                <a:cs typeface="Arial"/>
              </a:rPr>
              <a:t>Many packages we use this term will require you to read a little documentation.</a:t>
            </a:r>
            <a:endParaRPr sz="2000" dirty="0">
              <a:latin typeface="Arial"/>
              <a:cs typeface="Arial"/>
            </a:endParaRPr>
          </a:p>
          <a:p>
            <a:pPr marL="12700" marR="5080">
              <a:lnSpc>
                <a:spcPts val="2130"/>
              </a:lnSpc>
              <a:spcBef>
                <a:spcPts val="1495"/>
              </a:spcBef>
            </a:pPr>
            <a:r>
              <a:rPr sz="2000" dirty="0">
                <a:solidFill>
                  <a:srgbClr val="404040"/>
                </a:solidFill>
                <a:latin typeface="Arial"/>
                <a:cs typeface="Arial"/>
              </a:rPr>
              <a:t>The </a:t>
            </a:r>
            <a:r>
              <a:rPr sz="2000" i="1" dirty="0">
                <a:solidFill>
                  <a:srgbClr val="404040"/>
                </a:solidFill>
                <a:latin typeface="Arial"/>
                <a:cs typeface="Arial"/>
              </a:rPr>
              <a:t>prompt </a:t>
            </a:r>
            <a:r>
              <a:rPr sz="2000" dirty="0">
                <a:solidFill>
                  <a:srgbClr val="404040"/>
                </a:solidFill>
                <a:latin typeface="Arial"/>
                <a:cs typeface="Arial"/>
              </a:rPr>
              <a:t>package is a simple package that allows you to easily get information from the  terminal</a:t>
            </a:r>
            <a:endParaRPr sz="2000" dirty="0">
              <a:latin typeface="Arial"/>
              <a:cs typeface="Arial"/>
            </a:endParaRPr>
          </a:p>
          <a:p>
            <a:pPr marL="305435" indent="-182880">
              <a:lnSpc>
                <a:spcPct val="100000"/>
              </a:lnSpc>
              <a:spcBef>
                <a:spcPts val="175"/>
              </a:spcBef>
              <a:buClr>
                <a:srgbClr val="E48312"/>
              </a:buClr>
              <a:buChar char="◦"/>
              <a:tabLst>
                <a:tab pos="305435" algn="l"/>
              </a:tabLst>
            </a:pPr>
            <a:r>
              <a:rPr sz="1800" u="heavy" dirty="0">
                <a:solidFill>
                  <a:srgbClr val="2998E3"/>
                </a:solidFill>
                <a:uFill>
                  <a:solidFill>
                    <a:srgbClr val="2998E3"/>
                  </a:solidFill>
                </a:uFill>
                <a:latin typeface="Arial"/>
                <a:cs typeface="Arial"/>
              </a:rPr>
              <a:t>https://</a:t>
            </a:r>
            <a:r>
              <a:rPr sz="1800" u="heavy" dirty="0">
                <a:solidFill>
                  <a:srgbClr val="2998E3"/>
                </a:solidFill>
                <a:uFill>
                  <a:solidFill>
                    <a:srgbClr val="2998E3"/>
                  </a:solidFill>
                </a:uFill>
                <a:latin typeface="Arial"/>
                <a:cs typeface="Arial"/>
                <a:hlinkClick r:id="rId2"/>
              </a:rPr>
              <a:t>www.npmjs.com/package/prompt</a:t>
            </a:r>
            <a:endParaRPr sz="1800" dirty="0">
              <a:latin typeface="Arial"/>
              <a:cs typeface="Arial"/>
            </a:endParaRPr>
          </a:p>
          <a:p>
            <a:pPr marL="12700">
              <a:lnSpc>
                <a:spcPct val="100000"/>
              </a:lnSpc>
              <a:spcBef>
                <a:spcPts val="1375"/>
              </a:spcBef>
            </a:pPr>
            <a:r>
              <a:rPr sz="2000" dirty="0">
                <a:solidFill>
                  <a:srgbClr val="404040"/>
                </a:solidFill>
                <a:latin typeface="Arial"/>
                <a:cs typeface="Arial"/>
              </a:rPr>
              <a:t>You may find the </a:t>
            </a:r>
            <a:r>
              <a:rPr sz="2000" i="1" dirty="0">
                <a:solidFill>
                  <a:srgbClr val="404040"/>
                </a:solidFill>
                <a:latin typeface="Arial"/>
                <a:cs typeface="Arial"/>
              </a:rPr>
              <a:t>types </a:t>
            </a:r>
            <a:r>
              <a:rPr sz="2000" dirty="0">
                <a:solidFill>
                  <a:srgbClr val="404040"/>
                </a:solidFill>
                <a:latin typeface="Arial"/>
                <a:cs typeface="Arial"/>
              </a:rPr>
              <a:t>example on their Github repository very helpful</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rPr>
              <a:t>https://github.com/flatiron/prompt/blob/master/examples/types.js</a:t>
            </a:r>
            <a:endParaRPr sz="1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296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Questions?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979318"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makes an app?</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7644765" cy="2551981"/>
          </a:xfrm>
          <a:prstGeom prst="rect">
            <a:avLst/>
          </a:prstGeom>
        </p:spPr>
        <p:txBody>
          <a:bodyPr vert="horz" wrap="square" lIns="0" tIns="12700" rIns="0" bIns="0" rtlCol="0">
            <a:spAutoFit/>
          </a:bodyPr>
          <a:lstStyle/>
          <a:p>
            <a:pPr marL="12700" marR="5080">
              <a:lnSpc>
                <a:spcPct val="150000"/>
              </a:lnSpc>
              <a:spcBef>
                <a:spcPts val="100"/>
              </a:spcBef>
            </a:pPr>
            <a:r>
              <a:rPr sz="2000" dirty="0">
                <a:solidFill>
                  <a:srgbClr val="404040"/>
                </a:solidFill>
                <a:latin typeface="Arial"/>
                <a:cs typeface="Arial"/>
              </a:rPr>
              <a:t>Generally, your application will have the following structure in this course;  Project folder</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package.json; describes the application, and its dependencies</a:t>
            </a:r>
            <a:endParaRPr sz="1800" dirty="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node_modules/; stores all the dependencies</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app.js; initializes and runs a server, or whatnot</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views/</a:t>
            </a:r>
            <a:endParaRPr sz="1800" dirty="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static/</a:t>
            </a: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3105785" cy="756920"/>
          </a:xfrm>
          <a:prstGeom prst="rect">
            <a:avLst/>
          </a:prstGeom>
        </p:spPr>
        <p:txBody>
          <a:bodyPr vert="horz" wrap="square" lIns="0" tIns="12700" rIns="0" bIns="0" rtlCol="0">
            <a:spAutoFit/>
          </a:bodyPr>
          <a:lstStyle/>
          <a:p>
            <a:pPr marL="12700">
              <a:lnSpc>
                <a:spcPct val="100000"/>
              </a:lnSpc>
              <a:spcBef>
                <a:spcPts val="100"/>
              </a:spcBef>
            </a:pPr>
            <a:r>
              <a:rPr sz="4800" spc="-340" dirty="0">
                <a:solidFill>
                  <a:srgbClr val="404040"/>
                </a:solidFill>
              </a:rPr>
              <a:t>package.json</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07632"/>
            <a:ext cx="9786620" cy="4060086"/>
          </a:xfrm>
          <a:prstGeom prst="rect">
            <a:avLst/>
          </a:prstGeom>
        </p:spPr>
        <p:txBody>
          <a:bodyPr vert="horz" wrap="square" lIns="0" tIns="12700" rIns="0" bIns="0" rtlCol="0">
            <a:spAutoFit/>
          </a:bodyPr>
          <a:lstStyle/>
          <a:p>
            <a:pPr marL="12700">
              <a:lnSpc>
                <a:spcPts val="2365"/>
              </a:lnSpc>
              <a:spcBef>
                <a:spcPts val="100"/>
              </a:spcBef>
            </a:pPr>
            <a:r>
              <a:rPr sz="2000" dirty="0">
                <a:solidFill>
                  <a:srgbClr val="404040"/>
                </a:solidFill>
                <a:latin typeface="Arial"/>
                <a:cs typeface="Arial"/>
              </a:rPr>
              <a:t>The package.json is a very important file that stores information about your project, such as:</a:t>
            </a:r>
            <a:endParaRPr sz="2000" dirty="0">
              <a:latin typeface="Arial"/>
              <a:cs typeface="Arial"/>
            </a:endParaRPr>
          </a:p>
          <a:p>
            <a:pPr marL="305435" indent="-182880">
              <a:lnSpc>
                <a:spcPts val="2125"/>
              </a:lnSpc>
              <a:buClr>
                <a:srgbClr val="E48312"/>
              </a:buClr>
              <a:buChar char="◦"/>
              <a:tabLst>
                <a:tab pos="305435" algn="l"/>
              </a:tabLst>
            </a:pPr>
            <a:r>
              <a:rPr sz="1800" dirty="0">
                <a:solidFill>
                  <a:srgbClr val="404040"/>
                </a:solidFill>
                <a:latin typeface="Arial"/>
                <a:cs typeface="Arial"/>
              </a:rPr>
              <a:t>Name</a:t>
            </a:r>
            <a:endParaRPr sz="1800" dirty="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Repository</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License Type</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List of dependencies</a:t>
            </a:r>
            <a:endParaRPr sz="1800" dirty="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List of developer dependencies</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Author</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Scripts</a:t>
            </a:r>
            <a:endParaRPr sz="1800" dirty="0">
              <a:latin typeface="Arial"/>
              <a:cs typeface="Arial"/>
            </a:endParaRPr>
          </a:p>
          <a:p>
            <a:pPr marL="12700" marR="5080">
              <a:lnSpc>
                <a:spcPts val="1930"/>
              </a:lnSpc>
              <a:spcBef>
                <a:spcPts val="1560"/>
              </a:spcBef>
            </a:pPr>
            <a:r>
              <a:rPr sz="2000" dirty="0">
                <a:solidFill>
                  <a:srgbClr val="404040"/>
                </a:solidFill>
                <a:latin typeface="Arial"/>
                <a:cs typeface="Arial"/>
              </a:rPr>
              <a:t>When starting a project, navigate to your folder and use the </a:t>
            </a:r>
            <a:r>
              <a:rPr sz="2000" i="1" dirty="0">
                <a:solidFill>
                  <a:srgbClr val="404040"/>
                </a:solidFill>
                <a:latin typeface="Arial"/>
                <a:cs typeface="Arial"/>
              </a:rPr>
              <a:t>npm init </a:t>
            </a:r>
            <a:r>
              <a:rPr sz="2000" dirty="0">
                <a:solidFill>
                  <a:srgbClr val="404040"/>
                </a:solidFill>
                <a:latin typeface="Arial"/>
                <a:cs typeface="Arial"/>
              </a:rPr>
              <a:t>command to interactively  create the start of that file.</a:t>
            </a:r>
            <a:endParaRPr sz="2000" dirty="0">
              <a:latin typeface="Arial"/>
              <a:cs typeface="Arial"/>
            </a:endParaRPr>
          </a:p>
          <a:p>
            <a:pPr marL="12700" marR="560070">
              <a:lnSpc>
                <a:spcPts val="1930"/>
              </a:lnSpc>
              <a:spcBef>
                <a:spcPts val="1340"/>
              </a:spcBef>
            </a:pPr>
            <a:r>
              <a:rPr sz="2000" b="1" dirty="0">
                <a:solidFill>
                  <a:srgbClr val="404040"/>
                </a:solidFill>
                <a:latin typeface="Arial"/>
                <a:cs typeface="Arial"/>
              </a:rPr>
              <a:t>When submitting assignments in this course, you must submit the package.json file and  include the author field with your name.</a:t>
            </a: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3432175" cy="756920"/>
          </a:xfrm>
          <a:prstGeom prst="rect">
            <a:avLst/>
          </a:prstGeom>
        </p:spPr>
        <p:txBody>
          <a:bodyPr vert="horz" wrap="square" lIns="0" tIns="12700" rIns="0" bIns="0" rtlCol="0">
            <a:spAutoFit/>
          </a:bodyPr>
          <a:lstStyle/>
          <a:p>
            <a:pPr marL="12700">
              <a:lnSpc>
                <a:spcPct val="100000"/>
              </a:lnSpc>
              <a:spcBef>
                <a:spcPts val="100"/>
              </a:spcBef>
            </a:pPr>
            <a:r>
              <a:rPr sz="4800" spc="-540" dirty="0">
                <a:solidFill>
                  <a:srgbClr val="404040"/>
                </a:solidFill>
              </a:rPr>
              <a:t>D</a:t>
            </a:r>
            <a:r>
              <a:rPr sz="4800" spc="-425" dirty="0">
                <a:solidFill>
                  <a:srgbClr val="404040"/>
                </a:solidFill>
              </a:rPr>
              <a:t>e</a:t>
            </a:r>
            <a:r>
              <a:rPr sz="4800" spc="-225" dirty="0">
                <a:solidFill>
                  <a:srgbClr val="404040"/>
                </a:solidFill>
              </a:rPr>
              <a:t>p</a:t>
            </a:r>
            <a:r>
              <a:rPr sz="4800" spc="-350" dirty="0">
                <a:solidFill>
                  <a:srgbClr val="404040"/>
                </a:solidFill>
              </a:rPr>
              <a:t>e</a:t>
            </a:r>
            <a:r>
              <a:rPr sz="4800" spc="-225" dirty="0">
                <a:solidFill>
                  <a:srgbClr val="404040"/>
                </a:solidFill>
              </a:rPr>
              <a:t>nd</a:t>
            </a:r>
            <a:r>
              <a:rPr sz="4800" spc="-350" dirty="0">
                <a:solidFill>
                  <a:srgbClr val="404040"/>
                </a:solidFill>
              </a:rPr>
              <a:t>e</a:t>
            </a:r>
            <a:r>
              <a:rPr sz="4800" spc="-225" dirty="0">
                <a:solidFill>
                  <a:srgbClr val="404040"/>
                </a:solidFill>
              </a:rPr>
              <a:t>n</a:t>
            </a:r>
            <a:r>
              <a:rPr sz="4800" spc="-310" dirty="0">
                <a:solidFill>
                  <a:srgbClr val="404040"/>
                </a:solidFill>
              </a:rPr>
              <a:t>c</a:t>
            </a:r>
            <a:r>
              <a:rPr sz="4800" spc="-165" dirty="0">
                <a:solidFill>
                  <a:srgbClr val="404040"/>
                </a:solidFill>
              </a:rPr>
              <a:t>i</a:t>
            </a:r>
            <a:r>
              <a:rPr sz="4800" spc="-350" dirty="0">
                <a:solidFill>
                  <a:srgbClr val="404040"/>
                </a:solidFill>
              </a:rPr>
              <a:t>e</a:t>
            </a:r>
            <a:r>
              <a:rPr sz="4800" spc="-545" dirty="0">
                <a:solidFill>
                  <a:srgbClr val="404040"/>
                </a:solidFill>
              </a:rPr>
              <a:t>s</a:t>
            </a:r>
            <a:endParaRPr sz="480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838055" cy="4398640"/>
          </a:xfrm>
          <a:prstGeom prst="rect">
            <a:avLst/>
          </a:prstGeom>
        </p:spPr>
        <p:txBody>
          <a:bodyPr vert="horz" wrap="square" lIns="0" tIns="43180" rIns="0" bIns="0" rtlCol="0">
            <a:spAutoFit/>
          </a:bodyPr>
          <a:lstStyle/>
          <a:p>
            <a:pPr marL="12700" marR="281940">
              <a:lnSpc>
                <a:spcPts val="2200"/>
              </a:lnSpc>
              <a:spcBef>
                <a:spcPts val="340"/>
              </a:spcBef>
            </a:pPr>
            <a:r>
              <a:rPr sz="2000" dirty="0">
                <a:solidFill>
                  <a:srgbClr val="404040"/>
                </a:solidFill>
                <a:latin typeface="Arial"/>
                <a:cs typeface="Arial"/>
              </a:rPr>
              <a:t>It would be very difficult to reinvent every component of an application, every time you start  coding.</a:t>
            </a:r>
            <a:endParaRPr sz="2000" dirty="0">
              <a:latin typeface="Arial"/>
              <a:cs typeface="Arial"/>
            </a:endParaRPr>
          </a:p>
          <a:p>
            <a:pPr marL="12700" marR="5080">
              <a:lnSpc>
                <a:spcPct val="90300"/>
              </a:lnSpc>
              <a:spcBef>
                <a:spcPts val="1325"/>
              </a:spcBef>
            </a:pPr>
            <a:r>
              <a:rPr sz="2000" dirty="0">
                <a:solidFill>
                  <a:srgbClr val="404040"/>
                </a:solidFill>
                <a:latin typeface="Arial"/>
                <a:cs typeface="Arial"/>
              </a:rPr>
              <a:t>Node allows authors to publish their code online on Github or on NPM (Node Package  Manager); anyone can then download their code through the </a:t>
            </a:r>
            <a:r>
              <a:rPr sz="2000" i="1" dirty="0">
                <a:solidFill>
                  <a:srgbClr val="404040"/>
                </a:solidFill>
                <a:latin typeface="Arial"/>
                <a:cs typeface="Arial"/>
              </a:rPr>
              <a:t>npm </a:t>
            </a:r>
            <a:r>
              <a:rPr sz="2000" dirty="0">
                <a:solidFill>
                  <a:srgbClr val="404040"/>
                </a:solidFill>
                <a:latin typeface="Arial"/>
                <a:cs typeface="Arial"/>
              </a:rPr>
              <a:t>application and install it as a  dependency towards a project.</a:t>
            </a:r>
            <a:endParaRPr sz="2000" dirty="0">
              <a:latin typeface="Arial"/>
              <a:cs typeface="Arial"/>
            </a:endParaRPr>
          </a:p>
          <a:p>
            <a:pPr marL="12700" marR="2262505">
              <a:lnSpc>
                <a:spcPts val="3600"/>
              </a:lnSpc>
              <a:spcBef>
                <a:spcPts val="254"/>
              </a:spcBef>
            </a:pPr>
            <a:r>
              <a:rPr sz="2000" dirty="0">
                <a:solidFill>
                  <a:srgbClr val="404040"/>
                </a:solidFill>
                <a:latin typeface="Arial"/>
                <a:cs typeface="Arial"/>
              </a:rPr>
              <a:t>References to these dependencies can be saved to your package.json file.  Dependencies are exposed in the form of modules.</a:t>
            </a:r>
            <a:endParaRPr sz="2000" dirty="0">
              <a:latin typeface="Arial"/>
              <a:cs typeface="Arial"/>
            </a:endParaRPr>
          </a:p>
          <a:p>
            <a:pPr marL="12700">
              <a:lnSpc>
                <a:spcPct val="100000"/>
              </a:lnSpc>
              <a:spcBef>
                <a:spcPts val="810"/>
              </a:spcBef>
            </a:pPr>
            <a:r>
              <a:rPr sz="2000" dirty="0">
                <a:solidFill>
                  <a:srgbClr val="404040"/>
                </a:solidFill>
                <a:latin typeface="Arial"/>
                <a:cs typeface="Arial"/>
              </a:rPr>
              <a:t>You can install dependencies with the following command:</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npm install </a:t>
            </a:r>
            <a:r>
              <a:rPr sz="1800" b="1" dirty="0">
                <a:solidFill>
                  <a:srgbClr val="404040"/>
                </a:solidFill>
                <a:latin typeface="Arial"/>
                <a:cs typeface="Arial"/>
              </a:rPr>
              <a:t>PACKAGENAME </a:t>
            </a:r>
            <a:r>
              <a:rPr sz="1800" dirty="0">
                <a:solidFill>
                  <a:srgbClr val="404040"/>
                </a:solidFill>
                <a:latin typeface="Arial"/>
                <a:cs typeface="Arial"/>
              </a:rPr>
              <a:t>--save</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You must include --save to save it to your package.json file</a:t>
            </a:r>
            <a:endParaRPr sz="1800" dirty="0">
              <a:latin typeface="Arial"/>
              <a:cs typeface="Arial"/>
            </a:endParaRPr>
          </a:p>
          <a:p>
            <a:pPr marL="305435" indent="-182880">
              <a:lnSpc>
                <a:spcPct val="100000"/>
              </a:lnSpc>
              <a:spcBef>
                <a:spcPts val="440"/>
              </a:spcBef>
              <a:buClr>
                <a:srgbClr val="E48312"/>
              </a:buClr>
              <a:buFont typeface="Arial"/>
              <a:buChar char="◦"/>
              <a:tabLst>
                <a:tab pos="305435" algn="l"/>
              </a:tabLst>
            </a:pPr>
            <a:r>
              <a:rPr sz="1800" b="1" dirty="0">
                <a:solidFill>
                  <a:srgbClr val="404040"/>
                </a:solidFill>
                <a:latin typeface="Arial"/>
                <a:cs typeface="Arial"/>
              </a:rPr>
              <a:t>Points will be deducted if you do not save all your dependencies.</a:t>
            </a: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4843780" cy="751488"/>
          </a:xfrm>
          <a:prstGeom prst="rect">
            <a:avLst/>
          </a:prstGeom>
        </p:spPr>
        <p:txBody>
          <a:bodyPr vert="horz" wrap="square" lIns="0" tIns="12700" rIns="0" bIns="0" rtlCol="0">
            <a:spAutoFit/>
          </a:bodyPr>
          <a:lstStyle/>
          <a:p>
            <a:pPr marL="12700">
              <a:lnSpc>
                <a:spcPct val="100000"/>
              </a:lnSpc>
              <a:spcBef>
                <a:spcPts val="100"/>
              </a:spcBef>
            </a:pPr>
            <a:r>
              <a:rPr sz="4800" spc="-400" dirty="0">
                <a:solidFill>
                  <a:srgbClr val="404040"/>
                </a:solidFill>
              </a:rPr>
              <a:t>The </a:t>
            </a:r>
            <a:r>
              <a:rPr sz="4800" dirty="0">
                <a:solidFill>
                  <a:srgbClr val="404040"/>
                </a:solidFill>
              </a:rPr>
              <a:t>Scripts</a:t>
            </a:r>
            <a:r>
              <a:rPr sz="4800" spc="-355" dirty="0">
                <a:solidFill>
                  <a:srgbClr val="404040"/>
                </a:solidFill>
              </a:rPr>
              <a:t> </a:t>
            </a:r>
            <a:r>
              <a:rPr sz="4800" spc="-235" dirty="0">
                <a:solidFill>
                  <a:srgbClr val="404040"/>
                </a:solidFill>
              </a:rPr>
              <a:t>Object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07633"/>
            <a:ext cx="9557385" cy="3783329"/>
          </a:xfrm>
          <a:prstGeom prst="rect">
            <a:avLst/>
          </a:prstGeom>
        </p:spPr>
        <p:txBody>
          <a:bodyPr vert="horz" wrap="square" lIns="0" tIns="78105" rIns="0" bIns="0" rtlCol="0">
            <a:spAutoFit/>
          </a:bodyPr>
          <a:lstStyle/>
          <a:p>
            <a:pPr marL="12700" marR="5080">
              <a:lnSpc>
                <a:spcPct val="78900"/>
              </a:lnSpc>
              <a:spcBef>
                <a:spcPts val="615"/>
              </a:spcBef>
            </a:pPr>
            <a:r>
              <a:rPr sz="1900" dirty="0">
                <a:solidFill>
                  <a:srgbClr val="404040"/>
                </a:solidFill>
                <a:latin typeface="Arial"/>
                <a:cs typeface="Arial"/>
              </a:rPr>
              <a:t>Your package.json command contains a field, “</a:t>
            </a:r>
            <a:r>
              <a:rPr sz="1900" b="1" dirty="0">
                <a:solidFill>
                  <a:srgbClr val="404040"/>
                </a:solidFill>
                <a:latin typeface="Arial"/>
                <a:cs typeface="Arial"/>
              </a:rPr>
              <a:t>scripts</a:t>
            </a:r>
            <a:r>
              <a:rPr sz="1900" dirty="0">
                <a:solidFill>
                  <a:srgbClr val="404040"/>
                </a:solidFill>
                <a:latin typeface="Arial"/>
                <a:cs typeface="Arial"/>
              </a:rPr>
              <a:t>”, that is an object containing different script  tasks. For each key in the scripts object, you would have a value that contains the command for  running each script (as if from the terminal).</a:t>
            </a:r>
            <a:endParaRPr sz="1900" dirty="0">
              <a:latin typeface="Arial"/>
              <a:cs typeface="Arial"/>
            </a:endParaRPr>
          </a:p>
          <a:p>
            <a:pPr marL="305435" indent="-182880">
              <a:lnSpc>
                <a:spcPts val="2025"/>
              </a:lnSpc>
              <a:buClr>
                <a:srgbClr val="E48312"/>
              </a:buClr>
              <a:buChar char="◦"/>
              <a:tabLst>
                <a:tab pos="305435" algn="l"/>
              </a:tabLst>
            </a:pPr>
            <a:r>
              <a:rPr sz="1700" u="heavy" dirty="0">
                <a:solidFill>
                  <a:srgbClr val="2998E3"/>
                </a:solidFill>
                <a:uFill>
                  <a:solidFill>
                    <a:srgbClr val="2998E3"/>
                  </a:solidFill>
                </a:uFill>
                <a:latin typeface="Arial"/>
                <a:cs typeface="Arial"/>
              </a:rPr>
              <a:t>https://docs.npmjs.com/cli/run-script</a:t>
            </a:r>
            <a:endParaRPr sz="1700" dirty="0">
              <a:latin typeface="Arial"/>
              <a:cs typeface="Arial"/>
            </a:endParaRPr>
          </a:p>
          <a:p>
            <a:pPr marL="12700">
              <a:lnSpc>
                <a:spcPct val="100000"/>
              </a:lnSpc>
              <a:spcBef>
                <a:spcPts val="1160"/>
              </a:spcBef>
            </a:pPr>
            <a:r>
              <a:rPr sz="1900" dirty="0">
                <a:solidFill>
                  <a:srgbClr val="404040"/>
                </a:solidFill>
                <a:latin typeface="Arial"/>
                <a:cs typeface="Arial"/>
              </a:rPr>
              <a:t>For example, you could have a script for testing your code, and running your app, like so:</a:t>
            </a:r>
            <a:endParaRPr sz="1900" dirty="0">
              <a:latin typeface="Arial"/>
              <a:cs typeface="Arial"/>
            </a:endParaRPr>
          </a:p>
          <a:p>
            <a:pPr marL="43180">
              <a:lnSpc>
                <a:spcPct val="100000"/>
              </a:lnSpc>
              <a:spcBef>
                <a:spcPts val="1020"/>
              </a:spcBef>
            </a:pPr>
            <a:r>
              <a:rPr sz="1600" b="1" dirty="0">
                <a:solidFill>
                  <a:srgbClr val="404040"/>
                </a:solidFill>
                <a:latin typeface="Courier New"/>
                <a:cs typeface="Courier New"/>
              </a:rPr>
              <a:t>“scripts”: {</a:t>
            </a:r>
            <a:endParaRPr sz="1600" dirty="0">
              <a:latin typeface="Courier New"/>
              <a:cs typeface="Courier New"/>
            </a:endParaRPr>
          </a:p>
          <a:p>
            <a:pPr marL="532130" marR="6205220">
              <a:lnSpc>
                <a:spcPct val="152800"/>
              </a:lnSpc>
            </a:pPr>
            <a:r>
              <a:rPr sz="1600" b="1" dirty="0">
                <a:solidFill>
                  <a:srgbClr val="404040"/>
                </a:solidFill>
                <a:latin typeface="Courier New"/>
                <a:cs typeface="Courier New"/>
              </a:rPr>
              <a:t>“start”: “node app.js”,  “test”: “node test.js”</a:t>
            </a:r>
            <a:endParaRPr sz="1600" dirty="0">
              <a:latin typeface="Courier New"/>
              <a:cs typeface="Courier New"/>
            </a:endParaRPr>
          </a:p>
          <a:p>
            <a:pPr marL="43180">
              <a:lnSpc>
                <a:spcPct val="100000"/>
              </a:lnSpc>
              <a:spcBef>
                <a:spcPts val="1010"/>
              </a:spcBef>
            </a:pPr>
            <a:r>
              <a:rPr sz="1600" b="1" dirty="0">
                <a:solidFill>
                  <a:srgbClr val="404040"/>
                </a:solidFill>
                <a:latin typeface="Courier New"/>
                <a:cs typeface="Courier New"/>
              </a:rPr>
              <a:t>}</a:t>
            </a:r>
            <a:endParaRPr sz="1600" dirty="0">
              <a:latin typeface="Courier New"/>
              <a:cs typeface="Courier New"/>
            </a:endParaRPr>
          </a:p>
          <a:p>
            <a:pPr marL="12700">
              <a:lnSpc>
                <a:spcPct val="100000"/>
              </a:lnSpc>
              <a:spcBef>
                <a:spcPts val="980"/>
              </a:spcBef>
            </a:pPr>
            <a:r>
              <a:rPr sz="1900" dirty="0">
                <a:solidFill>
                  <a:srgbClr val="404040"/>
                </a:solidFill>
                <a:latin typeface="Arial"/>
                <a:cs typeface="Arial"/>
              </a:rPr>
              <a:t>You can run the </a:t>
            </a:r>
            <a:r>
              <a:rPr sz="1900" b="1" dirty="0">
                <a:solidFill>
                  <a:srgbClr val="404040"/>
                </a:solidFill>
                <a:latin typeface="Arial"/>
                <a:cs typeface="Arial"/>
              </a:rPr>
              <a:t>test </a:t>
            </a:r>
            <a:r>
              <a:rPr sz="1900" dirty="0">
                <a:solidFill>
                  <a:srgbClr val="404040"/>
                </a:solidFill>
                <a:latin typeface="Arial"/>
                <a:cs typeface="Arial"/>
              </a:rPr>
              <a:t>command by running </a:t>
            </a:r>
            <a:r>
              <a:rPr sz="1900" b="1" dirty="0">
                <a:solidFill>
                  <a:srgbClr val="404040"/>
                </a:solidFill>
                <a:latin typeface="Arial"/>
                <a:cs typeface="Arial"/>
              </a:rPr>
              <a:t>npm run test</a:t>
            </a:r>
            <a:r>
              <a:rPr sz="1900" dirty="0">
                <a:solidFill>
                  <a:srgbClr val="404040"/>
                </a:solidFill>
                <a:latin typeface="Arial"/>
                <a:cs typeface="Arial"/>
              </a:rPr>
              <a:t>.</a:t>
            </a:r>
            <a:endParaRPr sz="1900" dirty="0">
              <a:latin typeface="Arial"/>
              <a:cs typeface="Arial"/>
            </a:endParaRPr>
          </a:p>
          <a:p>
            <a:pPr marL="12700">
              <a:lnSpc>
                <a:spcPct val="100000"/>
              </a:lnSpc>
              <a:spcBef>
                <a:spcPts val="919"/>
              </a:spcBef>
            </a:pPr>
            <a:r>
              <a:rPr sz="1900" dirty="0">
                <a:solidFill>
                  <a:srgbClr val="404040"/>
                </a:solidFill>
                <a:latin typeface="Arial"/>
                <a:cs typeface="Arial"/>
              </a:rPr>
              <a:t>The start command can be run with </a:t>
            </a:r>
            <a:r>
              <a:rPr sz="1900" b="1" dirty="0">
                <a:solidFill>
                  <a:srgbClr val="404040"/>
                </a:solidFill>
                <a:latin typeface="Arial"/>
                <a:cs typeface="Arial"/>
              </a:rPr>
              <a:t>npm run start</a:t>
            </a:r>
            <a:r>
              <a:rPr sz="1900" dirty="0">
                <a:solidFill>
                  <a:srgbClr val="404040"/>
                </a:solidFill>
                <a:latin typeface="Arial"/>
                <a:cs typeface="Arial"/>
              </a:rPr>
              <a:t>, or the shorthand version, </a:t>
            </a:r>
            <a:r>
              <a:rPr sz="1900" b="1" dirty="0">
                <a:solidFill>
                  <a:srgbClr val="404040"/>
                </a:solidFill>
                <a:latin typeface="Arial"/>
                <a:cs typeface="Arial"/>
              </a:rPr>
              <a:t>npm start</a:t>
            </a:r>
            <a:r>
              <a:rPr sz="1900" dirty="0">
                <a:solidFill>
                  <a:srgbClr val="404040"/>
                </a:solidFill>
                <a:latin typeface="Arial"/>
                <a:cs typeface="Arial"/>
              </a:rPr>
              <a:t>.</a:t>
            </a:r>
            <a:endParaRPr sz="19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8729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are packages and npm?</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865360" cy="1887696"/>
          </a:xfrm>
          <a:prstGeom prst="rect">
            <a:avLst/>
          </a:prstGeom>
        </p:spPr>
        <p:txBody>
          <a:bodyPr vert="horz" wrap="square" lIns="0" tIns="43180" rIns="0" bIns="0" rtlCol="0">
            <a:spAutoFit/>
          </a:bodyPr>
          <a:lstStyle/>
          <a:p>
            <a:pPr marL="12700" marR="905510">
              <a:lnSpc>
                <a:spcPts val="2200"/>
              </a:lnSpc>
              <a:spcBef>
                <a:spcPts val="340"/>
              </a:spcBef>
            </a:pPr>
            <a:r>
              <a:rPr sz="2000" dirty="0">
                <a:solidFill>
                  <a:srgbClr val="404040"/>
                </a:solidFill>
                <a:latin typeface="Arial"/>
                <a:cs typeface="Arial"/>
              </a:rPr>
              <a:t>Node has a </a:t>
            </a:r>
            <a:r>
              <a:rPr sz="2000" i="1" dirty="0">
                <a:solidFill>
                  <a:srgbClr val="404040"/>
                </a:solidFill>
                <a:latin typeface="Arial"/>
                <a:cs typeface="Arial"/>
              </a:rPr>
              <a:t>massive </a:t>
            </a:r>
            <a:r>
              <a:rPr sz="2000" dirty="0">
                <a:solidFill>
                  <a:srgbClr val="404040"/>
                </a:solidFill>
                <a:latin typeface="Arial"/>
                <a:cs typeface="Arial"/>
              </a:rPr>
              <a:t>repository of published code that you can very easily pull into your  assignments (where applicable) through the </a:t>
            </a:r>
            <a:r>
              <a:rPr sz="2000" i="1" dirty="0">
                <a:solidFill>
                  <a:srgbClr val="404040"/>
                </a:solidFill>
                <a:latin typeface="Arial"/>
                <a:cs typeface="Arial"/>
              </a:rPr>
              <a:t>node package manager </a:t>
            </a:r>
            <a:r>
              <a:rPr sz="2000" dirty="0">
                <a:solidFill>
                  <a:srgbClr val="404040"/>
                </a:solidFill>
                <a:latin typeface="Arial"/>
                <a:cs typeface="Arial"/>
              </a:rPr>
              <a:t>(npm).</a:t>
            </a:r>
            <a:endParaRPr sz="2000" dirty="0">
              <a:latin typeface="Arial"/>
              <a:cs typeface="Arial"/>
            </a:endParaRPr>
          </a:p>
          <a:p>
            <a:pPr marL="12700" marR="5080">
              <a:lnSpc>
                <a:spcPct val="90300"/>
              </a:lnSpc>
              <a:spcBef>
                <a:spcPts val="1325"/>
              </a:spcBef>
            </a:pPr>
            <a:r>
              <a:rPr sz="2000" dirty="0">
                <a:solidFill>
                  <a:srgbClr val="404040"/>
                </a:solidFill>
                <a:latin typeface="Arial"/>
                <a:cs typeface="Arial"/>
              </a:rPr>
              <a:t>You will require the modules that your packages export, and use code that other people have  created, tested, and tried. You will then use these packages to expand on your own applications  and build out fully functional applications.</a:t>
            </a:r>
            <a:endParaRPr sz="20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1485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Installing the app</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©2015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676130" cy="3054682"/>
          </a:xfrm>
          <a:prstGeom prst="rect">
            <a:avLst/>
          </a:prstGeom>
        </p:spPr>
        <p:txBody>
          <a:bodyPr vert="horz" wrap="square" lIns="0" tIns="43180" rIns="0" bIns="0" rtlCol="0">
            <a:spAutoFit/>
          </a:bodyPr>
          <a:lstStyle/>
          <a:p>
            <a:pPr marL="12700" marR="33020">
              <a:lnSpc>
                <a:spcPts val="2200"/>
              </a:lnSpc>
              <a:spcBef>
                <a:spcPts val="340"/>
              </a:spcBef>
            </a:pPr>
            <a:r>
              <a:rPr sz="2000" dirty="0">
                <a:solidFill>
                  <a:srgbClr val="404040"/>
                </a:solidFill>
                <a:latin typeface="Arial"/>
                <a:cs typeface="Arial"/>
              </a:rPr>
              <a:t>Node runs off of a series of dependencies, which are managed through the package manager,  NPM</a:t>
            </a:r>
            <a:endParaRPr sz="2000" dirty="0">
              <a:latin typeface="Arial"/>
              <a:cs typeface="Arial"/>
            </a:endParaRPr>
          </a:p>
          <a:p>
            <a:pPr marL="12700" marR="5080">
              <a:lnSpc>
                <a:spcPts val="2200"/>
              </a:lnSpc>
              <a:spcBef>
                <a:spcPts val="1330"/>
              </a:spcBef>
            </a:pPr>
            <a:r>
              <a:rPr sz="2000" dirty="0">
                <a:solidFill>
                  <a:srgbClr val="404040"/>
                </a:solidFill>
                <a:latin typeface="Arial"/>
                <a:cs typeface="Arial"/>
              </a:rPr>
              <a:t>When download a node application, you will be downloading it without dependencies, so you  must install them on download</a:t>
            </a:r>
            <a:endParaRPr sz="2000" dirty="0">
              <a:latin typeface="Arial"/>
              <a:cs typeface="Arial"/>
            </a:endParaRPr>
          </a:p>
          <a:p>
            <a:pPr marL="305435" indent="-182880">
              <a:lnSpc>
                <a:spcPct val="100000"/>
              </a:lnSpc>
              <a:spcBef>
                <a:spcPts val="160"/>
              </a:spcBef>
              <a:buClr>
                <a:srgbClr val="E48312"/>
              </a:buClr>
              <a:buChar char="◦"/>
              <a:tabLst>
                <a:tab pos="305435" algn="l"/>
              </a:tabLst>
            </a:pPr>
            <a:r>
              <a:rPr sz="1800" dirty="0">
                <a:solidFill>
                  <a:srgbClr val="404040"/>
                </a:solidFill>
                <a:latin typeface="Arial"/>
                <a:cs typeface="Arial"/>
              </a:rPr>
              <a:t>npm install</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Dependencies are stored in the node_modules folder</a:t>
            </a:r>
            <a:endParaRPr sz="1800" dirty="0">
              <a:latin typeface="Arial"/>
              <a:cs typeface="Arial"/>
            </a:endParaRPr>
          </a:p>
          <a:p>
            <a:pPr marL="12700">
              <a:lnSpc>
                <a:spcPct val="100000"/>
              </a:lnSpc>
              <a:spcBef>
                <a:spcPts val="1305"/>
              </a:spcBef>
            </a:pPr>
            <a:r>
              <a:rPr sz="2000" b="1" dirty="0">
                <a:solidFill>
                  <a:srgbClr val="404040"/>
                </a:solidFill>
                <a:latin typeface="Arial"/>
                <a:cs typeface="Arial"/>
              </a:rPr>
              <a:t>When you submit an assignment, you must submit it without the node_modules folder</a:t>
            </a:r>
            <a:endParaRPr sz="2000" dirty="0">
              <a:latin typeface="Arial"/>
              <a:cs typeface="Arial"/>
            </a:endParaRPr>
          </a:p>
          <a:p>
            <a:pPr marL="305435" indent="-182880">
              <a:lnSpc>
                <a:spcPct val="100000"/>
              </a:lnSpc>
              <a:spcBef>
                <a:spcPts val="200"/>
              </a:spcBef>
              <a:buClr>
                <a:srgbClr val="E48312"/>
              </a:buClr>
              <a:buFont typeface="Arial"/>
              <a:buChar char="◦"/>
              <a:tabLst>
                <a:tab pos="305435" algn="l"/>
              </a:tabLst>
            </a:pPr>
            <a:r>
              <a:rPr sz="1800" b="1" dirty="0">
                <a:solidFill>
                  <a:srgbClr val="404040"/>
                </a:solidFill>
                <a:latin typeface="Arial"/>
                <a:cs typeface="Arial"/>
              </a:rPr>
              <a:t>Points will be deducted if you submit the node_modules folder</a:t>
            </a:r>
            <a:endParaRPr sz="18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TotalTime>
  <Words>2595</Words>
  <Application>Microsoft Macintosh PowerPoint</Application>
  <PresentationFormat>Widescreen</PresentationFormat>
  <Paragraphs>205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Arial-BoldItalicMT</vt:lpstr>
      <vt:lpstr>Calibri</vt:lpstr>
      <vt:lpstr>Courier New</vt:lpstr>
      <vt:lpstr>Times New Roman</vt:lpstr>
      <vt:lpstr>Office Theme</vt:lpstr>
      <vt:lpstr>PowerPoint Presentation</vt:lpstr>
      <vt:lpstr>PowerPoint Presentation</vt:lpstr>
      <vt:lpstr>What is a Node app?</vt:lpstr>
      <vt:lpstr>What makes an app?</vt:lpstr>
      <vt:lpstr>package.json</vt:lpstr>
      <vt:lpstr>Dependencies</vt:lpstr>
      <vt:lpstr>The Scripts Object</vt:lpstr>
      <vt:lpstr>What are packages and npm?</vt:lpstr>
      <vt:lpstr>Installing the app</vt:lpstr>
      <vt:lpstr>Running the app</vt:lpstr>
      <vt:lpstr>Setting up your application</vt:lpstr>
      <vt:lpstr>PowerPoint Presentation</vt:lpstr>
      <vt:lpstr>What is a module?</vt:lpstr>
      <vt:lpstr>Using Git to get today’s code</vt:lpstr>
      <vt:lpstr>Require</vt:lpstr>
      <vt:lpstr>How do I make my code ‘requirable’?</vt:lpstr>
      <vt:lpstr>Why would I use modules?</vt:lpstr>
      <vt:lpstr>PowerPoint Presentation</vt:lpstr>
      <vt:lpstr>Error Checking</vt:lpstr>
      <vt:lpstr>Throwing</vt:lpstr>
      <vt:lpstr>Catching Errors</vt:lpstr>
      <vt:lpstr>Making custom errors</vt:lpstr>
      <vt:lpstr>PowerPoint Presentation</vt:lpstr>
      <vt:lpstr>The goal of your module</vt:lpstr>
      <vt:lpstr>Errors to Check For</vt:lpstr>
      <vt:lpstr>Exporting Methods</vt:lpstr>
      <vt:lpstr>Writing a quick test driver</vt:lpstr>
      <vt:lpstr>PowerPoint Presentation</vt:lpstr>
      <vt:lpstr>Bringing it all together</vt:lpstr>
      <vt:lpstr>Using prompt</vt:lpstr>
      <vt:lpstr>PowerPoint Presentation</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Hill</cp:lastModifiedBy>
  <cp:revision>2</cp:revision>
  <dcterms:created xsi:type="dcterms:W3CDTF">2018-08-11T00:15:46Z</dcterms:created>
  <dcterms:modified xsi:type="dcterms:W3CDTF">2018-08-14T19:11:49Z</dcterms:modified>
</cp:coreProperties>
</file>