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24" d="100"/>
          <a:sy n="124" d="100"/>
        </p:scale>
        <p:origin x="64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8000" b="0" i="0">
                <a:solidFill>
                  <a:srgbClr val="262626"/>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17" name="bk object 17"/>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6400800"/>
            <a:ext cx="12192000" cy="457200"/>
          </a:xfrm>
          <a:custGeom>
            <a:avLst/>
            <a:gdLst/>
            <a:ahLst/>
            <a:cxnLst/>
            <a:rect l="l" t="t" r="r" b="b"/>
            <a:pathLst>
              <a:path w="12192000" h="457200">
                <a:moveTo>
                  <a:pt x="0" y="457200"/>
                </a:moveTo>
                <a:lnTo>
                  <a:pt x="12192000" y="457200"/>
                </a:lnTo>
                <a:lnTo>
                  <a:pt x="12192000" y="0"/>
                </a:lnTo>
                <a:lnTo>
                  <a:pt x="0" y="0"/>
                </a:lnTo>
                <a:lnTo>
                  <a:pt x="0" y="457200"/>
                </a:lnTo>
                <a:close/>
              </a:path>
            </a:pathLst>
          </a:custGeom>
          <a:solidFill>
            <a:srgbClr val="BD582C"/>
          </a:solidFill>
        </p:spPr>
        <p:txBody>
          <a:bodyPr wrap="square" lIns="0" tIns="0" rIns="0" bIns="0" rtlCol="0"/>
          <a:lstStyle/>
          <a:p>
            <a:endParaRPr/>
          </a:p>
        </p:txBody>
      </p:sp>
      <p:sp>
        <p:nvSpPr>
          <p:cNvPr id="17" name="bk object 17"/>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2" name="Holder 2"/>
          <p:cNvSpPr>
            <a:spLocks noGrp="1"/>
          </p:cNvSpPr>
          <p:nvPr>
            <p:ph type="title"/>
          </p:nvPr>
        </p:nvSpPr>
        <p:spPr>
          <a:xfrm>
            <a:off x="1018539" y="914400"/>
            <a:ext cx="10154920" cy="756919"/>
          </a:xfrm>
          <a:prstGeom prst="rect">
            <a:avLst/>
          </a:prstGeom>
        </p:spPr>
        <p:txBody>
          <a:bodyPr wrap="square" lIns="0" tIns="0" rIns="0" bIns="0">
            <a:spAutoFit/>
          </a:bodyPr>
          <a:lstStyle>
            <a:lvl1pPr>
              <a:defRPr sz="4800" b="0" i="0" u="sng">
                <a:solidFill>
                  <a:srgbClr val="404040"/>
                </a:solidFill>
                <a:latin typeface="Arial"/>
                <a:cs typeface="Arial"/>
              </a:defRPr>
            </a:lvl1pPr>
          </a:lstStyle>
          <a:p>
            <a:endParaRPr/>
          </a:p>
        </p:txBody>
      </p:sp>
      <p:sp>
        <p:nvSpPr>
          <p:cNvPr id="3" name="Holder 3"/>
          <p:cNvSpPr>
            <a:spLocks noGrp="1"/>
          </p:cNvSpPr>
          <p:nvPr>
            <p:ph type="body" idx="1"/>
          </p:nvPr>
        </p:nvSpPr>
        <p:spPr>
          <a:xfrm>
            <a:off x="1096009" y="1955800"/>
            <a:ext cx="9999980" cy="2277745"/>
          </a:xfrm>
          <a:prstGeom prst="rect">
            <a:avLst/>
          </a:prstGeom>
        </p:spPr>
        <p:txBody>
          <a:bodyPr wrap="square" lIns="0" tIns="0" rIns="0" bIns="0">
            <a:spAutoFit/>
          </a:bodyPr>
          <a:lstStyle>
            <a:lvl1pPr>
              <a:defRPr sz="8000" b="0" i="0">
                <a:solidFill>
                  <a:srgbClr val="262626"/>
                </a:solidFill>
                <a:latin typeface="Arial"/>
                <a:cs typeface="Arial"/>
              </a:defRPr>
            </a:lvl1pPr>
          </a:lstStyle>
          <a:p>
            <a:endParaRPr/>
          </a:p>
        </p:txBody>
      </p:sp>
      <p:sp>
        <p:nvSpPr>
          <p:cNvPr id="4" name="Holder 4"/>
          <p:cNvSpPr>
            <a:spLocks noGrp="1"/>
          </p:cNvSpPr>
          <p:nvPr>
            <p:ph type="ftr" sz="quarter" idx="5"/>
          </p:nvPr>
        </p:nvSpPr>
        <p:spPr>
          <a:xfrm>
            <a:off x="5042693" y="6558670"/>
            <a:ext cx="2110104" cy="165100"/>
          </a:xfrm>
          <a:prstGeom prst="rect">
            <a:avLst/>
          </a:prstGeom>
        </p:spPr>
        <p:txBody>
          <a:bodyPr wrap="square" lIns="0" tIns="0" rIns="0" bIns="0">
            <a:spAutoFit/>
          </a:bodyPr>
          <a:lstStyle>
            <a:lvl1pPr>
              <a:defRPr sz="900" b="0" i="0">
                <a:solidFill>
                  <a:schemeClr val="bg1"/>
                </a:solidFill>
                <a:latin typeface="Arial"/>
                <a:cs typeface="Arial"/>
              </a:defRPr>
            </a:lvl1p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mongodb.github.io/node-mongodb-nativ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20" y="2992967"/>
            <a:ext cx="9919970" cy="1244600"/>
          </a:xfrm>
          <a:prstGeom prst="rect">
            <a:avLst/>
          </a:prstGeom>
        </p:spPr>
        <p:txBody>
          <a:bodyPr vert="horz" wrap="square" lIns="0" tIns="12700" rIns="0" bIns="0" rtlCol="0">
            <a:spAutoFit/>
          </a:bodyPr>
          <a:lstStyle/>
          <a:p>
            <a:pPr marL="12700">
              <a:lnSpc>
                <a:spcPct val="100000"/>
              </a:lnSpc>
              <a:spcBef>
                <a:spcPts val="100"/>
              </a:spcBef>
              <a:tabLst>
                <a:tab pos="9906635" algn="l"/>
              </a:tabLst>
            </a:pPr>
            <a:r>
              <a:rPr sz="8000" u="sng" dirty="0">
                <a:solidFill>
                  <a:srgbClr val="262626"/>
                </a:solidFill>
                <a:uFill>
                  <a:solidFill>
                    <a:srgbClr val="7F7F7F"/>
                  </a:solidFill>
                </a:uFill>
                <a:latin typeface="Arial"/>
                <a:cs typeface="Arial"/>
              </a:rPr>
              <a:t>Lecture 4: MongoDB	</a:t>
            </a:r>
            <a:endParaRPr sz="8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Demonstration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684866"/>
            <a:ext cx="9837420" cy="3737946"/>
          </a:xfrm>
          <a:prstGeom prst="rect">
            <a:avLst/>
          </a:prstGeom>
        </p:spPr>
        <p:txBody>
          <a:bodyPr vert="horz" wrap="square" lIns="0" tIns="12700" rIns="0" bIns="0" rtlCol="0">
            <a:spAutoFit/>
          </a:bodyPr>
          <a:lstStyle/>
          <a:p>
            <a:pPr marL="12700" marR="1040130">
              <a:lnSpc>
                <a:spcPct val="148600"/>
              </a:lnSpc>
              <a:spcBef>
                <a:spcPts val="100"/>
              </a:spcBef>
            </a:pPr>
            <a:r>
              <a:rPr sz="2000" u="heavy" dirty="0">
                <a:solidFill>
                  <a:srgbClr val="2998E3"/>
                </a:solidFill>
                <a:uFill>
                  <a:solidFill>
                    <a:srgbClr val="2998E3"/>
                  </a:solidFill>
                </a:uFill>
                <a:latin typeface="Arial"/>
                <a:cs typeface="Arial"/>
              </a:rPr>
              <a:t>https://github.com/Stevens-CS546/CS-546/tree/master/Lecture%20Code/lecture_04 </a:t>
            </a:r>
            <a:r>
              <a:rPr sz="2000" dirty="0">
                <a:solidFill>
                  <a:srgbClr val="2998E3"/>
                </a:solidFill>
                <a:latin typeface="Arial"/>
                <a:cs typeface="Arial"/>
              </a:rPr>
              <a:t> </a:t>
            </a:r>
            <a:r>
              <a:rPr sz="2000" dirty="0">
                <a:solidFill>
                  <a:srgbClr val="404040"/>
                </a:solidFill>
                <a:latin typeface="Arial"/>
                <a:cs typeface="Arial"/>
              </a:rPr>
              <a:t>The first think you should take note of is a file called </a:t>
            </a:r>
            <a:r>
              <a:rPr sz="2000" i="1" dirty="0">
                <a:solidFill>
                  <a:srgbClr val="404040"/>
                </a:solidFill>
                <a:latin typeface="Arial"/>
                <a:cs typeface="Arial"/>
              </a:rPr>
              <a:t>mongoConnection.js</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This file allows you to create one shared database connection for your entire app!</a:t>
            </a:r>
            <a:endParaRPr sz="1800">
              <a:latin typeface="Arial"/>
              <a:cs typeface="Arial"/>
            </a:endParaRPr>
          </a:p>
          <a:p>
            <a:pPr marL="12700">
              <a:lnSpc>
                <a:spcPct val="100000"/>
              </a:lnSpc>
              <a:spcBef>
                <a:spcPts val="1340"/>
              </a:spcBef>
            </a:pPr>
            <a:r>
              <a:rPr sz="2000" dirty="0">
                <a:solidFill>
                  <a:srgbClr val="404040"/>
                </a:solidFill>
                <a:latin typeface="Arial"/>
                <a:cs typeface="Arial"/>
              </a:rPr>
              <a:t>The second thing you should take note of is a file called </a:t>
            </a:r>
            <a:r>
              <a:rPr sz="2000" i="1" dirty="0">
                <a:solidFill>
                  <a:srgbClr val="404040"/>
                </a:solidFill>
                <a:latin typeface="Arial"/>
                <a:cs typeface="Arial"/>
              </a:rPr>
              <a:t>mongoCollections.js</a:t>
            </a:r>
            <a:endParaRPr sz="2000">
              <a:latin typeface="Arial"/>
              <a:cs typeface="Arial"/>
            </a:endParaRPr>
          </a:p>
          <a:p>
            <a:pPr marL="305435" marR="5080" indent="-182880">
              <a:lnSpc>
                <a:spcPts val="1930"/>
              </a:lnSpc>
              <a:spcBef>
                <a:spcPts val="455"/>
              </a:spcBef>
              <a:buClr>
                <a:srgbClr val="E48312"/>
              </a:buClr>
              <a:buChar char="◦"/>
              <a:tabLst>
                <a:tab pos="305435" algn="l"/>
              </a:tabLst>
            </a:pPr>
            <a:r>
              <a:rPr sz="1800" dirty="0">
                <a:solidFill>
                  <a:srgbClr val="404040"/>
                </a:solidFill>
                <a:latin typeface="Arial"/>
                <a:cs typeface="Arial"/>
              </a:rPr>
              <a:t>In this file, you can setup a module that will export async functions (promises) that resolve to database  collections; this insures that the connection is working, and allows you to organize code better.</a:t>
            </a:r>
            <a:endParaRPr sz="1800">
              <a:latin typeface="Arial"/>
              <a:cs typeface="Arial"/>
            </a:endParaRPr>
          </a:p>
          <a:p>
            <a:pPr marL="12700">
              <a:lnSpc>
                <a:spcPct val="100000"/>
              </a:lnSpc>
              <a:spcBef>
                <a:spcPts val="1315"/>
              </a:spcBef>
            </a:pPr>
            <a:r>
              <a:rPr sz="2000" dirty="0">
                <a:solidFill>
                  <a:srgbClr val="404040"/>
                </a:solidFill>
                <a:latin typeface="Arial"/>
                <a:cs typeface="Arial"/>
              </a:rPr>
              <a:t>The third thing you should notice is </a:t>
            </a:r>
            <a:r>
              <a:rPr sz="2000" i="1" dirty="0">
                <a:solidFill>
                  <a:srgbClr val="404040"/>
                </a:solidFill>
                <a:latin typeface="Arial"/>
                <a:cs typeface="Arial"/>
              </a:rPr>
              <a:t>dogs.js</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This file sets up a module that shows the basic pattern of Create, Read, Update, and Delete!</a:t>
            </a:r>
            <a:endParaRPr sz="18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A sidebar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33033"/>
            <a:ext cx="9320530" cy="1502410"/>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If the syntax seen in several of those functions (where functions are returning functions) is  confusing unfamiliar, I have written 2 articles on the topics that makes those useful and  important:</a:t>
            </a:r>
            <a:endParaRPr sz="2000">
              <a:latin typeface="Arial"/>
              <a:cs typeface="Arial"/>
            </a:endParaRPr>
          </a:p>
          <a:p>
            <a:pPr marL="305435" indent="-182880">
              <a:lnSpc>
                <a:spcPct val="100000"/>
              </a:lnSpc>
              <a:spcBef>
                <a:spcPts val="130"/>
              </a:spcBef>
              <a:buClr>
                <a:srgbClr val="E48312"/>
              </a:buClr>
              <a:buChar char="◦"/>
              <a:tabLst>
                <a:tab pos="305435" algn="l"/>
              </a:tabLst>
            </a:pPr>
            <a:r>
              <a:rPr sz="1800" u="heavy" dirty="0">
                <a:solidFill>
                  <a:srgbClr val="2998E3"/>
                </a:solidFill>
                <a:uFill>
                  <a:solidFill>
                    <a:srgbClr val="2998E3"/>
                  </a:solidFill>
                </a:uFill>
                <a:latin typeface="Arial"/>
                <a:cs typeface="Arial"/>
              </a:rPr>
              <a:t>https://philbarresi.com/understanding-functional-scope/</a:t>
            </a:r>
            <a:endParaRPr sz="1800">
              <a:latin typeface="Arial"/>
              <a:cs typeface="Arial"/>
            </a:endParaRPr>
          </a:p>
          <a:p>
            <a:pPr marL="305435" indent="-182880">
              <a:lnSpc>
                <a:spcPct val="100000"/>
              </a:lnSpc>
              <a:spcBef>
                <a:spcPts val="405"/>
              </a:spcBef>
              <a:buClr>
                <a:srgbClr val="E48312"/>
              </a:buClr>
              <a:buChar char="◦"/>
              <a:tabLst>
                <a:tab pos="305435" algn="l"/>
              </a:tabLst>
            </a:pPr>
            <a:r>
              <a:rPr sz="1800" u="heavy" dirty="0">
                <a:solidFill>
                  <a:srgbClr val="2998E3"/>
                </a:solidFill>
                <a:uFill>
                  <a:solidFill>
                    <a:srgbClr val="2998E3"/>
                  </a:solidFill>
                </a:uFill>
                <a:latin typeface="Arial"/>
                <a:cs typeface="Arial"/>
              </a:rPr>
              <a:t>https://philbarresi.com/closing-in-on-closure/</a:t>
            </a:r>
            <a:endParaRPr sz="18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Demonstration this week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684866"/>
            <a:ext cx="9621520" cy="2573655"/>
          </a:xfrm>
          <a:prstGeom prst="rect">
            <a:avLst/>
          </a:prstGeom>
        </p:spPr>
        <p:txBody>
          <a:bodyPr vert="horz" wrap="square" lIns="0" tIns="12700" rIns="0" bIns="0" rtlCol="0">
            <a:spAutoFit/>
          </a:bodyPr>
          <a:lstStyle/>
          <a:p>
            <a:pPr marL="12700" marR="5160645">
              <a:lnSpc>
                <a:spcPct val="148600"/>
              </a:lnSpc>
              <a:spcBef>
                <a:spcPts val="100"/>
              </a:spcBef>
            </a:pPr>
            <a:r>
              <a:rPr sz="2000" dirty="0">
                <a:solidFill>
                  <a:srgbClr val="404040"/>
                </a:solidFill>
                <a:latin typeface="Arial"/>
                <a:cs typeface="Arial"/>
              </a:rPr>
              <a:t>This week, we will be looking at a dog blog.  Yes, for dogs that blog.</a:t>
            </a:r>
            <a:endParaRPr sz="2000">
              <a:latin typeface="Arial"/>
              <a:cs typeface="Arial"/>
            </a:endParaRPr>
          </a:p>
          <a:p>
            <a:pPr marL="12700">
              <a:lnSpc>
                <a:spcPct val="100000"/>
              </a:lnSpc>
              <a:spcBef>
                <a:spcPts val="1165"/>
              </a:spcBef>
            </a:pPr>
            <a:r>
              <a:rPr sz="2000" dirty="0">
                <a:solidFill>
                  <a:srgbClr val="404040"/>
                </a:solidFill>
                <a:latin typeface="Arial"/>
                <a:cs typeface="Arial"/>
              </a:rPr>
              <a:t>We will be following code that takes us through the blogs of 3 dogs:</a:t>
            </a:r>
            <a:endParaRPr sz="2000">
              <a:latin typeface="Arial"/>
              <a:cs typeface="Arial"/>
            </a:endParaRPr>
          </a:p>
          <a:p>
            <a:pPr marL="305435" indent="-182880">
              <a:lnSpc>
                <a:spcPct val="100000"/>
              </a:lnSpc>
              <a:spcBef>
                <a:spcPts val="165"/>
              </a:spcBef>
              <a:buClr>
                <a:srgbClr val="E48312"/>
              </a:buClr>
              <a:buChar char="◦"/>
              <a:tabLst>
                <a:tab pos="305435" algn="l"/>
              </a:tabLst>
            </a:pPr>
            <a:r>
              <a:rPr sz="1800" dirty="0">
                <a:solidFill>
                  <a:srgbClr val="404040"/>
                </a:solidFill>
                <a:latin typeface="Arial"/>
                <a:cs typeface="Arial"/>
              </a:rPr>
              <a:t>Sasha, a Cheagle (Chihuahua-Beagle) that runs a blog about different types of cheese.</a:t>
            </a:r>
            <a:endParaRPr sz="1800">
              <a:latin typeface="Arial"/>
              <a:cs typeface="Arial"/>
            </a:endParaRPr>
          </a:p>
          <a:p>
            <a:pPr marL="305435" indent="-182880">
              <a:lnSpc>
                <a:spcPct val="100000"/>
              </a:lnSpc>
              <a:spcBef>
                <a:spcPts val="409"/>
              </a:spcBef>
              <a:buClr>
                <a:srgbClr val="E48312"/>
              </a:buClr>
              <a:buChar char="◦"/>
              <a:tabLst>
                <a:tab pos="305435" algn="l"/>
              </a:tabLst>
            </a:pPr>
            <a:r>
              <a:rPr sz="1800" dirty="0">
                <a:solidFill>
                  <a:srgbClr val="404040"/>
                </a:solidFill>
                <a:latin typeface="Arial"/>
                <a:cs typeface="Arial"/>
              </a:rPr>
              <a:t>Max, a grizzled ex-cop Mastiff with a heart of gold.</a:t>
            </a:r>
            <a:endParaRPr sz="1800">
              <a:latin typeface="Arial"/>
              <a:cs typeface="Arial"/>
            </a:endParaRPr>
          </a:p>
          <a:p>
            <a:pPr marL="305435" marR="5080" indent="-182880">
              <a:lnSpc>
                <a:spcPts val="1930"/>
              </a:lnSpc>
              <a:spcBef>
                <a:spcPts val="630"/>
              </a:spcBef>
              <a:buClr>
                <a:srgbClr val="E48312"/>
              </a:buClr>
              <a:buChar char="◦"/>
              <a:tabLst>
                <a:tab pos="305435" algn="l"/>
              </a:tabLst>
            </a:pPr>
            <a:r>
              <a:rPr sz="1800" dirty="0">
                <a:solidFill>
                  <a:srgbClr val="404040"/>
                </a:solidFill>
                <a:latin typeface="Arial"/>
                <a:cs typeface="Arial"/>
              </a:rPr>
              <a:t>Pork Chop, a confused Golden Labrador Retriever that, coincidentally, does not like pork and is more  fond of turkey.</a:t>
            </a:r>
            <a:endParaRPr sz="18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62250" y="928687"/>
            <a:ext cx="6667500" cy="500062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3" name="object 3"/>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202565" rIns="0" bIns="0" rtlCol="0">
            <a:spAutoFit/>
          </a:bodyPr>
          <a:lstStyle/>
          <a:p>
            <a:pPr marL="92710" marR="5080">
              <a:lnSpc>
                <a:spcPts val="8130"/>
              </a:lnSpc>
              <a:spcBef>
                <a:spcPts val="1595"/>
              </a:spcBef>
              <a:tabLst>
                <a:tab pos="9986645" algn="l"/>
              </a:tabLst>
            </a:pPr>
            <a:r>
              <a:rPr dirty="0"/>
              <a:t>Connecting to  </a:t>
            </a:r>
            <a:r>
              <a:rPr u="sng" dirty="0">
                <a:uFill>
                  <a:solidFill>
                    <a:srgbClr val="7F7F7F"/>
                  </a:solidFill>
                </a:uFill>
              </a:rPr>
              <a:t>MongoDB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38" y="914400"/>
            <a:ext cx="10868661"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Installing the MongoDB driver package</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04811"/>
            <a:ext cx="9752965" cy="3888244"/>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We will be using the official MongoDB driver released by the official Mongo team.</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Other drivers add complexity that we need not worry about for the scope of this course.</a:t>
            </a:r>
            <a:endParaRPr sz="1800">
              <a:latin typeface="Arial"/>
              <a:cs typeface="Arial"/>
            </a:endParaRPr>
          </a:p>
          <a:p>
            <a:pPr marL="73025">
              <a:lnSpc>
                <a:spcPct val="100000"/>
              </a:lnSpc>
              <a:spcBef>
                <a:spcPts val="1305"/>
              </a:spcBef>
            </a:pPr>
            <a:r>
              <a:rPr sz="2000" dirty="0">
                <a:solidFill>
                  <a:srgbClr val="404040"/>
                </a:solidFill>
                <a:latin typeface="Courier New"/>
                <a:cs typeface="Courier New"/>
              </a:rPr>
              <a:t>npm install mongodb --save</a:t>
            </a:r>
            <a:endParaRPr sz="2000">
              <a:latin typeface="Courier New"/>
              <a:cs typeface="Courier New"/>
            </a:endParaRPr>
          </a:p>
          <a:p>
            <a:pPr marL="12700">
              <a:lnSpc>
                <a:spcPct val="100000"/>
              </a:lnSpc>
              <a:spcBef>
                <a:spcPts val="1200"/>
              </a:spcBef>
            </a:pPr>
            <a:r>
              <a:rPr sz="2000" dirty="0">
                <a:solidFill>
                  <a:srgbClr val="404040"/>
                </a:solidFill>
                <a:latin typeface="Arial"/>
                <a:cs typeface="Arial"/>
              </a:rPr>
              <a:t>Using the driver is simple, since MongoDB natively uses JSON to query and store documents.</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We will be using this driver in order to setup connections do basic querying against MongoDB.</a:t>
            </a:r>
            <a:endParaRPr sz="1800">
              <a:latin typeface="Arial"/>
              <a:cs typeface="Arial"/>
            </a:endParaRPr>
          </a:p>
          <a:p>
            <a:pPr marL="305435" indent="-182880">
              <a:lnSpc>
                <a:spcPct val="100000"/>
              </a:lnSpc>
              <a:spcBef>
                <a:spcPts val="375"/>
              </a:spcBef>
              <a:buClr>
                <a:srgbClr val="E48312"/>
              </a:buClr>
              <a:buChar char="◦"/>
              <a:tabLst>
                <a:tab pos="305435" algn="l"/>
              </a:tabLst>
            </a:pPr>
            <a:r>
              <a:rPr sz="1800" u="heavy" dirty="0">
                <a:solidFill>
                  <a:srgbClr val="2998E3"/>
                </a:solidFill>
                <a:uFill>
                  <a:solidFill>
                    <a:srgbClr val="2998E3"/>
                  </a:solidFill>
                </a:uFill>
                <a:latin typeface="Arial"/>
                <a:cs typeface="Arial"/>
                <a:hlinkClick r:id="rId2"/>
              </a:rPr>
              <a:t>http://mongodb.github.io/node-mongodb-native/</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See the </a:t>
            </a:r>
            <a:r>
              <a:rPr sz="1800" b="1" dirty="0">
                <a:solidFill>
                  <a:srgbClr val="404040"/>
                </a:solidFill>
                <a:latin typeface="Arial"/>
                <a:cs typeface="Arial"/>
              </a:rPr>
              <a:t>api </a:t>
            </a:r>
            <a:r>
              <a:rPr sz="1800" dirty="0">
                <a:solidFill>
                  <a:srgbClr val="404040"/>
                </a:solidFill>
                <a:latin typeface="Arial"/>
                <a:cs typeface="Arial"/>
              </a:rPr>
              <a:t>section for the most recent driver for documentation!</a:t>
            </a:r>
            <a:endParaRPr sz="1800">
              <a:latin typeface="Arial"/>
              <a:cs typeface="Arial"/>
            </a:endParaRPr>
          </a:p>
          <a:p>
            <a:pPr marL="12700" marR="5080">
              <a:lnSpc>
                <a:spcPts val="2130"/>
              </a:lnSpc>
              <a:spcBef>
                <a:spcPts val="1670"/>
              </a:spcBef>
            </a:pPr>
            <a:r>
              <a:rPr sz="2000" b="1" dirty="0">
                <a:solidFill>
                  <a:srgbClr val="404040"/>
                </a:solidFill>
                <a:latin typeface="Arial"/>
                <a:cs typeface="Arial"/>
              </a:rPr>
              <a:t>The MongoDB driver methods return promises, which means we can await them from inside  of async functions.</a:t>
            </a:r>
            <a:endParaRPr sz="20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Connecting to your database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33033"/>
            <a:ext cx="9060180" cy="2577629"/>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Once we deal with installing the package to the project and requiring it, we can create a  database connection. This is demonstrated in </a:t>
            </a:r>
            <a:r>
              <a:rPr sz="2000" b="1" dirty="0">
                <a:solidFill>
                  <a:srgbClr val="404040"/>
                </a:solidFill>
                <a:latin typeface="Arial"/>
                <a:cs typeface="Arial"/>
              </a:rPr>
              <a:t>mongoConnection.js </a:t>
            </a:r>
            <a:r>
              <a:rPr sz="2000" dirty="0">
                <a:solidFill>
                  <a:srgbClr val="404040"/>
                </a:solidFill>
                <a:latin typeface="Arial"/>
                <a:cs typeface="Arial"/>
              </a:rPr>
              <a:t>file we saw before.</a:t>
            </a:r>
            <a:endParaRPr sz="2000">
              <a:latin typeface="Arial"/>
              <a:cs typeface="Arial"/>
            </a:endParaRPr>
          </a:p>
          <a:p>
            <a:pPr marL="12700">
              <a:lnSpc>
                <a:spcPct val="100000"/>
              </a:lnSpc>
              <a:spcBef>
                <a:spcPts val="1130"/>
              </a:spcBef>
            </a:pPr>
            <a:r>
              <a:rPr sz="2000" dirty="0">
                <a:solidFill>
                  <a:srgbClr val="404040"/>
                </a:solidFill>
                <a:latin typeface="Arial"/>
                <a:cs typeface="Arial"/>
              </a:rPr>
              <a:t>The basic algorithm of using a database is simple:</a:t>
            </a:r>
            <a:endParaRPr sz="200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You use connection information in order to connect to the database</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You store this database connection in a variable and use it to access collections</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You store this collection reference in a variable and use it to access collection operations</a:t>
            </a:r>
            <a:endParaRPr sz="18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Creating and using a collection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33033"/>
            <a:ext cx="9959975" cy="1610697"/>
          </a:xfrm>
          <a:prstGeom prst="rect">
            <a:avLst/>
          </a:prstGeom>
        </p:spPr>
        <p:txBody>
          <a:bodyPr vert="horz" wrap="square" lIns="0" tIns="45720" rIns="0" bIns="0" rtlCol="0">
            <a:spAutoFit/>
          </a:bodyPr>
          <a:lstStyle/>
          <a:p>
            <a:pPr marL="12700" marR="6350">
              <a:lnSpc>
                <a:spcPts val="2170"/>
              </a:lnSpc>
              <a:spcBef>
                <a:spcPts val="360"/>
              </a:spcBef>
            </a:pPr>
            <a:r>
              <a:rPr sz="2000" dirty="0">
                <a:solidFill>
                  <a:srgbClr val="404040"/>
                </a:solidFill>
                <a:latin typeface="Arial"/>
                <a:cs typeface="Arial"/>
              </a:rPr>
              <a:t>In order to create, read, update, or delete documents you must first have a collection.  Collections will be automatically created when a document is first inserted into a new collection.</a:t>
            </a:r>
            <a:endParaRPr sz="2000">
              <a:latin typeface="Arial"/>
              <a:cs typeface="Arial"/>
            </a:endParaRPr>
          </a:p>
          <a:p>
            <a:pPr marL="12700" marR="5080">
              <a:lnSpc>
                <a:spcPts val="2130"/>
              </a:lnSpc>
              <a:spcBef>
                <a:spcPts val="1430"/>
              </a:spcBef>
            </a:pPr>
            <a:r>
              <a:rPr sz="2000" dirty="0">
                <a:solidFill>
                  <a:srgbClr val="404040"/>
                </a:solidFill>
                <a:latin typeface="Arial"/>
                <a:cs typeface="Arial"/>
              </a:rPr>
              <a:t>We can retrieve data from a collection by retrieving a reference to the collection and querying it,  which you can see in </a:t>
            </a:r>
            <a:r>
              <a:rPr sz="2000" b="1" dirty="0">
                <a:solidFill>
                  <a:srgbClr val="404040"/>
                </a:solidFill>
                <a:latin typeface="Arial"/>
                <a:cs typeface="Arial"/>
              </a:rPr>
              <a:t>dogs.js</a:t>
            </a:r>
            <a:endParaRPr sz="20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Abstracting Your Queries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684866"/>
            <a:ext cx="9874250" cy="4093044"/>
          </a:xfrm>
          <a:prstGeom prst="rect">
            <a:avLst/>
          </a:prstGeom>
        </p:spPr>
        <p:txBody>
          <a:bodyPr vert="horz" wrap="square" lIns="0" tIns="160655" rIns="0" bIns="0" rtlCol="0">
            <a:spAutoFit/>
          </a:bodyPr>
          <a:lstStyle/>
          <a:p>
            <a:pPr marL="12700">
              <a:lnSpc>
                <a:spcPct val="100000"/>
              </a:lnSpc>
              <a:spcBef>
                <a:spcPts val="1265"/>
              </a:spcBef>
            </a:pPr>
            <a:r>
              <a:rPr sz="2000" dirty="0">
                <a:solidFill>
                  <a:srgbClr val="404040"/>
                </a:solidFill>
                <a:latin typeface="Arial"/>
                <a:cs typeface="Arial"/>
              </a:rPr>
              <a:t>It is often </a:t>
            </a:r>
            <a:r>
              <a:rPr sz="2000" b="1" dirty="0">
                <a:solidFill>
                  <a:srgbClr val="404040"/>
                </a:solidFill>
                <a:latin typeface="Arial"/>
                <a:cs typeface="Arial"/>
              </a:rPr>
              <a:t>very </a:t>
            </a:r>
            <a:r>
              <a:rPr sz="2000" dirty="0">
                <a:solidFill>
                  <a:srgbClr val="404040"/>
                </a:solidFill>
                <a:latin typeface="Arial"/>
                <a:cs typeface="Arial"/>
              </a:rPr>
              <a:t>useful to create a file to abstract away your database querying.</a:t>
            </a:r>
            <a:endParaRPr sz="2000">
              <a:latin typeface="Arial"/>
              <a:cs typeface="Arial"/>
            </a:endParaRPr>
          </a:p>
          <a:p>
            <a:pPr marL="12700">
              <a:lnSpc>
                <a:spcPct val="100000"/>
              </a:lnSpc>
              <a:spcBef>
                <a:spcPts val="1165"/>
              </a:spcBef>
            </a:pPr>
            <a:r>
              <a:rPr sz="2000" dirty="0">
                <a:solidFill>
                  <a:srgbClr val="404040"/>
                </a:solidFill>
                <a:latin typeface="Arial"/>
                <a:cs typeface="Arial"/>
              </a:rPr>
              <a:t>By creating a layer between your application code and your database, you will allow yourself to:</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More easily make changes to the database later on</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Allow non-database programmers to more easily use the database (separation of concerns!)</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More easily improve performance at a later time</a:t>
            </a:r>
            <a:endParaRPr sz="1800">
              <a:latin typeface="Arial"/>
              <a:cs typeface="Arial"/>
            </a:endParaRPr>
          </a:p>
          <a:p>
            <a:pPr marL="305435" indent="-182880">
              <a:lnSpc>
                <a:spcPct val="100000"/>
              </a:lnSpc>
              <a:spcBef>
                <a:spcPts val="405"/>
              </a:spcBef>
              <a:buClr>
                <a:srgbClr val="E48312"/>
              </a:buClr>
              <a:buFont typeface="Arial"/>
              <a:buChar char="◦"/>
              <a:tabLst>
                <a:tab pos="305435" algn="l"/>
              </a:tabLst>
            </a:pPr>
            <a:r>
              <a:rPr sz="1800" b="1" dirty="0">
                <a:solidFill>
                  <a:srgbClr val="404040"/>
                </a:solidFill>
                <a:latin typeface="Arial"/>
                <a:cs typeface="Arial"/>
              </a:rPr>
              <a:t>Easier and more consistent error checking throughout your entire application</a:t>
            </a:r>
            <a:r>
              <a:rPr sz="1800" dirty="0">
                <a:solidFill>
                  <a:srgbClr val="404040"/>
                </a:solidFill>
                <a:latin typeface="Arial"/>
                <a:cs typeface="Arial"/>
              </a:rPr>
              <a:t>.</a:t>
            </a:r>
            <a:endParaRPr sz="1800">
              <a:latin typeface="Arial"/>
              <a:cs typeface="Arial"/>
            </a:endParaRPr>
          </a:p>
          <a:p>
            <a:pPr marL="305435" marR="38735" indent="-182880">
              <a:lnSpc>
                <a:spcPct val="90300"/>
              </a:lnSpc>
              <a:spcBef>
                <a:spcPts val="585"/>
              </a:spcBef>
              <a:buClr>
                <a:srgbClr val="E48312"/>
              </a:buClr>
              <a:buChar char="◦"/>
              <a:tabLst>
                <a:tab pos="305435" algn="l"/>
              </a:tabLst>
            </a:pPr>
            <a:r>
              <a:rPr sz="1800" dirty="0">
                <a:solidFill>
                  <a:srgbClr val="404040"/>
                </a:solidFill>
                <a:latin typeface="Arial"/>
                <a:cs typeface="Arial"/>
              </a:rPr>
              <a:t>Make it a reasonable task to change your entire database when the first database your company chose  ends up being unable to support large amounts of data and you need to transition over to another  database.</a:t>
            </a:r>
            <a:endParaRPr sz="1800">
              <a:latin typeface="Arial"/>
              <a:cs typeface="Arial"/>
            </a:endParaRPr>
          </a:p>
          <a:p>
            <a:pPr marL="488315" lvl="1" indent="-182880">
              <a:lnSpc>
                <a:spcPct val="100000"/>
              </a:lnSpc>
              <a:spcBef>
                <a:spcPts val="439"/>
              </a:spcBef>
              <a:buClr>
                <a:srgbClr val="E48312"/>
              </a:buClr>
              <a:buChar char="◦"/>
              <a:tabLst>
                <a:tab pos="488315" algn="l"/>
              </a:tabLst>
            </a:pPr>
            <a:r>
              <a:rPr sz="1400" dirty="0">
                <a:solidFill>
                  <a:srgbClr val="404040"/>
                </a:solidFill>
                <a:latin typeface="Arial"/>
                <a:cs typeface="Arial"/>
              </a:rPr>
              <a:t>Also helps when this happens again 2 years later.</a:t>
            </a:r>
            <a:endParaRPr sz="1400">
              <a:latin typeface="Arial"/>
              <a:cs typeface="Arial"/>
            </a:endParaRPr>
          </a:p>
          <a:p>
            <a:pPr marL="12700">
              <a:lnSpc>
                <a:spcPct val="100000"/>
              </a:lnSpc>
              <a:spcBef>
                <a:spcPts val="1320"/>
              </a:spcBef>
            </a:pPr>
            <a:r>
              <a:rPr sz="2000" dirty="0">
                <a:solidFill>
                  <a:srgbClr val="404040"/>
                </a:solidFill>
                <a:latin typeface="Arial"/>
                <a:cs typeface="Arial"/>
              </a:rPr>
              <a:t>In </a:t>
            </a:r>
            <a:r>
              <a:rPr sz="2000" b="1" dirty="0">
                <a:solidFill>
                  <a:srgbClr val="404040"/>
                </a:solidFill>
                <a:latin typeface="Arial"/>
                <a:cs typeface="Arial"/>
              </a:rPr>
              <a:t>dogs.js </a:t>
            </a:r>
            <a:r>
              <a:rPr sz="2000" dirty="0">
                <a:solidFill>
                  <a:srgbClr val="404040"/>
                </a:solidFill>
                <a:latin typeface="Arial"/>
                <a:cs typeface="Arial"/>
              </a:rPr>
              <a:t>we abstract the queries to hide them away from the rest of our application.</a:t>
            </a:r>
            <a:endParaRPr sz="20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3" name="object 3"/>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4" name="object 4"/>
          <p:cNvSpPr txBox="1">
            <a:spLocks noGrp="1"/>
          </p:cNvSpPr>
          <p:nvPr>
            <p:ph type="body" idx="1"/>
          </p:nvPr>
        </p:nvSpPr>
        <p:spPr>
          <a:xfrm>
            <a:off x="381000" y="1955800"/>
            <a:ext cx="11277600" cy="2282035"/>
          </a:xfrm>
          <a:prstGeom prst="rect">
            <a:avLst/>
          </a:prstGeom>
        </p:spPr>
        <p:txBody>
          <a:bodyPr vert="horz" wrap="square" lIns="0" tIns="202565" rIns="0" bIns="0" rtlCol="0">
            <a:spAutoFit/>
          </a:bodyPr>
          <a:lstStyle/>
          <a:p>
            <a:pPr marL="92710" marR="5080">
              <a:lnSpc>
                <a:spcPts val="8130"/>
              </a:lnSpc>
              <a:spcBef>
                <a:spcPts val="1595"/>
              </a:spcBef>
              <a:tabLst>
                <a:tab pos="9986645" algn="l"/>
              </a:tabLst>
            </a:pPr>
            <a:r>
              <a:rPr dirty="0"/>
              <a:t>Basic Data Manipulation  </a:t>
            </a:r>
            <a:r>
              <a:rPr u="sng" dirty="0">
                <a:uFill>
                  <a:solidFill>
                    <a:srgbClr val="7F7F7F"/>
                  </a:solidFill>
                </a:uFill>
              </a:rPr>
              <a:t>in MongoDB</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3" name="object 3"/>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202565" rIns="0" bIns="0" rtlCol="0">
            <a:spAutoFit/>
          </a:bodyPr>
          <a:lstStyle/>
          <a:p>
            <a:pPr marL="92710" marR="5080">
              <a:lnSpc>
                <a:spcPts val="8130"/>
              </a:lnSpc>
              <a:spcBef>
                <a:spcPts val="1595"/>
              </a:spcBef>
              <a:tabLst>
                <a:tab pos="9986645" algn="l"/>
              </a:tabLst>
            </a:pPr>
            <a:r>
              <a:rPr dirty="0"/>
              <a:t>An extremely brief  </a:t>
            </a:r>
            <a:r>
              <a:rPr u="sng" dirty="0">
                <a:uFill>
                  <a:solidFill>
                    <a:srgbClr val="7F7F7F"/>
                  </a:solidFill>
                </a:uFill>
              </a:rPr>
              <a:t>prelude	</a:t>
            </a: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Inserting into your collection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684866"/>
            <a:ext cx="9573895" cy="3101490"/>
          </a:xfrm>
          <a:prstGeom prst="rect">
            <a:avLst/>
          </a:prstGeom>
        </p:spPr>
        <p:txBody>
          <a:bodyPr vert="horz" wrap="square" lIns="0" tIns="160655" rIns="0" bIns="0" rtlCol="0">
            <a:spAutoFit/>
          </a:bodyPr>
          <a:lstStyle/>
          <a:p>
            <a:pPr marL="12700">
              <a:lnSpc>
                <a:spcPct val="100000"/>
              </a:lnSpc>
              <a:spcBef>
                <a:spcPts val="1265"/>
              </a:spcBef>
            </a:pPr>
            <a:r>
              <a:rPr sz="2000" dirty="0">
                <a:solidFill>
                  <a:srgbClr val="404040"/>
                </a:solidFill>
                <a:latin typeface="Arial"/>
                <a:cs typeface="Arial"/>
              </a:rPr>
              <a:t>Let’s take a look at </a:t>
            </a:r>
            <a:r>
              <a:rPr sz="2000" b="1" dirty="0">
                <a:solidFill>
                  <a:srgbClr val="404040"/>
                </a:solidFill>
                <a:latin typeface="Arial"/>
                <a:cs typeface="Arial"/>
              </a:rPr>
              <a:t>app.js </a:t>
            </a:r>
            <a:r>
              <a:rPr sz="2000" dirty="0">
                <a:solidFill>
                  <a:srgbClr val="404040"/>
                </a:solidFill>
                <a:latin typeface="Arial"/>
                <a:cs typeface="Arial"/>
              </a:rPr>
              <a:t>now.</a:t>
            </a:r>
            <a:endParaRPr sz="2000">
              <a:latin typeface="Arial"/>
              <a:cs typeface="Arial"/>
            </a:endParaRPr>
          </a:p>
          <a:p>
            <a:pPr marL="12700" marR="5080">
              <a:lnSpc>
                <a:spcPts val="2170"/>
              </a:lnSpc>
              <a:spcBef>
                <a:spcPts val="1430"/>
              </a:spcBef>
            </a:pPr>
            <a:r>
              <a:rPr sz="2000" dirty="0">
                <a:solidFill>
                  <a:srgbClr val="404040"/>
                </a:solidFill>
                <a:latin typeface="Arial"/>
                <a:cs typeface="Arial"/>
              </a:rPr>
              <a:t>In this file, we will start off by creating our dogs, whom will be our bloggers today. We will be  calling the methods exported from </a:t>
            </a:r>
            <a:r>
              <a:rPr sz="2000" b="1" dirty="0">
                <a:solidFill>
                  <a:srgbClr val="404040"/>
                </a:solidFill>
                <a:latin typeface="Arial"/>
                <a:cs typeface="Arial"/>
              </a:rPr>
              <a:t>dogs.js </a:t>
            </a:r>
            <a:r>
              <a:rPr sz="2000" dirty="0">
                <a:solidFill>
                  <a:srgbClr val="404040"/>
                </a:solidFill>
                <a:latin typeface="Arial"/>
                <a:cs typeface="Arial"/>
              </a:rPr>
              <a:t>in order to use those functions more easily.</a:t>
            </a:r>
            <a:endParaRPr sz="2000">
              <a:latin typeface="Arial"/>
              <a:cs typeface="Arial"/>
            </a:endParaRPr>
          </a:p>
          <a:p>
            <a:pPr marL="12700" marR="691515">
              <a:lnSpc>
                <a:spcPts val="2170"/>
              </a:lnSpc>
              <a:spcBef>
                <a:spcPts val="1360"/>
              </a:spcBef>
            </a:pPr>
            <a:r>
              <a:rPr sz="2000" dirty="0">
                <a:solidFill>
                  <a:srgbClr val="404040"/>
                </a:solidFill>
                <a:latin typeface="Arial"/>
                <a:cs typeface="Arial"/>
              </a:rPr>
              <a:t>In MongoDB, you insert documents; these documents are </a:t>
            </a:r>
            <a:r>
              <a:rPr sz="2000" b="1" dirty="0">
                <a:solidFill>
                  <a:srgbClr val="404040"/>
                </a:solidFill>
                <a:latin typeface="Arial"/>
                <a:cs typeface="Arial"/>
              </a:rPr>
              <a:t>just </a:t>
            </a:r>
            <a:r>
              <a:rPr sz="2000" dirty="0">
                <a:solidFill>
                  <a:srgbClr val="404040"/>
                </a:solidFill>
                <a:latin typeface="Arial"/>
                <a:cs typeface="Arial"/>
              </a:rPr>
              <a:t>JSON objects; we insert  documents into collections, as you can see from the </a:t>
            </a:r>
            <a:r>
              <a:rPr sz="2000" i="1" dirty="0">
                <a:solidFill>
                  <a:srgbClr val="404040"/>
                </a:solidFill>
                <a:latin typeface="Arial"/>
                <a:cs typeface="Arial"/>
              </a:rPr>
              <a:t>addDog </a:t>
            </a:r>
            <a:r>
              <a:rPr sz="2000" dirty="0">
                <a:solidFill>
                  <a:srgbClr val="404040"/>
                </a:solidFill>
                <a:latin typeface="Arial"/>
                <a:cs typeface="Arial"/>
              </a:rPr>
              <a:t>method in </a:t>
            </a:r>
            <a:r>
              <a:rPr sz="2000" b="1" dirty="0">
                <a:solidFill>
                  <a:srgbClr val="404040"/>
                </a:solidFill>
                <a:latin typeface="Arial"/>
                <a:cs typeface="Arial"/>
              </a:rPr>
              <a:t>dogs.js</a:t>
            </a:r>
            <a:endParaRPr sz="2000">
              <a:latin typeface="Arial"/>
              <a:cs typeface="Arial"/>
            </a:endParaRPr>
          </a:p>
          <a:p>
            <a:pPr marL="305435" indent="-182880">
              <a:lnSpc>
                <a:spcPct val="100000"/>
              </a:lnSpc>
              <a:spcBef>
                <a:spcPts val="165"/>
              </a:spcBef>
              <a:buClr>
                <a:srgbClr val="E48312"/>
              </a:buClr>
              <a:buChar char="◦"/>
              <a:tabLst>
                <a:tab pos="305435" algn="l"/>
              </a:tabLst>
            </a:pPr>
            <a:r>
              <a:rPr sz="1800" u="heavy" dirty="0">
                <a:solidFill>
                  <a:srgbClr val="2998E3"/>
                </a:solidFill>
                <a:uFill>
                  <a:solidFill>
                    <a:srgbClr val="2998E3"/>
                  </a:solidFill>
                </a:uFill>
                <a:latin typeface="Arial"/>
                <a:cs typeface="Arial"/>
              </a:rPr>
              <a:t>https://github.com/Stevens-CS546/CS-546/blob/master/Lecture%20Code/lecture_04/dogs.js#L25</a:t>
            </a:r>
            <a:endParaRPr sz="18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Retrieving Data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33033"/>
            <a:ext cx="9971405" cy="1921039"/>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In MongoDB, you retrieve documents by querying for matching properties. In our case, we query  dogs based on their </a:t>
            </a:r>
            <a:r>
              <a:rPr sz="2000" i="1" dirty="0">
                <a:solidFill>
                  <a:srgbClr val="404040"/>
                </a:solidFill>
                <a:latin typeface="Arial"/>
                <a:cs typeface="Arial"/>
              </a:rPr>
              <a:t>_id </a:t>
            </a:r>
            <a:r>
              <a:rPr sz="2000" dirty="0">
                <a:solidFill>
                  <a:srgbClr val="404040"/>
                </a:solidFill>
                <a:latin typeface="Arial"/>
                <a:cs typeface="Arial"/>
              </a:rPr>
              <a:t>field. The </a:t>
            </a:r>
            <a:r>
              <a:rPr sz="2000" i="1" dirty="0">
                <a:solidFill>
                  <a:srgbClr val="404040"/>
                </a:solidFill>
                <a:latin typeface="Arial"/>
                <a:cs typeface="Arial"/>
              </a:rPr>
              <a:t>_id </a:t>
            </a:r>
            <a:r>
              <a:rPr sz="2000" dirty="0">
                <a:solidFill>
                  <a:srgbClr val="404040"/>
                </a:solidFill>
                <a:latin typeface="Arial"/>
                <a:cs typeface="Arial"/>
              </a:rPr>
              <a:t>field is auto-generated on insert. We can also search for  dogs based on matching names, or other properties (to be seen soon!).</a:t>
            </a:r>
            <a:endParaRPr sz="2000">
              <a:latin typeface="Arial"/>
              <a:cs typeface="Arial"/>
            </a:endParaRPr>
          </a:p>
          <a:p>
            <a:pPr marL="12700">
              <a:lnSpc>
                <a:spcPct val="100000"/>
              </a:lnSpc>
              <a:spcBef>
                <a:spcPts val="1095"/>
              </a:spcBef>
            </a:pPr>
            <a:r>
              <a:rPr sz="2000" dirty="0">
                <a:solidFill>
                  <a:srgbClr val="404040"/>
                </a:solidFill>
                <a:latin typeface="Arial"/>
                <a:cs typeface="Arial"/>
              </a:rPr>
              <a:t>The </a:t>
            </a:r>
            <a:r>
              <a:rPr sz="2000" i="1" dirty="0">
                <a:solidFill>
                  <a:srgbClr val="404040"/>
                </a:solidFill>
                <a:latin typeface="Arial"/>
                <a:cs typeface="Arial"/>
              </a:rPr>
              <a:t>getDogById </a:t>
            </a:r>
            <a:r>
              <a:rPr sz="2000" dirty="0">
                <a:solidFill>
                  <a:srgbClr val="404040"/>
                </a:solidFill>
                <a:latin typeface="Arial"/>
                <a:cs typeface="Arial"/>
              </a:rPr>
              <a:t>method demonstrates retrieving a single dog that matches the query.</a:t>
            </a:r>
            <a:endParaRPr sz="2000">
              <a:latin typeface="Arial"/>
              <a:cs typeface="Arial"/>
            </a:endParaRPr>
          </a:p>
          <a:p>
            <a:pPr marL="305435" indent="-182880">
              <a:lnSpc>
                <a:spcPct val="100000"/>
              </a:lnSpc>
              <a:spcBef>
                <a:spcPts val="200"/>
              </a:spcBef>
              <a:buClr>
                <a:srgbClr val="E48312"/>
              </a:buClr>
              <a:buChar char="◦"/>
              <a:tabLst>
                <a:tab pos="305435" algn="l"/>
              </a:tabLst>
            </a:pPr>
            <a:r>
              <a:rPr sz="1800" u="heavy" dirty="0">
                <a:solidFill>
                  <a:srgbClr val="2998E3"/>
                </a:solidFill>
                <a:uFill>
                  <a:solidFill>
                    <a:srgbClr val="2998E3"/>
                  </a:solidFill>
                </a:uFill>
                <a:latin typeface="Arial"/>
                <a:cs typeface="Arial"/>
              </a:rPr>
              <a:t>https://github.com/Stevens-CS546/CS-546/blob/master/Lecture%20Code/lecture_04/dogs.js#L7</a:t>
            </a:r>
            <a:endParaRPr sz="18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Updating Data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33033"/>
            <a:ext cx="9757410" cy="2215991"/>
          </a:xfrm>
          <a:prstGeom prst="rect">
            <a:avLst/>
          </a:prstGeom>
        </p:spPr>
        <p:txBody>
          <a:bodyPr vert="horz" wrap="square" lIns="0" tIns="45720" rIns="0" bIns="0" rtlCol="0">
            <a:spAutoFit/>
          </a:bodyPr>
          <a:lstStyle/>
          <a:p>
            <a:pPr marL="12700" marR="151130">
              <a:lnSpc>
                <a:spcPts val="2170"/>
              </a:lnSpc>
              <a:spcBef>
                <a:spcPts val="360"/>
              </a:spcBef>
            </a:pPr>
            <a:r>
              <a:rPr sz="2000" dirty="0">
                <a:solidFill>
                  <a:srgbClr val="404040"/>
                </a:solidFill>
                <a:latin typeface="Arial"/>
                <a:cs typeface="Arial"/>
              </a:rPr>
              <a:t>In MongoDB we can update one or more documents at a time by passing an object that  describes what documents you want to match, and a document describing how you want the  update to occur.</a:t>
            </a:r>
            <a:endParaRPr sz="2000">
              <a:latin typeface="Arial"/>
              <a:cs typeface="Arial"/>
            </a:endParaRPr>
          </a:p>
          <a:p>
            <a:pPr marL="12700" marR="5080">
              <a:lnSpc>
                <a:spcPts val="2170"/>
              </a:lnSpc>
              <a:spcBef>
                <a:spcPts val="1360"/>
              </a:spcBef>
            </a:pPr>
            <a:r>
              <a:rPr sz="2000" dirty="0">
                <a:solidFill>
                  <a:srgbClr val="404040"/>
                </a:solidFill>
                <a:latin typeface="Arial"/>
                <a:cs typeface="Arial"/>
              </a:rPr>
              <a:t>For now, we will be replacing the document entirely by passing a new version of the document  to the update call.</a:t>
            </a:r>
            <a:endParaRPr sz="2000">
              <a:latin typeface="Arial"/>
              <a:cs typeface="Arial"/>
            </a:endParaRPr>
          </a:p>
          <a:p>
            <a:pPr marL="305435" indent="-182880">
              <a:lnSpc>
                <a:spcPct val="100000"/>
              </a:lnSpc>
              <a:spcBef>
                <a:spcPts val="160"/>
              </a:spcBef>
              <a:buClr>
                <a:srgbClr val="E48312"/>
              </a:buClr>
              <a:buChar char="◦"/>
              <a:tabLst>
                <a:tab pos="305435" algn="l"/>
              </a:tabLst>
            </a:pPr>
            <a:r>
              <a:rPr sz="1800" u="heavy" dirty="0">
                <a:solidFill>
                  <a:srgbClr val="2998E3"/>
                </a:solidFill>
                <a:uFill>
                  <a:solidFill>
                    <a:srgbClr val="2998E3"/>
                  </a:solidFill>
                </a:uFill>
                <a:latin typeface="Arial"/>
                <a:cs typeface="Arial"/>
              </a:rPr>
              <a:t>https://github.com/Stevens-CS546/CS-546/blob/master/Lecture%20Code/lecture_04/dogs.js#L57</a:t>
            </a:r>
            <a:endParaRPr sz="18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Deleting Data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33033"/>
            <a:ext cx="9982200" cy="1190069"/>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In MongoDB we can delete one or more documents at a time by passing an object that describes  what documents you want to match.</a:t>
            </a:r>
            <a:endParaRPr sz="2000">
              <a:latin typeface="Arial"/>
              <a:cs typeface="Arial"/>
            </a:endParaRPr>
          </a:p>
          <a:p>
            <a:pPr marL="305435" indent="-182880">
              <a:lnSpc>
                <a:spcPct val="100000"/>
              </a:lnSpc>
              <a:spcBef>
                <a:spcPts val="165"/>
              </a:spcBef>
              <a:buClr>
                <a:srgbClr val="E48312"/>
              </a:buClr>
              <a:buChar char="◦"/>
              <a:tabLst>
                <a:tab pos="305435" algn="l"/>
              </a:tabLst>
            </a:pPr>
            <a:r>
              <a:rPr sz="1800" u="heavy" dirty="0">
                <a:solidFill>
                  <a:srgbClr val="2998E3"/>
                </a:solidFill>
                <a:uFill>
                  <a:solidFill>
                    <a:srgbClr val="2998E3"/>
                  </a:solidFill>
                </a:uFill>
                <a:latin typeface="Arial"/>
                <a:cs typeface="Arial"/>
              </a:rPr>
              <a:t>https://github.com/Stevens-CS546/CS-546/blob/master/Lecture%20Code/lecture_04/dogs.js#L47</a:t>
            </a:r>
            <a:endParaRPr sz="18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JSON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33033"/>
            <a:ext cx="9990455" cy="4183196"/>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Very often, we use JavaScript style objects to transmit data between processes, servers, systems,  etc. The standard followed when transmitting objects is called </a:t>
            </a:r>
            <a:r>
              <a:rPr sz="2000" i="1" dirty="0">
                <a:solidFill>
                  <a:srgbClr val="404040"/>
                </a:solidFill>
                <a:latin typeface="Arial"/>
                <a:cs typeface="Arial"/>
              </a:rPr>
              <a:t>JSON</a:t>
            </a:r>
            <a:r>
              <a:rPr sz="2000" dirty="0">
                <a:solidFill>
                  <a:srgbClr val="404040"/>
                </a:solidFill>
                <a:latin typeface="Arial"/>
                <a:cs typeface="Arial"/>
              </a:rPr>
              <a:t>: JavaScript Object Notation.</a:t>
            </a:r>
            <a:endParaRPr sz="2000">
              <a:latin typeface="Arial"/>
              <a:cs typeface="Arial"/>
            </a:endParaRPr>
          </a:p>
          <a:p>
            <a:pPr marL="12700">
              <a:lnSpc>
                <a:spcPct val="100000"/>
              </a:lnSpc>
              <a:spcBef>
                <a:spcPts val="1130"/>
              </a:spcBef>
            </a:pPr>
            <a:r>
              <a:rPr sz="2000" dirty="0">
                <a:solidFill>
                  <a:srgbClr val="404040"/>
                </a:solidFill>
                <a:latin typeface="Arial"/>
                <a:cs typeface="Arial"/>
              </a:rPr>
              <a:t>Formally, “JSON is a syntax for serializing objects, arrays, numbers, strings, booleans, and null”</a:t>
            </a:r>
            <a:endParaRPr sz="2000">
              <a:latin typeface="Arial"/>
              <a:cs typeface="Arial"/>
            </a:endParaRPr>
          </a:p>
          <a:p>
            <a:pPr marL="305435" indent="-182880">
              <a:lnSpc>
                <a:spcPct val="100000"/>
              </a:lnSpc>
              <a:spcBef>
                <a:spcPts val="170"/>
              </a:spcBef>
              <a:buClr>
                <a:srgbClr val="E48312"/>
              </a:buClr>
              <a:buChar char="◦"/>
              <a:tabLst>
                <a:tab pos="305435" algn="l"/>
              </a:tabLst>
            </a:pPr>
            <a:r>
              <a:rPr sz="1800" u="heavy" dirty="0">
                <a:solidFill>
                  <a:srgbClr val="2998E3"/>
                </a:solidFill>
                <a:uFill>
                  <a:solidFill>
                    <a:srgbClr val="2998E3"/>
                  </a:solidFill>
                </a:uFill>
                <a:latin typeface="Arial"/>
                <a:cs typeface="Arial"/>
              </a:rPr>
              <a:t>https://developer.mozilla.org/en-US/docs/Web/JavaScript/Reference/Global_Objects/JSON</a:t>
            </a:r>
            <a:endParaRPr sz="1800">
              <a:latin typeface="Arial"/>
              <a:cs typeface="Arial"/>
            </a:endParaRPr>
          </a:p>
          <a:p>
            <a:pPr marL="12700" marR="135255">
              <a:lnSpc>
                <a:spcPts val="2130"/>
              </a:lnSpc>
              <a:spcBef>
                <a:spcPts val="1670"/>
              </a:spcBef>
            </a:pPr>
            <a:r>
              <a:rPr sz="2000" dirty="0">
                <a:solidFill>
                  <a:srgbClr val="404040"/>
                </a:solidFill>
                <a:latin typeface="Arial"/>
                <a:cs typeface="Arial"/>
              </a:rPr>
              <a:t>In MongoDB, data is stored in a binary version of JSON. In general, we will be using JSON for the  rest of the semester to translate information between clients, servers, processes, etc.</a:t>
            </a:r>
            <a:endParaRPr sz="2000">
              <a:latin typeface="Arial"/>
              <a:cs typeface="Arial"/>
            </a:endParaRPr>
          </a:p>
          <a:p>
            <a:pPr marL="12700">
              <a:lnSpc>
                <a:spcPct val="100000"/>
              </a:lnSpc>
              <a:spcBef>
                <a:spcPts val="1140"/>
              </a:spcBef>
            </a:pPr>
            <a:r>
              <a:rPr sz="2000" dirty="0">
                <a:solidFill>
                  <a:srgbClr val="404040"/>
                </a:solidFill>
                <a:latin typeface="Arial"/>
                <a:cs typeface="Arial"/>
              </a:rPr>
              <a:t>We can parse a JSON string to be an object using </a:t>
            </a:r>
            <a:r>
              <a:rPr sz="2000" dirty="0">
                <a:solidFill>
                  <a:srgbClr val="404040"/>
                </a:solidFill>
                <a:latin typeface="Courier New"/>
                <a:cs typeface="Courier New"/>
              </a:rPr>
              <a:t>JSON.parse(someJSONstring)</a:t>
            </a:r>
            <a:endParaRPr sz="2000">
              <a:latin typeface="Courier New"/>
              <a:cs typeface="Courier New"/>
            </a:endParaRPr>
          </a:p>
          <a:p>
            <a:pPr marL="12700">
              <a:lnSpc>
                <a:spcPct val="100000"/>
              </a:lnSpc>
              <a:spcBef>
                <a:spcPts val="1135"/>
              </a:spcBef>
            </a:pPr>
            <a:r>
              <a:rPr sz="2000" dirty="0">
                <a:solidFill>
                  <a:srgbClr val="404040"/>
                </a:solidFill>
                <a:latin typeface="Arial"/>
                <a:cs typeface="Arial"/>
              </a:rPr>
              <a:t>We can take a JavaScript object and serialize it to JSON using </a:t>
            </a:r>
            <a:r>
              <a:rPr sz="2000" dirty="0">
                <a:solidFill>
                  <a:srgbClr val="404040"/>
                </a:solidFill>
                <a:latin typeface="Courier New"/>
                <a:cs typeface="Courier New"/>
              </a:rPr>
              <a:t>JSON.stringify(myObject)</a:t>
            </a:r>
            <a:endParaRPr sz="2000">
              <a:latin typeface="Courier New"/>
              <a:cs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20" y="2992967"/>
            <a:ext cx="9919970" cy="1244600"/>
          </a:xfrm>
          <a:prstGeom prst="rect">
            <a:avLst/>
          </a:prstGeom>
        </p:spPr>
        <p:txBody>
          <a:bodyPr vert="horz" wrap="square" lIns="0" tIns="12700" rIns="0" bIns="0" rtlCol="0">
            <a:spAutoFit/>
          </a:bodyPr>
          <a:lstStyle/>
          <a:p>
            <a:pPr marL="12700">
              <a:lnSpc>
                <a:spcPct val="100000"/>
              </a:lnSpc>
              <a:spcBef>
                <a:spcPts val="100"/>
              </a:spcBef>
              <a:tabLst>
                <a:tab pos="9906635" algn="l"/>
              </a:tabLst>
            </a:pPr>
            <a:r>
              <a:rPr sz="8000" u="sng" dirty="0">
                <a:solidFill>
                  <a:srgbClr val="262626"/>
                </a:solidFill>
                <a:uFill>
                  <a:solidFill>
                    <a:srgbClr val="7F7F7F"/>
                  </a:solidFill>
                </a:uFill>
                <a:latin typeface="Arial"/>
                <a:cs typeface="Arial"/>
              </a:rPr>
              <a:t>Intro to Databases	</a:t>
            </a:r>
            <a:endParaRPr sz="800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What is a database?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33033"/>
            <a:ext cx="9867900" cy="2392963"/>
          </a:xfrm>
          <a:prstGeom prst="rect">
            <a:avLst/>
          </a:prstGeom>
        </p:spPr>
        <p:txBody>
          <a:bodyPr vert="horz" wrap="square" lIns="0" tIns="45720" rIns="0" bIns="0" rtlCol="0">
            <a:spAutoFit/>
          </a:bodyPr>
          <a:lstStyle/>
          <a:p>
            <a:pPr marL="12700" marR="216535">
              <a:lnSpc>
                <a:spcPts val="2170"/>
              </a:lnSpc>
              <a:spcBef>
                <a:spcPts val="360"/>
              </a:spcBef>
            </a:pPr>
            <a:r>
              <a:rPr sz="2000" dirty="0">
                <a:solidFill>
                  <a:srgbClr val="404040"/>
                </a:solidFill>
                <a:latin typeface="Arial"/>
                <a:cs typeface="Arial"/>
              </a:rPr>
              <a:t>A database is an organized collection of data. It allows you to create, read, update, and delete  data. Unlike storing in memory, databases allow you to persist your data.</a:t>
            </a:r>
            <a:endParaRPr sz="2000">
              <a:latin typeface="Arial"/>
              <a:cs typeface="Arial"/>
            </a:endParaRPr>
          </a:p>
          <a:p>
            <a:pPr marL="12700">
              <a:lnSpc>
                <a:spcPct val="100000"/>
              </a:lnSpc>
              <a:spcBef>
                <a:spcPts val="1130"/>
              </a:spcBef>
            </a:pPr>
            <a:r>
              <a:rPr sz="2000" b="1" dirty="0">
                <a:solidFill>
                  <a:srgbClr val="404040"/>
                </a:solidFill>
                <a:latin typeface="Arial"/>
                <a:cs typeface="Arial"/>
              </a:rPr>
              <a:t>MongoDB </a:t>
            </a:r>
            <a:r>
              <a:rPr sz="2000" dirty="0">
                <a:solidFill>
                  <a:srgbClr val="404040"/>
                </a:solidFill>
                <a:latin typeface="Arial"/>
                <a:cs typeface="Arial"/>
              </a:rPr>
              <a:t>is a </a:t>
            </a:r>
            <a:r>
              <a:rPr sz="2000" b="1" dirty="0">
                <a:solidFill>
                  <a:srgbClr val="404040"/>
                </a:solidFill>
                <a:latin typeface="Arial"/>
                <a:cs typeface="Arial"/>
              </a:rPr>
              <a:t>document-based database</a:t>
            </a:r>
            <a:r>
              <a:rPr sz="2000" dirty="0">
                <a:solidFill>
                  <a:srgbClr val="404040"/>
                </a:solidFill>
                <a:latin typeface="Arial"/>
                <a:cs typeface="Arial"/>
              </a:rPr>
              <a:t>.</a:t>
            </a:r>
            <a:endParaRPr sz="2000">
              <a:latin typeface="Arial"/>
              <a:cs typeface="Arial"/>
            </a:endParaRPr>
          </a:p>
          <a:p>
            <a:pPr marL="305435" marR="5080" indent="-182880">
              <a:lnSpc>
                <a:spcPts val="1970"/>
              </a:lnSpc>
              <a:spcBef>
                <a:spcPts val="390"/>
              </a:spcBef>
              <a:buClr>
                <a:srgbClr val="E48312"/>
              </a:buClr>
              <a:buFont typeface="Arial"/>
              <a:buChar char="◦"/>
              <a:tabLst>
                <a:tab pos="305435" algn="l"/>
              </a:tabLst>
            </a:pPr>
            <a:r>
              <a:rPr sz="1800" b="1" dirty="0">
                <a:solidFill>
                  <a:srgbClr val="404040"/>
                </a:solidFill>
                <a:latin typeface="Arial"/>
                <a:cs typeface="Arial"/>
              </a:rPr>
              <a:t>Document-based </a:t>
            </a:r>
            <a:r>
              <a:rPr sz="1800" dirty="0">
                <a:solidFill>
                  <a:srgbClr val="404040"/>
                </a:solidFill>
                <a:latin typeface="Arial"/>
                <a:cs typeface="Arial"/>
              </a:rPr>
              <a:t>databases store semi-structured data (think, JSON!) and only lookup by key (a unique  identifier)</a:t>
            </a:r>
            <a:endParaRPr sz="1800">
              <a:latin typeface="Arial"/>
              <a:cs typeface="Arial"/>
            </a:endParaRPr>
          </a:p>
          <a:p>
            <a:pPr marL="12700" marR="349250">
              <a:lnSpc>
                <a:spcPts val="2170"/>
              </a:lnSpc>
              <a:spcBef>
                <a:spcPts val="1570"/>
              </a:spcBef>
            </a:pPr>
            <a:r>
              <a:rPr sz="2000" dirty="0">
                <a:solidFill>
                  <a:srgbClr val="404040"/>
                </a:solidFill>
                <a:latin typeface="Arial"/>
                <a:cs typeface="Arial"/>
              </a:rPr>
              <a:t>You interact with MongoDB by submitting queries to your database that describe operations  that you wish to do.</a:t>
            </a:r>
            <a:endParaRPr sz="20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38" y="914400"/>
            <a:ext cx="10563861"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What is a document-based database?</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33033"/>
            <a:ext cx="9591675" cy="2221121"/>
          </a:xfrm>
          <a:prstGeom prst="rect">
            <a:avLst/>
          </a:prstGeom>
        </p:spPr>
        <p:txBody>
          <a:bodyPr vert="horz" wrap="square" lIns="0" tIns="45720" rIns="0" bIns="0" rtlCol="0">
            <a:spAutoFit/>
          </a:bodyPr>
          <a:lstStyle/>
          <a:p>
            <a:pPr marL="12700" marR="5080" algn="just">
              <a:lnSpc>
                <a:spcPts val="2170"/>
              </a:lnSpc>
              <a:spcBef>
                <a:spcPts val="360"/>
              </a:spcBef>
            </a:pPr>
            <a:r>
              <a:rPr sz="2000" dirty="0">
                <a:solidFill>
                  <a:srgbClr val="404040"/>
                </a:solidFill>
                <a:latin typeface="Arial"/>
                <a:cs typeface="Arial"/>
              </a:rPr>
              <a:t>Traditional databases are stored in tables that are composed of columns describing data and  rows of data. They have a pre-defined schema to them, constraining the type of data you can  make in each table.</a:t>
            </a:r>
            <a:endParaRPr sz="2000" dirty="0">
              <a:latin typeface="Arial"/>
              <a:cs typeface="Arial"/>
            </a:endParaRPr>
          </a:p>
          <a:p>
            <a:pPr marL="12700" marR="269240">
              <a:lnSpc>
                <a:spcPts val="2170"/>
              </a:lnSpc>
              <a:spcBef>
                <a:spcPts val="1360"/>
              </a:spcBef>
            </a:pPr>
            <a:r>
              <a:rPr sz="2000" dirty="0">
                <a:solidFill>
                  <a:srgbClr val="404040"/>
                </a:solidFill>
                <a:latin typeface="Arial"/>
                <a:cs typeface="Arial"/>
              </a:rPr>
              <a:t>Document-based databases forgo this, and allow you to simply store and retrieve data at a  particular location. They are </a:t>
            </a:r>
            <a:r>
              <a:rPr sz="2000" b="1" dirty="0">
                <a:solidFill>
                  <a:srgbClr val="404040"/>
                </a:solidFill>
                <a:latin typeface="Arial"/>
                <a:cs typeface="Arial"/>
              </a:rPr>
              <a:t>very </a:t>
            </a:r>
            <a:r>
              <a:rPr sz="2000" dirty="0">
                <a:solidFill>
                  <a:srgbClr val="404040"/>
                </a:solidFill>
                <a:latin typeface="Arial"/>
                <a:cs typeface="Arial"/>
              </a:rPr>
              <a:t>good at ID lookups, but suffer slightly on querying.</a:t>
            </a:r>
            <a:endParaRPr sz="2000" dirty="0">
              <a:latin typeface="Arial"/>
              <a:cs typeface="Arial"/>
            </a:endParaRPr>
          </a:p>
          <a:p>
            <a:pPr marL="305435" indent="-182880">
              <a:lnSpc>
                <a:spcPct val="100000"/>
              </a:lnSpc>
              <a:spcBef>
                <a:spcPts val="160"/>
              </a:spcBef>
              <a:buClr>
                <a:srgbClr val="E48312"/>
              </a:buClr>
              <a:buChar char="◦"/>
              <a:tabLst>
                <a:tab pos="305435" algn="l"/>
              </a:tabLst>
            </a:pPr>
            <a:r>
              <a:rPr sz="1800" dirty="0">
                <a:solidFill>
                  <a:srgbClr val="404040"/>
                </a:solidFill>
                <a:latin typeface="Arial"/>
                <a:cs typeface="Arial"/>
              </a:rPr>
              <a:t>This is less off an issue now than in previous years.</a:t>
            </a:r>
            <a:endParaRPr sz="18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Why MongoDB?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33033"/>
            <a:ext cx="9676130" cy="2887970"/>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MongoDB is incredibly easy to setup and use, allowing you to focus on web-development as a  whole and how all the parts work together, rather than focusing on the nuances of databases.</a:t>
            </a:r>
            <a:endParaRPr sz="2000">
              <a:latin typeface="Arial"/>
              <a:cs typeface="Arial"/>
            </a:endParaRPr>
          </a:p>
          <a:p>
            <a:pPr marL="12700">
              <a:lnSpc>
                <a:spcPct val="100000"/>
              </a:lnSpc>
              <a:spcBef>
                <a:spcPts val="1130"/>
              </a:spcBef>
            </a:pPr>
            <a:r>
              <a:rPr sz="2000" dirty="0">
                <a:solidFill>
                  <a:srgbClr val="404040"/>
                </a:solidFill>
                <a:latin typeface="Arial"/>
                <a:cs typeface="Arial"/>
              </a:rPr>
              <a:t>It stores JSON-like structures, making it easy to conceptualize.</a:t>
            </a:r>
            <a:endParaRPr sz="200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Easy to have nested objects (subdocuments)</a:t>
            </a:r>
            <a:endParaRPr sz="1800">
              <a:latin typeface="Arial"/>
              <a:cs typeface="Arial"/>
            </a:endParaRPr>
          </a:p>
          <a:p>
            <a:pPr marL="12700">
              <a:lnSpc>
                <a:spcPct val="100000"/>
              </a:lnSpc>
              <a:spcBef>
                <a:spcPts val="1370"/>
              </a:spcBef>
            </a:pPr>
            <a:r>
              <a:rPr sz="2000" dirty="0">
                <a:solidFill>
                  <a:srgbClr val="404040"/>
                </a:solidFill>
                <a:latin typeface="Arial"/>
                <a:cs typeface="Arial"/>
              </a:rPr>
              <a:t>Much like objects, each collection stores data in a dictionary fashion.</a:t>
            </a:r>
            <a:endParaRPr sz="2000">
              <a:latin typeface="Arial"/>
              <a:cs typeface="Arial"/>
            </a:endParaRPr>
          </a:p>
          <a:p>
            <a:pPr marL="12700">
              <a:lnSpc>
                <a:spcPct val="100000"/>
              </a:lnSpc>
              <a:spcBef>
                <a:spcPts val="1135"/>
              </a:spcBef>
            </a:pPr>
            <a:r>
              <a:rPr sz="2000" dirty="0">
                <a:solidFill>
                  <a:srgbClr val="404040"/>
                </a:solidFill>
                <a:latin typeface="Arial"/>
                <a:cs typeface="Arial"/>
              </a:rPr>
              <a:t>The querying language is composed by JSON that describe queries, making it easy to pick up.</a:t>
            </a:r>
            <a:endParaRPr sz="20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The structure of MongoDB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04811"/>
            <a:ext cx="9981565" cy="3126497"/>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MongoDB only has a few layers to it:</a:t>
            </a:r>
            <a:endParaRPr sz="2000">
              <a:latin typeface="Arial"/>
              <a:cs typeface="Arial"/>
            </a:endParaRPr>
          </a:p>
          <a:p>
            <a:pPr marL="465455" indent="-342900">
              <a:lnSpc>
                <a:spcPct val="100000"/>
              </a:lnSpc>
              <a:spcBef>
                <a:spcPts val="200"/>
              </a:spcBef>
              <a:buClr>
                <a:srgbClr val="E48312"/>
              </a:buClr>
              <a:buAutoNum type="arabicPeriod"/>
              <a:tabLst>
                <a:tab pos="464820" algn="l"/>
                <a:tab pos="465455" algn="l"/>
              </a:tabLst>
            </a:pPr>
            <a:r>
              <a:rPr sz="1800" u="heavy" dirty="0">
                <a:solidFill>
                  <a:srgbClr val="404040"/>
                </a:solidFill>
                <a:uFill>
                  <a:solidFill>
                    <a:srgbClr val="404040"/>
                  </a:solidFill>
                </a:uFill>
                <a:latin typeface="Arial"/>
                <a:cs typeface="Arial"/>
              </a:rPr>
              <a:t>Databases</a:t>
            </a:r>
            <a:r>
              <a:rPr sz="1800" dirty="0">
                <a:solidFill>
                  <a:srgbClr val="404040"/>
                </a:solidFill>
                <a:latin typeface="Arial"/>
                <a:cs typeface="Arial"/>
              </a:rPr>
              <a:t>: You can create a database to contain related collections</a:t>
            </a:r>
            <a:endParaRPr sz="1800">
              <a:latin typeface="Arial"/>
              <a:cs typeface="Arial"/>
            </a:endParaRPr>
          </a:p>
          <a:p>
            <a:pPr marL="465455" indent="-342900">
              <a:lnSpc>
                <a:spcPts val="2065"/>
              </a:lnSpc>
              <a:spcBef>
                <a:spcPts val="375"/>
              </a:spcBef>
              <a:buClr>
                <a:srgbClr val="E48312"/>
              </a:buClr>
              <a:buAutoNum type="arabicPeriod"/>
              <a:tabLst>
                <a:tab pos="464820" algn="l"/>
                <a:tab pos="465455" algn="l"/>
              </a:tabLst>
            </a:pPr>
            <a:r>
              <a:rPr sz="1800" u="heavy" dirty="0">
                <a:solidFill>
                  <a:srgbClr val="404040"/>
                </a:solidFill>
                <a:uFill>
                  <a:solidFill>
                    <a:srgbClr val="404040"/>
                  </a:solidFill>
                </a:uFill>
                <a:latin typeface="Arial"/>
                <a:cs typeface="Arial"/>
              </a:rPr>
              <a:t>Collections</a:t>
            </a:r>
            <a:r>
              <a:rPr sz="1800" dirty="0">
                <a:solidFill>
                  <a:srgbClr val="404040"/>
                </a:solidFill>
                <a:latin typeface="Arial"/>
                <a:cs typeface="Arial"/>
              </a:rPr>
              <a:t>: Each database has a number of collections. Collections are sets of documents that you</a:t>
            </a:r>
            <a:endParaRPr sz="1800">
              <a:latin typeface="Arial"/>
              <a:cs typeface="Arial"/>
            </a:endParaRPr>
          </a:p>
          <a:p>
            <a:pPr marL="464820">
              <a:lnSpc>
                <a:spcPts val="2065"/>
              </a:lnSpc>
            </a:pPr>
            <a:r>
              <a:rPr sz="1800" b="1" dirty="0">
                <a:solidFill>
                  <a:srgbClr val="404040"/>
                </a:solidFill>
                <a:latin typeface="Arial"/>
                <a:cs typeface="Arial"/>
              </a:rPr>
              <a:t>decide </a:t>
            </a:r>
            <a:r>
              <a:rPr sz="1800" dirty="0">
                <a:solidFill>
                  <a:srgbClr val="404040"/>
                </a:solidFill>
                <a:latin typeface="Arial"/>
                <a:cs typeface="Arial"/>
              </a:rPr>
              <a:t>are related by their content. Your documents do not have to have the same fields.</a:t>
            </a:r>
            <a:endParaRPr sz="1800">
              <a:latin typeface="Arial"/>
              <a:cs typeface="Arial"/>
            </a:endParaRPr>
          </a:p>
          <a:p>
            <a:pPr marL="465455" marR="987425" indent="-342900" algn="just">
              <a:lnSpc>
                <a:spcPts val="1930"/>
              </a:lnSpc>
              <a:spcBef>
                <a:spcPts val="630"/>
              </a:spcBef>
              <a:buClr>
                <a:srgbClr val="E48312"/>
              </a:buClr>
              <a:buAutoNum type="arabicPeriod" startAt="3"/>
              <a:tabLst>
                <a:tab pos="465455" algn="l"/>
              </a:tabLst>
            </a:pPr>
            <a:r>
              <a:rPr sz="1800" u="heavy" dirty="0">
                <a:solidFill>
                  <a:srgbClr val="404040"/>
                </a:solidFill>
                <a:uFill>
                  <a:solidFill>
                    <a:srgbClr val="404040"/>
                  </a:solidFill>
                </a:uFill>
                <a:latin typeface="Arial"/>
                <a:cs typeface="Arial"/>
              </a:rPr>
              <a:t>Documents</a:t>
            </a:r>
            <a:r>
              <a:rPr sz="1800" dirty="0">
                <a:solidFill>
                  <a:srgbClr val="404040"/>
                </a:solidFill>
                <a:latin typeface="Arial"/>
                <a:cs typeface="Arial"/>
              </a:rPr>
              <a:t>: Documents are self contained pieces of data that you store in a collection. Each  document must have an ID, and can have any other set of fields; these fields can be smaller  subdocuments.</a:t>
            </a:r>
            <a:endParaRPr sz="1800">
              <a:latin typeface="Arial"/>
              <a:cs typeface="Arial"/>
            </a:endParaRPr>
          </a:p>
          <a:p>
            <a:pPr marL="465455" marR="5080" indent="-342900">
              <a:lnSpc>
                <a:spcPts val="1930"/>
              </a:lnSpc>
              <a:spcBef>
                <a:spcPts val="640"/>
              </a:spcBef>
              <a:buClr>
                <a:srgbClr val="E48312"/>
              </a:buClr>
              <a:buAutoNum type="arabicPeriod" startAt="3"/>
              <a:tabLst>
                <a:tab pos="464820" algn="l"/>
                <a:tab pos="465455" algn="l"/>
              </a:tabLst>
            </a:pPr>
            <a:r>
              <a:rPr sz="1800" u="heavy" dirty="0">
                <a:solidFill>
                  <a:srgbClr val="404040"/>
                </a:solidFill>
                <a:uFill>
                  <a:solidFill>
                    <a:srgbClr val="404040"/>
                  </a:solidFill>
                </a:uFill>
                <a:latin typeface="Arial"/>
                <a:cs typeface="Arial"/>
              </a:rPr>
              <a:t>Subdocuments</a:t>
            </a:r>
            <a:r>
              <a:rPr sz="1800" dirty="0">
                <a:solidFill>
                  <a:srgbClr val="404040"/>
                </a:solidFill>
                <a:latin typeface="Arial"/>
                <a:cs typeface="Arial"/>
              </a:rPr>
              <a:t>: A document field can describe another document that will be stored in its parent. This  is akin to an object that has a second object stored as a property. This is referred to as a subdocument.</a:t>
            </a:r>
            <a:endParaRPr sz="18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Basic operations in MongoDB	</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25" dirty="0"/>
              <a:t>©2015 </a:t>
            </a:r>
            <a:r>
              <a:rPr spc="-145" dirty="0"/>
              <a:t>STEVENS </a:t>
            </a:r>
            <a:r>
              <a:rPr spc="-105" dirty="0"/>
              <a:t>INSTITUTE </a:t>
            </a:r>
            <a:r>
              <a:rPr spc="-125" dirty="0"/>
              <a:t>OF</a:t>
            </a:r>
            <a:r>
              <a:rPr spc="-60" dirty="0"/>
              <a:t> </a:t>
            </a:r>
            <a:r>
              <a:rPr spc="-130" dirty="0"/>
              <a:t>TECHNOLOGY</a:t>
            </a:r>
          </a:p>
        </p:txBody>
      </p:sp>
      <p:sp>
        <p:nvSpPr>
          <p:cNvPr id="3" name="object 3"/>
          <p:cNvSpPr txBox="1"/>
          <p:nvPr/>
        </p:nvSpPr>
        <p:spPr>
          <a:xfrm>
            <a:off x="1176020" y="1804811"/>
            <a:ext cx="9692005" cy="2857192"/>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For now, we will be focusing on four different operations:</a:t>
            </a:r>
            <a:endParaRPr sz="2000">
              <a:latin typeface="Arial"/>
              <a:cs typeface="Arial"/>
            </a:endParaRPr>
          </a:p>
          <a:p>
            <a:pPr marL="305435" indent="-182880">
              <a:lnSpc>
                <a:spcPct val="100000"/>
              </a:lnSpc>
              <a:spcBef>
                <a:spcPts val="200"/>
              </a:spcBef>
              <a:buClr>
                <a:srgbClr val="E48312"/>
              </a:buClr>
              <a:buChar char="◦"/>
              <a:tabLst>
                <a:tab pos="305435" algn="l"/>
              </a:tabLst>
            </a:pPr>
            <a:r>
              <a:rPr sz="1800" u="heavy" dirty="0">
                <a:solidFill>
                  <a:srgbClr val="404040"/>
                </a:solidFill>
                <a:uFill>
                  <a:solidFill>
                    <a:srgbClr val="404040"/>
                  </a:solidFill>
                </a:uFill>
                <a:latin typeface="Arial"/>
                <a:cs typeface="Arial"/>
              </a:rPr>
              <a:t>Insert</a:t>
            </a:r>
            <a:r>
              <a:rPr sz="1800" dirty="0">
                <a:solidFill>
                  <a:srgbClr val="404040"/>
                </a:solidFill>
                <a:latin typeface="Arial"/>
                <a:cs typeface="Arial"/>
              </a:rPr>
              <a:t>: will take an object and insert it into the database.</a:t>
            </a:r>
            <a:endParaRPr sz="1800">
              <a:latin typeface="Arial"/>
              <a:cs typeface="Arial"/>
            </a:endParaRPr>
          </a:p>
          <a:p>
            <a:pPr marL="305435" marR="612140" indent="-182880">
              <a:lnSpc>
                <a:spcPts val="1970"/>
              </a:lnSpc>
              <a:spcBef>
                <a:spcPts val="600"/>
              </a:spcBef>
              <a:buClr>
                <a:srgbClr val="E48312"/>
              </a:buClr>
              <a:buChar char="◦"/>
              <a:tabLst>
                <a:tab pos="305435" algn="l"/>
              </a:tabLst>
            </a:pPr>
            <a:r>
              <a:rPr sz="1800" u="heavy" dirty="0">
                <a:solidFill>
                  <a:srgbClr val="404040"/>
                </a:solidFill>
                <a:uFill>
                  <a:solidFill>
                    <a:srgbClr val="404040"/>
                  </a:solidFill>
                </a:uFill>
                <a:latin typeface="Arial"/>
                <a:cs typeface="Arial"/>
              </a:rPr>
              <a:t>Find</a:t>
            </a:r>
            <a:r>
              <a:rPr sz="1800" dirty="0">
                <a:solidFill>
                  <a:srgbClr val="404040"/>
                </a:solidFill>
                <a:latin typeface="Arial"/>
                <a:cs typeface="Arial"/>
              </a:rPr>
              <a:t>: will take an object describing fields and values to match and returns an array of matching  documents.</a:t>
            </a:r>
            <a:endParaRPr sz="1800">
              <a:latin typeface="Arial"/>
              <a:cs typeface="Arial"/>
            </a:endParaRPr>
          </a:p>
          <a:p>
            <a:pPr marL="305435" marR="5080" indent="-182880">
              <a:lnSpc>
                <a:spcPts val="1930"/>
              </a:lnSpc>
              <a:spcBef>
                <a:spcPts val="590"/>
              </a:spcBef>
              <a:buClr>
                <a:srgbClr val="E48312"/>
              </a:buClr>
              <a:buChar char="◦"/>
              <a:tabLst>
                <a:tab pos="305435" algn="l"/>
              </a:tabLst>
            </a:pPr>
            <a:r>
              <a:rPr sz="1800" u="heavy" dirty="0">
                <a:solidFill>
                  <a:srgbClr val="404040"/>
                </a:solidFill>
                <a:uFill>
                  <a:solidFill>
                    <a:srgbClr val="404040"/>
                  </a:solidFill>
                </a:uFill>
                <a:latin typeface="Arial"/>
                <a:cs typeface="Arial"/>
              </a:rPr>
              <a:t>Update</a:t>
            </a:r>
            <a:r>
              <a:rPr sz="1800" dirty="0">
                <a:solidFill>
                  <a:srgbClr val="404040"/>
                </a:solidFill>
                <a:latin typeface="Arial"/>
                <a:cs typeface="Arial"/>
              </a:rPr>
              <a:t>: will take two objects; one that contains an object describing fields and values to match, and  one that will describe the update to perform. It can update multiple if you provide a third object with  settings telling it to update multiple documents.</a:t>
            </a:r>
            <a:endParaRPr sz="1800">
              <a:latin typeface="Arial"/>
              <a:cs typeface="Arial"/>
            </a:endParaRPr>
          </a:p>
          <a:p>
            <a:pPr marL="305435" marR="30480" indent="-182880">
              <a:lnSpc>
                <a:spcPts val="1930"/>
              </a:lnSpc>
              <a:spcBef>
                <a:spcPts val="645"/>
              </a:spcBef>
              <a:buClr>
                <a:srgbClr val="E48312"/>
              </a:buClr>
              <a:buChar char="◦"/>
              <a:tabLst>
                <a:tab pos="305435" algn="l"/>
              </a:tabLst>
            </a:pPr>
            <a:r>
              <a:rPr sz="1800" u="heavy" dirty="0">
                <a:solidFill>
                  <a:srgbClr val="404040"/>
                </a:solidFill>
                <a:uFill>
                  <a:solidFill>
                    <a:srgbClr val="404040"/>
                  </a:solidFill>
                </a:uFill>
                <a:latin typeface="Arial"/>
                <a:cs typeface="Arial"/>
              </a:rPr>
              <a:t>Remove</a:t>
            </a:r>
            <a:r>
              <a:rPr sz="1800" dirty="0">
                <a:solidFill>
                  <a:srgbClr val="404040"/>
                </a:solidFill>
                <a:latin typeface="Arial"/>
                <a:cs typeface="Arial"/>
              </a:rPr>
              <a:t>: will take an object describing fields and values to match and will remove the object. It can  remove multiple if you provide a second object with settings telling it to update multiple documents.</a:t>
            </a:r>
            <a:endParaRPr sz="18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998E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TotalTime>
  <Words>1894</Words>
  <Application>Microsoft Macintosh PowerPoint</Application>
  <PresentationFormat>Widescreen</PresentationFormat>
  <Paragraphs>124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Courier New</vt:lpstr>
      <vt:lpstr>Office Theme</vt:lpstr>
      <vt:lpstr>PowerPoint Presentation</vt:lpstr>
      <vt:lpstr>PowerPoint Presentation</vt:lpstr>
      <vt:lpstr>JSON </vt:lpstr>
      <vt:lpstr>PowerPoint Presentation</vt:lpstr>
      <vt:lpstr>What is a database? </vt:lpstr>
      <vt:lpstr>What is a document-based database?</vt:lpstr>
      <vt:lpstr>Why MongoDB? </vt:lpstr>
      <vt:lpstr>The structure of MongoDB </vt:lpstr>
      <vt:lpstr>Basic operations in MongoDB </vt:lpstr>
      <vt:lpstr>Demonstration </vt:lpstr>
      <vt:lpstr>A sidebar </vt:lpstr>
      <vt:lpstr>Demonstration this week </vt:lpstr>
      <vt:lpstr>PowerPoint Presentation</vt:lpstr>
      <vt:lpstr>PowerPoint Presentation</vt:lpstr>
      <vt:lpstr>Installing the MongoDB driver package</vt:lpstr>
      <vt:lpstr>Connecting to your database </vt:lpstr>
      <vt:lpstr>Creating and using a collection </vt:lpstr>
      <vt:lpstr>Abstracting Your Queries </vt:lpstr>
      <vt:lpstr>PowerPoint Presentation</vt:lpstr>
      <vt:lpstr>Inserting into your collection </vt:lpstr>
      <vt:lpstr>Retrieving Data </vt:lpstr>
      <vt:lpstr>Updating Data </vt:lpstr>
      <vt:lpstr>Deleting Data </vt:lpstr>
    </vt:vector>
  </TitlesOfParts>
  <LinksUpToDate>false</LinksUpToDate>
  <SharedDoc>false</SharedDoc>
  <HyperlinksChanged>false</HyperlinksChanged>
  <AppVersion>16.0017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Patrick Hill</cp:lastModifiedBy>
  <cp:revision>1</cp:revision>
  <dcterms:created xsi:type="dcterms:W3CDTF">2018-08-11T00:17:06Z</dcterms:created>
  <dcterms:modified xsi:type="dcterms:W3CDTF">2018-08-14T19:15:02Z</dcterms:modified>
</cp:coreProperties>
</file>