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64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4040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400800"/>
            <a:ext cx="12192000" cy="457200"/>
          </a:xfrm>
          <a:custGeom>
            <a:avLst/>
            <a:gdLst/>
            <a:ahLst/>
            <a:cxnLst/>
            <a:rect l="l" t="t" r="r" b="b"/>
            <a:pathLst>
              <a:path w="12192000" h="457200">
                <a:moveTo>
                  <a:pt x="0" y="457200"/>
                </a:moveTo>
                <a:lnTo>
                  <a:pt x="12192000" y="457200"/>
                </a:lnTo>
                <a:lnTo>
                  <a:pt x="12192000" y="0"/>
                </a:lnTo>
                <a:lnTo>
                  <a:pt x="0" y="0"/>
                </a:lnTo>
                <a:lnTo>
                  <a:pt x="0" y="457200"/>
                </a:lnTo>
                <a:close/>
              </a:path>
            </a:pathLst>
          </a:custGeom>
          <a:solidFill>
            <a:srgbClr val="BD582C"/>
          </a:solidFill>
        </p:spPr>
        <p:txBody>
          <a:bodyPr wrap="square" lIns="0" tIns="0" rIns="0" bIns="0" rtlCol="0"/>
          <a:lstStyle/>
          <a:p>
            <a:endParaRPr/>
          </a:p>
        </p:txBody>
      </p:sp>
      <p:sp>
        <p:nvSpPr>
          <p:cNvPr id="2" name="Holder 2"/>
          <p:cNvSpPr>
            <a:spLocks noGrp="1"/>
          </p:cNvSpPr>
          <p:nvPr>
            <p:ph type="title"/>
          </p:nvPr>
        </p:nvSpPr>
        <p:spPr>
          <a:xfrm>
            <a:off x="1018539" y="913193"/>
            <a:ext cx="10154920" cy="1702435"/>
          </a:xfrm>
          <a:prstGeom prst="rect">
            <a:avLst/>
          </a:prstGeom>
        </p:spPr>
        <p:txBody>
          <a:bodyPr wrap="square" lIns="0" tIns="0" rIns="0" bIns="0">
            <a:spAutoFit/>
          </a:bodyPr>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a:xfrm>
            <a:off x="1035049" y="1684041"/>
            <a:ext cx="10121900" cy="3111500"/>
          </a:xfrm>
          <a:prstGeom prst="rect">
            <a:avLst/>
          </a:prstGeom>
        </p:spPr>
        <p:txBody>
          <a:bodyPr wrap="square" lIns="0" tIns="0" rIns="0" bIns="0">
            <a:spAutoFit/>
          </a:bodyPr>
          <a:lstStyle>
            <a:lvl1pPr>
              <a:defRPr sz="2000" b="0" i="0">
                <a:solidFill>
                  <a:srgbClr val="404040"/>
                </a:solidFill>
                <a:latin typeface="Arial"/>
                <a:cs typeface="Arial"/>
              </a:defRPr>
            </a:lvl1pPr>
          </a:lstStyle>
          <a:p>
            <a:endParaRPr/>
          </a:p>
        </p:txBody>
      </p:sp>
      <p:sp>
        <p:nvSpPr>
          <p:cNvPr id="4" name="Holder 4"/>
          <p:cNvSpPr>
            <a:spLocks noGrp="1"/>
          </p:cNvSpPr>
          <p:nvPr>
            <p:ph type="ftr" sz="quarter" idx="5"/>
          </p:nvPr>
        </p:nvSpPr>
        <p:spPr>
          <a:xfrm>
            <a:off x="5042693" y="6558091"/>
            <a:ext cx="2110104" cy="165100"/>
          </a:xfrm>
          <a:prstGeom prst="rect">
            <a:avLst/>
          </a:prstGeom>
        </p:spPr>
        <p:txBody>
          <a:bodyPr wrap="square" lIns="0" tIns="0" rIns="0" bIns="0">
            <a:spAutoFit/>
          </a:bodyPr>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rogerdudler.github.io/git-guid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localhost/blogs/my_image.jpg" TargetMode="External"/><Relationship Id="rId2" Type="http://schemas.openxmlformats.org/officeDocument/2006/relationships/hyperlink" Target="http://localhost/blogs/" TargetMode="External"/><Relationship Id="rId1" Type="http://schemas.openxmlformats.org/officeDocument/2006/relationships/slideLayout" Target="../slideLayouts/slideLayout2.xml"/><Relationship Id="rId6" Type="http://schemas.openxmlformats.org/officeDocument/2006/relationships/hyperlink" Target="http://localhost/images/my_image.jpeg" TargetMode="External"/><Relationship Id="rId5" Type="http://schemas.openxmlformats.org/officeDocument/2006/relationships/hyperlink" Target="http://localhost/images/my_image.jpg" TargetMode="External"/><Relationship Id="rId4" Type="http://schemas.openxmlformats.org/officeDocument/2006/relationships/hyperlink" Target="http://localhost/blogs/styles/background.pn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google.co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rello.com/" TargetMode="External"/><Relationship Id="rId2" Type="http://schemas.openxmlformats.org/officeDocument/2006/relationships/hyperlink" Target="http://asana.com/" TargetMode="External"/><Relationship Id="rId1" Type="http://schemas.openxmlformats.org/officeDocument/2006/relationships/slideLayout" Target="../slideLayouts/slideLayout2.xml"/><Relationship Id="rId4" Type="http://schemas.openxmlformats.org/officeDocument/2006/relationships/hyperlink" Target="http://www.thoughtworks.com/ming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title"/>
          </p:nvPr>
        </p:nvSpPr>
        <p:spPr>
          <a:xfrm>
            <a:off x="1176020" y="911542"/>
            <a:ext cx="9919970" cy="4384534"/>
          </a:xfrm>
          <a:prstGeom prst="rect">
            <a:avLst/>
          </a:prstGeom>
        </p:spPr>
        <p:txBody>
          <a:bodyPr vert="horz" wrap="square" lIns="0" tIns="196850" rIns="0" bIns="0" rtlCol="0">
            <a:spAutoFit/>
          </a:bodyPr>
          <a:lstStyle/>
          <a:p>
            <a:pPr marL="12700" marR="5080">
              <a:lnSpc>
                <a:spcPct val="84900"/>
              </a:lnSpc>
              <a:spcBef>
                <a:spcPts val="1550"/>
              </a:spcBef>
              <a:tabLst>
                <a:tab pos="9906635" algn="l"/>
              </a:tabLst>
            </a:pPr>
            <a:r>
              <a:rPr sz="8000" u="none" dirty="0">
                <a:solidFill>
                  <a:srgbClr val="262626"/>
                </a:solidFill>
              </a:rPr>
              <a:t>Lecture 5: Collaborative  Programming and Basic  HTML	</a:t>
            </a:r>
            <a:endParaRPr sz="8000" u="none" dirty="0"/>
          </a:p>
        </p:txBody>
      </p:sp>
      <p:sp>
        <p:nvSpPr>
          <p:cNvPr id="5" name="object 5"/>
          <p:cNvSpPr txBox="1"/>
          <p:nvPr/>
        </p:nvSpPr>
        <p:spPr>
          <a:xfrm>
            <a:off x="5042693" y="6552622"/>
            <a:ext cx="2110105" cy="162560"/>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FFFFFF"/>
                </a:solidFill>
                <a:latin typeface="Arial"/>
                <a:cs typeface="Arial"/>
              </a:rPr>
              <a:t>©2015 </a:t>
            </a:r>
            <a:r>
              <a:rPr sz="900" spc="-140" dirty="0">
                <a:solidFill>
                  <a:srgbClr val="FFFFFF"/>
                </a:solidFill>
                <a:latin typeface="Arial"/>
                <a:cs typeface="Arial"/>
              </a:rPr>
              <a:t>STEVENS </a:t>
            </a:r>
            <a:r>
              <a:rPr sz="900" spc="-105" dirty="0">
                <a:solidFill>
                  <a:srgbClr val="FFFFFF"/>
                </a:solidFill>
                <a:latin typeface="Arial"/>
                <a:cs typeface="Arial"/>
              </a:rPr>
              <a:t>INSTITUTE </a:t>
            </a:r>
            <a:r>
              <a:rPr sz="900" spc="-120" dirty="0">
                <a:solidFill>
                  <a:srgbClr val="FFFFFF"/>
                </a:solidFill>
                <a:latin typeface="Arial"/>
                <a:cs typeface="Arial"/>
              </a:rPr>
              <a:t>OF</a:t>
            </a:r>
            <a:r>
              <a:rPr sz="900" spc="-9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Terms</a:t>
            </a:r>
            <a:r>
              <a:rPr spc="-450" dirty="0"/>
              <a:t>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graphicFrame>
        <p:nvGraphicFramePr>
          <p:cNvPr id="4" name="object 4"/>
          <p:cNvGraphicFramePr>
            <a:graphicFrameLocks noGrp="1"/>
          </p:cNvGraphicFramePr>
          <p:nvPr/>
        </p:nvGraphicFramePr>
        <p:xfrm>
          <a:off x="1090612" y="1839912"/>
          <a:ext cx="10057765" cy="3632198"/>
        </p:xfrm>
        <a:graphic>
          <a:graphicData uri="http://schemas.openxmlformats.org/drawingml/2006/table">
            <a:tbl>
              <a:tblPr firstRow="1" bandRow="1">
                <a:tableStyleId>{2D5ABB26-0587-4C30-8999-92F81FD0307C}</a:tableStyleId>
              </a:tblPr>
              <a:tblGrid>
                <a:gridCol w="1188720">
                  <a:extLst>
                    <a:ext uri="{9D8B030D-6E8A-4147-A177-3AD203B41FA5}">
                      <a16:colId xmlns:a16="http://schemas.microsoft.com/office/drawing/2014/main" val="20000"/>
                    </a:ext>
                  </a:extLst>
                </a:gridCol>
                <a:gridCol w="8869045">
                  <a:extLst>
                    <a:ext uri="{9D8B030D-6E8A-4147-A177-3AD203B41FA5}">
                      <a16:colId xmlns:a16="http://schemas.microsoft.com/office/drawing/2014/main" val="20001"/>
                    </a:ext>
                  </a:extLst>
                </a:gridCol>
              </a:tblGrid>
              <a:tr h="370840">
                <a:tc>
                  <a:txBody>
                    <a:bodyPr/>
                    <a:lstStyle/>
                    <a:p>
                      <a:pPr marL="97790">
                        <a:lnSpc>
                          <a:spcPct val="100000"/>
                        </a:lnSpc>
                        <a:spcBef>
                          <a:spcPts val="260"/>
                        </a:spcBef>
                      </a:pPr>
                      <a:r>
                        <a:rPr sz="1600" b="1" spc="-150" dirty="0">
                          <a:solidFill>
                            <a:srgbClr val="FFFFFF"/>
                          </a:solidFill>
                          <a:latin typeface="Arial"/>
                          <a:cs typeface="Arial"/>
                        </a:rPr>
                        <a:t>Term</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790">
                        <a:lnSpc>
                          <a:spcPct val="100000"/>
                        </a:lnSpc>
                        <a:spcBef>
                          <a:spcPts val="260"/>
                        </a:spcBef>
                      </a:pPr>
                      <a:r>
                        <a:rPr sz="1600" b="1" spc="-95" dirty="0">
                          <a:solidFill>
                            <a:srgbClr val="FFFFFF"/>
                          </a:solidFill>
                          <a:latin typeface="Arial"/>
                          <a:cs typeface="Arial"/>
                        </a:rPr>
                        <a:t>Meaning</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extLst>
                  <a:ext uri="{0D108BD9-81ED-4DB2-BD59-A6C34878D82A}">
                    <a16:rowId xmlns:a16="http://schemas.microsoft.com/office/drawing/2014/main" val="10000"/>
                  </a:ext>
                </a:extLst>
              </a:tr>
              <a:tr h="370840">
                <a:tc>
                  <a:txBody>
                    <a:bodyPr/>
                    <a:lstStyle/>
                    <a:p>
                      <a:pPr marL="97790">
                        <a:lnSpc>
                          <a:spcPct val="100000"/>
                        </a:lnSpc>
                        <a:spcBef>
                          <a:spcPts val="259"/>
                        </a:spcBef>
                      </a:pPr>
                      <a:r>
                        <a:rPr sz="1400" spc="-65" dirty="0">
                          <a:latin typeface="Arial"/>
                          <a:cs typeface="Arial"/>
                        </a:rPr>
                        <a:t>Repository</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400" spc="-125" dirty="0">
                          <a:latin typeface="Arial"/>
                          <a:cs typeface="Arial"/>
                        </a:rPr>
                        <a:t>A</a:t>
                      </a:r>
                      <a:r>
                        <a:rPr sz="1400" spc="-70" dirty="0">
                          <a:latin typeface="Arial"/>
                          <a:cs typeface="Arial"/>
                        </a:rPr>
                        <a:t> </a:t>
                      </a:r>
                      <a:r>
                        <a:rPr sz="1400" spc="-35" dirty="0">
                          <a:latin typeface="Arial"/>
                          <a:cs typeface="Arial"/>
                        </a:rPr>
                        <a:t>repository</a:t>
                      </a:r>
                      <a:r>
                        <a:rPr sz="1400" spc="-70" dirty="0">
                          <a:latin typeface="Arial"/>
                          <a:cs typeface="Arial"/>
                        </a:rPr>
                        <a:t> </a:t>
                      </a:r>
                      <a:r>
                        <a:rPr sz="1400" spc="-75" dirty="0">
                          <a:latin typeface="Arial"/>
                          <a:cs typeface="Arial"/>
                        </a:rPr>
                        <a:t>is</a:t>
                      </a:r>
                      <a:r>
                        <a:rPr sz="1400" spc="-70" dirty="0">
                          <a:latin typeface="Arial"/>
                          <a:cs typeface="Arial"/>
                        </a:rPr>
                        <a:t> </a:t>
                      </a:r>
                      <a:r>
                        <a:rPr sz="1400" spc="-110" dirty="0">
                          <a:latin typeface="Arial"/>
                          <a:cs typeface="Arial"/>
                        </a:rPr>
                        <a:t>a</a:t>
                      </a:r>
                      <a:r>
                        <a:rPr sz="1400" spc="-70" dirty="0">
                          <a:latin typeface="Arial"/>
                          <a:cs typeface="Arial"/>
                        </a:rPr>
                        <a:t> </a:t>
                      </a:r>
                      <a:r>
                        <a:rPr sz="1400" spc="-35" dirty="0">
                          <a:latin typeface="Arial"/>
                          <a:cs typeface="Arial"/>
                        </a:rPr>
                        <a:t>location</a:t>
                      </a:r>
                      <a:r>
                        <a:rPr sz="1400" spc="-70" dirty="0">
                          <a:latin typeface="Arial"/>
                          <a:cs typeface="Arial"/>
                        </a:rPr>
                        <a:t> </a:t>
                      </a:r>
                      <a:r>
                        <a:rPr sz="1400" spc="-5" dirty="0">
                          <a:latin typeface="Arial"/>
                          <a:cs typeface="Arial"/>
                        </a:rPr>
                        <a:t>that</a:t>
                      </a:r>
                      <a:r>
                        <a:rPr sz="1400" spc="-70" dirty="0">
                          <a:latin typeface="Arial"/>
                          <a:cs typeface="Arial"/>
                        </a:rPr>
                        <a:t> </a:t>
                      </a:r>
                      <a:r>
                        <a:rPr sz="1400" spc="-65" dirty="0">
                          <a:latin typeface="Arial"/>
                          <a:cs typeface="Arial"/>
                        </a:rPr>
                        <a:t>stores</a:t>
                      </a:r>
                      <a:r>
                        <a:rPr sz="1400" spc="-70" dirty="0">
                          <a:latin typeface="Arial"/>
                          <a:cs typeface="Arial"/>
                        </a:rPr>
                        <a:t> </a:t>
                      </a:r>
                      <a:r>
                        <a:rPr sz="1400" spc="-20" dirty="0">
                          <a:latin typeface="Arial"/>
                          <a:cs typeface="Arial"/>
                        </a:rPr>
                        <a:t>the</a:t>
                      </a:r>
                      <a:r>
                        <a:rPr sz="1400" spc="-70" dirty="0">
                          <a:latin typeface="Arial"/>
                          <a:cs typeface="Arial"/>
                        </a:rPr>
                        <a:t> </a:t>
                      </a:r>
                      <a:r>
                        <a:rPr sz="1400" spc="-25" dirty="0">
                          <a:latin typeface="Arial"/>
                          <a:cs typeface="Arial"/>
                        </a:rPr>
                        <a:t>information</a:t>
                      </a:r>
                      <a:r>
                        <a:rPr sz="1400" spc="-70" dirty="0">
                          <a:latin typeface="Arial"/>
                          <a:cs typeface="Arial"/>
                        </a:rPr>
                        <a:t> </a:t>
                      </a:r>
                      <a:r>
                        <a:rPr sz="1400" spc="-35" dirty="0">
                          <a:latin typeface="Arial"/>
                          <a:cs typeface="Arial"/>
                        </a:rPr>
                        <a:t>about</a:t>
                      </a:r>
                      <a:r>
                        <a:rPr sz="1400" spc="-70" dirty="0">
                          <a:latin typeface="Arial"/>
                          <a:cs typeface="Arial"/>
                        </a:rPr>
                        <a:t> </a:t>
                      </a:r>
                      <a:r>
                        <a:rPr sz="1400" spc="-20" dirty="0">
                          <a:latin typeface="Arial"/>
                          <a:cs typeface="Arial"/>
                        </a:rPr>
                        <a:t>the</a:t>
                      </a:r>
                      <a:r>
                        <a:rPr sz="1400" spc="-70" dirty="0">
                          <a:latin typeface="Arial"/>
                          <a:cs typeface="Arial"/>
                        </a:rPr>
                        <a:t> </a:t>
                      </a:r>
                      <a:r>
                        <a:rPr sz="1400" spc="-40" dirty="0">
                          <a:latin typeface="Arial"/>
                          <a:cs typeface="Arial"/>
                        </a:rPr>
                        <a:t>project’s</a:t>
                      </a:r>
                      <a:r>
                        <a:rPr sz="1400" spc="-70" dirty="0">
                          <a:latin typeface="Arial"/>
                          <a:cs typeface="Arial"/>
                        </a:rPr>
                        <a:t> </a:t>
                      </a:r>
                      <a:r>
                        <a:rPr sz="1400" spc="-10" dirty="0">
                          <a:latin typeface="Arial"/>
                          <a:cs typeface="Arial"/>
                        </a:rPr>
                        <a:t>file</a:t>
                      </a:r>
                      <a:r>
                        <a:rPr sz="1400" spc="-70" dirty="0">
                          <a:latin typeface="Arial"/>
                          <a:cs typeface="Arial"/>
                        </a:rPr>
                        <a:t> </a:t>
                      </a:r>
                      <a:r>
                        <a:rPr sz="1400" spc="-65" dirty="0">
                          <a:latin typeface="Arial"/>
                          <a:cs typeface="Arial"/>
                        </a:rPr>
                        <a:t>and</a:t>
                      </a:r>
                      <a:r>
                        <a:rPr sz="1400" spc="-70" dirty="0">
                          <a:latin typeface="Arial"/>
                          <a:cs typeface="Arial"/>
                        </a:rPr>
                        <a:t> </a:t>
                      </a:r>
                      <a:r>
                        <a:rPr sz="1400" spc="-25" dirty="0">
                          <a:latin typeface="Arial"/>
                          <a:cs typeface="Arial"/>
                        </a:rPr>
                        <a:t>folder</a:t>
                      </a:r>
                      <a:r>
                        <a:rPr sz="1400" spc="-75" dirty="0">
                          <a:latin typeface="Arial"/>
                          <a:cs typeface="Arial"/>
                        </a:rPr>
                        <a:t> </a:t>
                      </a:r>
                      <a:r>
                        <a:rPr sz="1400" spc="-35" dirty="0">
                          <a:latin typeface="Arial"/>
                          <a:cs typeface="Arial"/>
                        </a:rPr>
                        <a:t>structure,</a:t>
                      </a:r>
                      <a:r>
                        <a:rPr sz="1400" spc="-75" dirty="0">
                          <a:latin typeface="Arial"/>
                          <a:cs typeface="Arial"/>
                        </a:rPr>
                        <a:t> </a:t>
                      </a:r>
                      <a:r>
                        <a:rPr sz="1400" spc="-135" dirty="0">
                          <a:latin typeface="Arial"/>
                          <a:cs typeface="Arial"/>
                        </a:rPr>
                        <a:t>as</a:t>
                      </a:r>
                      <a:r>
                        <a:rPr sz="1400" spc="-70" dirty="0">
                          <a:latin typeface="Arial"/>
                          <a:cs typeface="Arial"/>
                        </a:rPr>
                        <a:t> </a:t>
                      </a:r>
                      <a:r>
                        <a:rPr sz="1400" spc="-25" dirty="0">
                          <a:latin typeface="Arial"/>
                          <a:cs typeface="Arial"/>
                        </a:rPr>
                        <a:t>well</a:t>
                      </a:r>
                      <a:r>
                        <a:rPr sz="1400" spc="-70" dirty="0">
                          <a:latin typeface="Arial"/>
                          <a:cs typeface="Arial"/>
                        </a:rPr>
                        <a:t> </a:t>
                      </a:r>
                      <a:r>
                        <a:rPr sz="1400" spc="-135" dirty="0">
                          <a:latin typeface="Arial"/>
                          <a:cs typeface="Arial"/>
                        </a:rPr>
                        <a:t>as</a:t>
                      </a:r>
                      <a:r>
                        <a:rPr sz="1400" spc="-70" dirty="0">
                          <a:latin typeface="Arial"/>
                          <a:cs typeface="Arial"/>
                        </a:rPr>
                        <a:t> </a:t>
                      </a:r>
                      <a:r>
                        <a:rPr sz="1400" spc="-25" dirty="0">
                          <a:latin typeface="Arial"/>
                          <a:cs typeface="Arial"/>
                        </a:rPr>
                        <a:t>its</a:t>
                      </a:r>
                      <a:r>
                        <a:rPr sz="1400" spc="-70" dirty="0">
                          <a:latin typeface="Arial"/>
                          <a:cs typeface="Arial"/>
                        </a:rPr>
                        <a:t> </a:t>
                      </a:r>
                      <a:r>
                        <a:rPr sz="1400" spc="-35" dirty="0">
                          <a:latin typeface="Arial"/>
                          <a:cs typeface="Arial"/>
                        </a:rPr>
                        <a:t>history</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1"/>
                  </a:ext>
                </a:extLst>
              </a:tr>
              <a:tr h="518159">
                <a:tc>
                  <a:txBody>
                    <a:bodyPr/>
                    <a:lstStyle/>
                    <a:p>
                      <a:pPr marL="97790">
                        <a:lnSpc>
                          <a:spcPct val="100000"/>
                        </a:lnSpc>
                        <a:spcBef>
                          <a:spcPts val="259"/>
                        </a:spcBef>
                      </a:pPr>
                      <a:r>
                        <a:rPr sz="1400" spc="-85" dirty="0">
                          <a:latin typeface="Arial"/>
                          <a:cs typeface="Arial"/>
                        </a:rPr>
                        <a:t>Branch</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marR="435609">
                        <a:lnSpc>
                          <a:spcPct val="101200"/>
                        </a:lnSpc>
                        <a:spcBef>
                          <a:spcPts val="240"/>
                        </a:spcBef>
                      </a:pPr>
                      <a:r>
                        <a:rPr sz="1400" spc="-125" dirty="0">
                          <a:latin typeface="Arial"/>
                          <a:cs typeface="Arial"/>
                        </a:rPr>
                        <a:t>A </a:t>
                      </a:r>
                      <a:r>
                        <a:rPr sz="1400" spc="-65" dirty="0">
                          <a:latin typeface="Arial"/>
                          <a:cs typeface="Arial"/>
                        </a:rPr>
                        <a:t>branch </a:t>
                      </a:r>
                      <a:r>
                        <a:rPr sz="1400" spc="-75" dirty="0">
                          <a:latin typeface="Arial"/>
                          <a:cs typeface="Arial"/>
                        </a:rPr>
                        <a:t>is </a:t>
                      </a:r>
                      <a:r>
                        <a:rPr sz="1400" spc="-110" dirty="0">
                          <a:latin typeface="Arial"/>
                          <a:cs typeface="Arial"/>
                        </a:rPr>
                        <a:t>a </a:t>
                      </a:r>
                      <a:r>
                        <a:rPr sz="1400" spc="-20" dirty="0">
                          <a:latin typeface="Arial"/>
                          <a:cs typeface="Arial"/>
                        </a:rPr>
                        <a:t>pointer </a:t>
                      </a:r>
                      <a:r>
                        <a:rPr sz="1400" spc="5" dirty="0">
                          <a:latin typeface="Arial"/>
                          <a:cs typeface="Arial"/>
                        </a:rPr>
                        <a:t>to </a:t>
                      </a:r>
                      <a:r>
                        <a:rPr sz="1400" spc="-110" dirty="0">
                          <a:latin typeface="Arial"/>
                          <a:cs typeface="Arial"/>
                        </a:rPr>
                        <a:t>a </a:t>
                      </a:r>
                      <a:r>
                        <a:rPr sz="1400" spc="-40" dirty="0">
                          <a:latin typeface="Arial"/>
                          <a:cs typeface="Arial"/>
                        </a:rPr>
                        <a:t>certain </a:t>
                      </a:r>
                      <a:r>
                        <a:rPr sz="1400" spc="-60" dirty="0">
                          <a:latin typeface="Arial"/>
                          <a:cs typeface="Arial"/>
                        </a:rPr>
                        <a:t>chain </a:t>
                      </a:r>
                      <a:r>
                        <a:rPr sz="1400" spc="-5" dirty="0">
                          <a:latin typeface="Arial"/>
                          <a:cs typeface="Arial"/>
                        </a:rPr>
                        <a:t>of </a:t>
                      </a:r>
                      <a:r>
                        <a:rPr sz="1400" spc="-10" dirty="0">
                          <a:latin typeface="Arial"/>
                          <a:cs typeface="Arial"/>
                        </a:rPr>
                        <a:t>file </a:t>
                      </a:r>
                      <a:r>
                        <a:rPr sz="1400" spc="-90" dirty="0">
                          <a:latin typeface="Arial"/>
                          <a:cs typeface="Arial"/>
                        </a:rPr>
                        <a:t>change </a:t>
                      </a:r>
                      <a:r>
                        <a:rPr sz="1400" spc="-40" dirty="0">
                          <a:latin typeface="Arial"/>
                          <a:cs typeface="Arial"/>
                        </a:rPr>
                        <a:t>histories; </a:t>
                      </a:r>
                      <a:r>
                        <a:rPr sz="1400" spc="-60" dirty="0">
                          <a:latin typeface="Arial"/>
                          <a:cs typeface="Arial"/>
                        </a:rPr>
                        <a:t>you </a:t>
                      </a:r>
                      <a:r>
                        <a:rPr sz="1400" spc="-95" dirty="0">
                          <a:latin typeface="Arial"/>
                          <a:cs typeface="Arial"/>
                        </a:rPr>
                        <a:t>can </a:t>
                      </a:r>
                      <a:r>
                        <a:rPr sz="1400" spc="-85" dirty="0">
                          <a:latin typeface="Arial"/>
                          <a:cs typeface="Arial"/>
                        </a:rPr>
                        <a:t>have </a:t>
                      </a:r>
                      <a:r>
                        <a:rPr sz="1400" spc="-80" dirty="0">
                          <a:latin typeface="Arial"/>
                          <a:cs typeface="Arial"/>
                        </a:rPr>
                        <a:t>many </a:t>
                      </a:r>
                      <a:r>
                        <a:rPr sz="1400" spc="-75" dirty="0">
                          <a:latin typeface="Arial"/>
                          <a:cs typeface="Arial"/>
                        </a:rPr>
                        <a:t>branches, </a:t>
                      </a:r>
                      <a:r>
                        <a:rPr sz="1400" spc="-5" dirty="0">
                          <a:latin typeface="Arial"/>
                          <a:cs typeface="Arial"/>
                        </a:rPr>
                        <a:t>but </a:t>
                      </a:r>
                      <a:r>
                        <a:rPr sz="1400" dirty="0">
                          <a:latin typeface="Arial"/>
                          <a:cs typeface="Arial"/>
                        </a:rPr>
                        <a:t>will </a:t>
                      </a:r>
                      <a:r>
                        <a:rPr sz="1400" spc="-85" dirty="0">
                          <a:latin typeface="Arial"/>
                          <a:cs typeface="Arial"/>
                        </a:rPr>
                        <a:t>always have </a:t>
                      </a:r>
                      <a:r>
                        <a:rPr sz="1400" spc="-20" dirty="0">
                          <a:latin typeface="Arial"/>
                          <a:cs typeface="Arial"/>
                        </a:rPr>
                        <a:t>at  </a:t>
                      </a:r>
                      <a:r>
                        <a:rPr sz="1400" spc="-55" dirty="0">
                          <a:latin typeface="Arial"/>
                          <a:cs typeface="Arial"/>
                        </a:rPr>
                        <a:t>least one. </a:t>
                      </a:r>
                      <a:r>
                        <a:rPr sz="1400" spc="-50" dirty="0">
                          <a:latin typeface="Arial"/>
                          <a:cs typeface="Arial"/>
                        </a:rPr>
                        <a:t>Traditionally, </a:t>
                      </a:r>
                      <a:r>
                        <a:rPr sz="1400" spc="-20" dirty="0">
                          <a:latin typeface="Arial"/>
                          <a:cs typeface="Arial"/>
                        </a:rPr>
                        <a:t>the </a:t>
                      </a:r>
                      <a:r>
                        <a:rPr sz="1400" spc="-35" dirty="0">
                          <a:latin typeface="Arial"/>
                          <a:cs typeface="Arial"/>
                        </a:rPr>
                        <a:t>original </a:t>
                      </a:r>
                      <a:r>
                        <a:rPr sz="1400" spc="-60" dirty="0">
                          <a:latin typeface="Arial"/>
                          <a:cs typeface="Arial"/>
                        </a:rPr>
                        <a:t>branch </a:t>
                      </a:r>
                      <a:r>
                        <a:rPr sz="1400" spc="-75" dirty="0">
                          <a:latin typeface="Arial"/>
                          <a:cs typeface="Arial"/>
                        </a:rPr>
                        <a:t>is </a:t>
                      </a:r>
                      <a:r>
                        <a:rPr sz="1400" spc="-60" dirty="0">
                          <a:latin typeface="Arial"/>
                          <a:cs typeface="Arial"/>
                        </a:rPr>
                        <a:t>called</a:t>
                      </a:r>
                      <a:r>
                        <a:rPr sz="1400" spc="-260" dirty="0">
                          <a:latin typeface="Arial"/>
                          <a:cs typeface="Arial"/>
                        </a:rPr>
                        <a:t> </a:t>
                      </a:r>
                      <a:r>
                        <a:rPr sz="1400" i="1" spc="-55" dirty="0">
                          <a:latin typeface="Arial"/>
                          <a:cs typeface="Arial"/>
                        </a:rPr>
                        <a:t>master</a:t>
                      </a:r>
                      <a:endParaRPr sz="1400">
                        <a:latin typeface="Arial"/>
                        <a:cs typeface="Arial"/>
                      </a:endParaRPr>
                    </a:p>
                  </a:txBody>
                  <a:tcPr marL="0" marR="0" marT="304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370840">
                <a:tc>
                  <a:txBody>
                    <a:bodyPr/>
                    <a:lstStyle/>
                    <a:p>
                      <a:pPr marL="97790">
                        <a:lnSpc>
                          <a:spcPct val="100000"/>
                        </a:lnSpc>
                        <a:spcBef>
                          <a:spcPts val="259"/>
                        </a:spcBef>
                      </a:pPr>
                      <a:r>
                        <a:rPr sz="1400" spc="-60" dirty="0">
                          <a:latin typeface="Arial"/>
                          <a:cs typeface="Arial"/>
                        </a:rPr>
                        <a:t>Commit</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400" spc="-125" dirty="0">
                          <a:latin typeface="Arial"/>
                          <a:cs typeface="Arial"/>
                        </a:rPr>
                        <a:t>A </a:t>
                      </a:r>
                      <a:r>
                        <a:rPr sz="1400" spc="-35" dirty="0">
                          <a:latin typeface="Arial"/>
                          <a:cs typeface="Arial"/>
                        </a:rPr>
                        <a:t>commit </a:t>
                      </a:r>
                      <a:r>
                        <a:rPr sz="1400" spc="-75" dirty="0">
                          <a:latin typeface="Arial"/>
                          <a:cs typeface="Arial"/>
                        </a:rPr>
                        <a:t>is </a:t>
                      </a:r>
                      <a:r>
                        <a:rPr sz="1400" spc="-110" dirty="0">
                          <a:latin typeface="Arial"/>
                          <a:cs typeface="Arial"/>
                        </a:rPr>
                        <a:t>a </a:t>
                      </a:r>
                      <a:r>
                        <a:rPr sz="1400" spc="-65" dirty="0">
                          <a:latin typeface="Arial"/>
                          <a:cs typeface="Arial"/>
                        </a:rPr>
                        <a:t>snapshot </a:t>
                      </a:r>
                      <a:r>
                        <a:rPr sz="1400" spc="-5" dirty="0">
                          <a:latin typeface="Arial"/>
                          <a:cs typeface="Arial"/>
                        </a:rPr>
                        <a:t>of </a:t>
                      </a:r>
                      <a:r>
                        <a:rPr sz="1400" spc="-40" dirty="0">
                          <a:latin typeface="Arial"/>
                          <a:cs typeface="Arial"/>
                        </a:rPr>
                        <a:t>your </a:t>
                      </a:r>
                      <a:r>
                        <a:rPr sz="1400" spc="-35" dirty="0">
                          <a:latin typeface="Arial"/>
                          <a:cs typeface="Arial"/>
                        </a:rPr>
                        <a:t>repository </a:t>
                      </a:r>
                      <a:r>
                        <a:rPr sz="1400" spc="-20" dirty="0">
                          <a:latin typeface="Arial"/>
                          <a:cs typeface="Arial"/>
                        </a:rPr>
                        <a:t>at </a:t>
                      </a:r>
                      <a:r>
                        <a:rPr sz="1400" spc="-110" dirty="0">
                          <a:latin typeface="Arial"/>
                          <a:cs typeface="Arial"/>
                        </a:rPr>
                        <a:t>a </a:t>
                      </a:r>
                      <a:r>
                        <a:rPr sz="1400" spc="-15" dirty="0">
                          <a:latin typeface="Arial"/>
                          <a:cs typeface="Arial"/>
                        </a:rPr>
                        <a:t>point </a:t>
                      </a:r>
                      <a:r>
                        <a:rPr sz="1400" spc="-20" dirty="0">
                          <a:latin typeface="Arial"/>
                          <a:cs typeface="Arial"/>
                        </a:rPr>
                        <a:t>in</a:t>
                      </a:r>
                      <a:r>
                        <a:rPr sz="1400" spc="-275" dirty="0">
                          <a:latin typeface="Arial"/>
                          <a:cs typeface="Arial"/>
                        </a:rPr>
                        <a:t> </a:t>
                      </a:r>
                      <a:r>
                        <a:rPr sz="1400" spc="-20" dirty="0">
                          <a:latin typeface="Arial"/>
                          <a:cs typeface="Arial"/>
                        </a:rPr>
                        <a:t>time.</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3"/>
                  </a:ext>
                </a:extLst>
              </a:tr>
              <a:tr h="370840">
                <a:tc>
                  <a:txBody>
                    <a:bodyPr/>
                    <a:lstStyle/>
                    <a:p>
                      <a:pPr marL="97790">
                        <a:lnSpc>
                          <a:spcPct val="100000"/>
                        </a:lnSpc>
                        <a:spcBef>
                          <a:spcPts val="259"/>
                        </a:spcBef>
                      </a:pPr>
                      <a:r>
                        <a:rPr sz="1400" spc="-80" dirty="0">
                          <a:latin typeface="Arial"/>
                          <a:cs typeface="Arial"/>
                        </a:rPr>
                        <a:t>Remote</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59"/>
                        </a:spcBef>
                      </a:pPr>
                      <a:r>
                        <a:rPr sz="1400" spc="-125" dirty="0">
                          <a:latin typeface="Arial"/>
                          <a:cs typeface="Arial"/>
                        </a:rPr>
                        <a:t>A</a:t>
                      </a:r>
                      <a:r>
                        <a:rPr sz="1400" spc="-75" dirty="0">
                          <a:latin typeface="Arial"/>
                          <a:cs typeface="Arial"/>
                        </a:rPr>
                        <a:t> </a:t>
                      </a:r>
                      <a:r>
                        <a:rPr sz="1400" spc="-60" dirty="0">
                          <a:latin typeface="Arial"/>
                          <a:cs typeface="Arial"/>
                        </a:rPr>
                        <a:t>reference</a:t>
                      </a:r>
                      <a:r>
                        <a:rPr sz="1400" spc="-75" dirty="0">
                          <a:latin typeface="Arial"/>
                          <a:cs typeface="Arial"/>
                        </a:rPr>
                        <a:t> </a:t>
                      </a:r>
                      <a:r>
                        <a:rPr sz="1400" spc="5" dirty="0">
                          <a:latin typeface="Arial"/>
                          <a:cs typeface="Arial"/>
                        </a:rPr>
                        <a:t>to</a:t>
                      </a:r>
                      <a:r>
                        <a:rPr sz="1400" spc="-80" dirty="0">
                          <a:latin typeface="Arial"/>
                          <a:cs typeface="Arial"/>
                        </a:rPr>
                        <a:t> </a:t>
                      </a:r>
                      <a:r>
                        <a:rPr sz="1400" spc="-110" dirty="0">
                          <a:latin typeface="Arial"/>
                          <a:cs typeface="Arial"/>
                        </a:rPr>
                        <a:t>a</a:t>
                      </a:r>
                      <a:r>
                        <a:rPr sz="1400" spc="-75" dirty="0">
                          <a:latin typeface="Arial"/>
                          <a:cs typeface="Arial"/>
                        </a:rPr>
                        <a:t> </a:t>
                      </a:r>
                      <a:r>
                        <a:rPr sz="1400" spc="-35" dirty="0">
                          <a:latin typeface="Arial"/>
                          <a:cs typeface="Arial"/>
                        </a:rPr>
                        <a:t>repository</a:t>
                      </a:r>
                      <a:r>
                        <a:rPr sz="1400" spc="-75" dirty="0">
                          <a:latin typeface="Arial"/>
                          <a:cs typeface="Arial"/>
                        </a:rPr>
                        <a:t> </a:t>
                      </a:r>
                      <a:r>
                        <a:rPr sz="1400" spc="-45" dirty="0">
                          <a:latin typeface="Arial"/>
                          <a:cs typeface="Arial"/>
                        </a:rPr>
                        <a:t>stored</a:t>
                      </a:r>
                      <a:r>
                        <a:rPr sz="1400" spc="-75" dirty="0">
                          <a:latin typeface="Arial"/>
                          <a:cs typeface="Arial"/>
                        </a:rPr>
                        <a:t> </a:t>
                      </a:r>
                      <a:r>
                        <a:rPr sz="1400" spc="-40" dirty="0">
                          <a:latin typeface="Arial"/>
                          <a:cs typeface="Arial"/>
                        </a:rPr>
                        <a:t>outside</a:t>
                      </a:r>
                      <a:r>
                        <a:rPr sz="1400" spc="-75" dirty="0">
                          <a:latin typeface="Arial"/>
                          <a:cs typeface="Arial"/>
                        </a:rPr>
                        <a:t> </a:t>
                      </a:r>
                      <a:r>
                        <a:rPr sz="1400" spc="-5" dirty="0">
                          <a:latin typeface="Arial"/>
                          <a:cs typeface="Arial"/>
                        </a:rPr>
                        <a:t>of</a:t>
                      </a:r>
                      <a:r>
                        <a:rPr sz="1400" spc="-80" dirty="0">
                          <a:latin typeface="Arial"/>
                          <a:cs typeface="Arial"/>
                        </a:rPr>
                        <a:t> </a:t>
                      </a:r>
                      <a:r>
                        <a:rPr sz="1400" spc="-40" dirty="0">
                          <a:latin typeface="Arial"/>
                          <a:cs typeface="Arial"/>
                        </a:rPr>
                        <a:t>your</a:t>
                      </a:r>
                      <a:r>
                        <a:rPr sz="1400" spc="-80" dirty="0">
                          <a:latin typeface="Arial"/>
                          <a:cs typeface="Arial"/>
                        </a:rPr>
                        <a:t> </a:t>
                      </a:r>
                      <a:r>
                        <a:rPr sz="1400" spc="-30" dirty="0">
                          <a:latin typeface="Arial"/>
                          <a:cs typeface="Arial"/>
                        </a:rPr>
                        <a:t>current</a:t>
                      </a:r>
                      <a:r>
                        <a:rPr sz="1400" spc="-70" dirty="0">
                          <a:latin typeface="Arial"/>
                          <a:cs typeface="Arial"/>
                        </a:rPr>
                        <a:t> </a:t>
                      </a:r>
                      <a:r>
                        <a:rPr sz="1400" spc="-55" dirty="0">
                          <a:latin typeface="Arial"/>
                          <a:cs typeface="Arial"/>
                        </a:rPr>
                        <a:t>local</a:t>
                      </a:r>
                      <a:r>
                        <a:rPr sz="1400" spc="-75" dirty="0">
                          <a:latin typeface="Arial"/>
                          <a:cs typeface="Arial"/>
                        </a:rPr>
                        <a:t> </a:t>
                      </a:r>
                      <a:r>
                        <a:rPr sz="1400" spc="-60" dirty="0">
                          <a:latin typeface="Arial"/>
                          <a:cs typeface="Arial"/>
                        </a:rPr>
                        <a:t>machine;</a:t>
                      </a:r>
                      <a:r>
                        <a:rPr sz="1400" spc="-80" dirty="0">
                          <a:latin typeface="Arial"/>
                          <a:cs typeface="Arial"/>
                        </a:rPr>
                        <a:t> </a:t>
                      </a:r>
                      <a:r>
                        <a:rPr sz="1400" spc="-40" dirty="0">
                          <a:latin typeface="Arial"/>
                          <a:cs typeface="Arial"/>
                        </a:rPr>
                        <a:t>ie,</a:t>
                      </a:r>
                      <a:r>
                        <a:rPr sz="1400" spc="-80" dirty="0">
                          <a:latin typeface="Arial"/>
                          <a:cs typeface="Arial"/>
                        </a:rPr>
                        <a:t> </a:t>
                      </a:r>
                      <a:r>
                        <a:rPr sz="1400" spc="-20" dirty="0">
                          <a:latin typeface="Arial"/>
                          <a:cs typeface="Arial"/>
                        </a:rPr>
                        <a:t>the</a:t>
                      </a:r>
                      <a:r>
                        <a:rPr sz="1400" spc="-75" dirty="0">
                          <a:latin typeface="Arial"/>
                          <a:cs typeface="Arial"/>
                        </a:rPr>
                        <a:t> </a:t>
                      </a:r>
                      <a:r>
                        <a:rPr sz="1400" spc="-35" dirty="0">
                          <a:latin typeface="Arial"/>
                          <a:cs typeface="Arial"/>
                        </a:rPr>
                        <a:t>repository</a:t>
                      </a:r>
                      <a:r>
                        <a:rPr sz="1400" spc="-75" dirty="0">
                          <a:latin typeface="Arial"/>
                          <a:cs typeface="Arial"/>
                        </a:rPr>
                        <a:t> </a:t>
                      </a:r>
                      <a:r>
                        <a:rPr sz="1400" spc="-45" dirty="0">
                          <a:latin typeface="Arial"/>
                          <a:cs typeface="Arial"/>
                        </a:rPr>
                        <a:t>on</a:t>
                      </a:r>
                      <a:r>
                        <a:rPr sz="1400" spc="-80" dirty="0">
                          <a:latin typeface="Arial"/>
                          <a:cs typeface="Arial"/>
                        </a:rPr>
                        <a:t> </a:t>
                      </a:r>
                      <a:r>
                        <a:rPr sz="1400" spc="-45" dirty="0">
                          <a:latin typeface="Arial"/>
                          <a:cs typeface="Arial"/>
                        </a:rPr>
                        <a:t>Github</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4"/>
                  </a:ext>
                </a:extLst>
              </a:tr>
              <a:tr h="370840">
                <a:tc>
                  <a:txBody>
                    <a:bodyPr/>
                    <a:lstStyle/>
                    <a:p>
                      <a:pPr marL="97790">
                        <a:lnSpc>
                          <a:spcPct val="100000"/>
                        </a:lnSpc>
                        <a:spcBef>
                          <a:spcPts val="260"/>
                        </a:spcBef>
                      </a:pPr>
                      <a:r>
                        <a:rPr sz="1400" spc="-114" dirty="0">
                          <a:latin typeface="Arial"/>
                          <a:cs typeface="Arial"/>
                        </a:rPr>
                        <a:t>Push</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60"/>
                        </a:spcBef>
                      </a:pPr>
                      <a:r>
                        <a:rPr sz="1400" spc="-90" dirty="0">
                          <a:latin typeface="Arial"/>
                          <a:cs typeface="Arial"/>
                        </a:rPr>
                        <a:t>Pushing</a:t>
                      </a:r>
                      <a:r>
                        <a:rPr sz="1400" spc="-75" dirty="0">
                          <a:latin typeface="Arial"/>
                          <a:cs typeface="Arial"/>
                        </a:rPr>
                        <a:t> is </a:t>
                      </a:r>
                      <a:r>
                        <a:rPr sz="1400" spc="-20" dirty="0">
                          <a:latin typeface="Arial"/>
                          <a:cs typeface="Arial"/>
                        </a:rPr>
                        <a:t>the</a:t>
                      </a:r>
                      <a:r>
                        <a:rPr sz="1400" spc="-75" dirty="0">
                          <a:latin typeface="Arial"/>
                          <a:cs typeface="Arial"/>
                        </a:rPr>
                        <a:t> </a:t>
                      </a:r>
                      <a:r>
                        <a:rPr sz="1400" spc="-50" dirty="0">
                          <a:latin typeface="Arial"/>
                          <a:cs typeface="Arial"/>
                        </a:rPr>
                        <a:t>act</a:t>
                      </a:r>
                      <a:r>
                        <a:rPr sz="1400" spc="-75" dirty="0">
                          <a:latin typeface="Arial"/>
                          <a:cs typeface="Arial"/>
                        </a:rPr>
                        <a:t> </a:t>
                      </a:r>
                      <a:r>
                        <a:rPr sz="1400" spc="-5" dirty="0">
                          <a:latin typeface="Arial"/>
                          <a:cs typeface="Arial"/>
                        </a:rPr>
                        <a:t>of</a:t>
                      </a:r>
                      <a:r>
                        <a:rPr sz="1400" spc="-80" dirty="0">
                          <a:latin typeface="Arial"/>
                          <a:cs typeface="Arial"/>
                        </a:rPr>
                        <a:t> </a:t>
                      </a:r>
                      <a:r>
                        <a:rPr sz="1400" spc="-45" dirty="0">
                          <a:latin typeface="Arial"/>
                          <a:cs typeface="Arial"/>
                        </a:rPr>
                        <a:t>taking</a:t>
                      </a:r>
                      <a:r>
                        <a:rPr sz="1400" spc="-75" dirty="0">
                          <a:latin typeface="Arial"/>
                          <a:cs typeface="Arial"/>
                        </a:rPr>
                        <a:t> </a:t>
                      </a:r>
                      <a:r>
                        <a:rPr sz="1400" spc="-40" dirty="0">
                          <a:latin typeface="Arial"/>
                          <a:cs typeface="Arial"/>
                        </a:rPr>
                        <a:t>your</a:t>
                      </a:r>
                      <a:r>
                        <a:rPr sz="1400" spc="-80" dirty="0">
                          <a:latin typeface="Arial"/>
                          <a:cs typeface="Arial"/>
                        </a:rPr>
                        <a:t> </a:t>
                      </a:r>
                      <a:r>
                        <a:rPr sz="1400" spc="-55" dirty="0">
                          <a:latin typeface="Arial"/>
                          <a:cs typeface="Arial"/>
                        </a:rPr>
                        <a:t>commits</a:t>
                      </a:r>
                      <a:r>
                        <a:rPr sz="1400" spc="-75" dirty="0">
                          <a:latin typeface="Arial"/>
                          <a:cs typeface="Arial"/>
                        </a:rPr>
                        <a:t> </a:t>
                      </a:r>
                      <a:r>
                        <a:rPr sz="1400" spc="-65" dirty="0">
                          <a:latin typeface="Arial"/>
                          <a:cs typeface="Arial"/>
                        </a:rPr>
                        <a:t>and</a:t>
                      </a:r>
                      <a:r>
                        <a:rPr sz="1400" spc="-75" dirty="0">
                          <a:latin typeface="Arial"/>
                          <a:cs typeface="Arial"/>
                        </a:rPr>
                        <a:t> </a:t>
                      </a:r>
                      <a:r>
                        <a:rPr sz="1400" spc="-50" dirty="0">
                          <a:latin typeface="Arial"/>
                          <a:cs typeface="Arial"/>
                        </a:rPr>
                        <a:t>uploading</a:t>
                      </a:r>
                      <a:r>
                        <a:rPr sz="1400" spc="-75" dirty="0">
                          <a:latin typeface="Arial"/>
                          <a:cs typeface="Arial"/>
                        </a:rPr>
                        <a:t> </a:t>
                      </a:r>
                      <a:r>
                        <a:rPr sz="1400" spc="-25" dirty="0">
                          <a:latin typeface="Arial"/>
                          <a:cs typeface="Arial"/>
                        </a:rPr>
                        <a:t>them</a:t>
                      </a:r>
                      <a:r>
                        <a:rPr sz="1400" spc="-85" dirty="0">
                          <a:latin typeface="Arial"/>
                          <a:cs typeface="Arial"/>
                        </a:rPr>
                        <a:t> </a:t>
                      </a:r>
                      <a:r>
                        <a:rPr sz="1400" spc="5" dirty="0">
                          <a:latin typeface="Arial"/>
                          <a:cs typeface="Arial"/>
                        </a:rPr>
                        <a:t>to</a:t>
                      </a:r>
                      <a:r>
                        <a:rPr sz="1400" spc="-80" dirty="0">
                          <a:latin typeface="Arial"/>
                          <a:cs typeface="Arial"/>
                        </a:rPr>
                        <a:t> </a:t>
                      </a:r>
                      <a:r>
                        <a:rPr sz="1400" spc="-110" dirty="0">
                          <a:latin typeface="Arial"/>
                          <a:cs typeface="Arial"/>
                        </a:rPr>
                        <a:t>a</a:t>
                      </a:r>
                      <a:r>
                        <a:rPr sz="1400" spc="-75" dirty="0">
                          <a:latin typeface="Arial"/>
                          <a:cs typeface="Arial"/>
                        </a:rPr>
                        <a:t> </a:t>
                      </a:r>
                      <a:r>
                        <a:rPr sz="1400" spc="-35" dirty="0">
                          <a:latin typeface="Arial"/>
                          <a:cs typeface="Arial"/>
                        </a:rPr>
                        <a:t>remote</a:t>
                      </a:r>
                      <a:r>
                        <a:rPr sz="1400" spc="-75" dirty="0">
                          <a:latin typeface="Arial"/>
                          <a:cs typeface="Arial"/>
                        </a:rPr>
                        <a:t> </a:t>
                      </a:r>
                      <a:r>
                        <a:rPr sz="1400" spc="-35" dirty="0">
                          <a:latin typeface="Arial"/>
                          <a:cs typeface="Arial"/>
                        </a:rPr>
                        <a:t>repository</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5"/>
                  </a:ext>
                </a:extLst>
              </a:tr>
              <a:tr h="370840">
                <a:tc>
                  <a:txBody>
                    <a:bodyPr/>
                    <a:lstStyle/>
                    <a:p>
                      <a:pPr marL="97790">
                        <a:lnSpc>
                          <a:spcPct val="100000"/>
                        </a:lnSpc>
                        <a:spcBef>
                          <a:spcPts val="260"/>
                        </a:spcBef>
                      </a:pPr>
                      <a:r>
                        <a:rPr sz="1400" spc="-60" dirty="0">
                          <a:latin typeface="Arial"/>
                          <a:cs typeface="Arial"/>
                        </a:rPr>
                        <a:t>Pull</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60"/>
                        </a:spcBef>
                      </a:pPr>
                      <a:r>
                        <a:rPr sz="1400" spc="-60" dirty="0">
                          <a:latin typeface="Arial"/>
                          <a:cs typeface="Arial"/>
                        </a:rPr>
                        <a:t>Pulling</a:t>
                      </a:r>
                      <a:r>
                        <a:rPr sz="1400" spc="-70" dirty="0">
                          <a:latin typeface="Arial"/>
                          <a:cs typeface="Arial"/>
                        </a:rPr>
                        <a:t> </a:t>
                      </a:r>
                      <a:r>
                        <a:rPr sz="1400" spc="-75" dirty="0">
                          <a:latin typeface="Arial"/>
                          <a:cs typeface="Arial"/>
                        </a:rPr>
                        <a:t>is</a:t>
                      </a:r>
                      <a:r>
                        <a:rPr sz="1400" spc="-70" dirty="0">
                          <a:latin typeface="Arial"/>
                          <a:cs typeface="Arial"/>
                        </a:rPr>
                        <a:t> </a:t>
                      </a:r>
                      <a:r>
                        <a:rPr sz="1400" spc="-20" dirty="0">
                          <a:latin typeface="Arial"/>
                          <a:cs typeface="Arial"/>
                        </a:rPr>
                        <a:t>the</a:t>
                      </a:r>
                      <a:r>
                        <a:rPr sz="1400" spc="-70" dirty="0">
                          <a:latin typeface="Arial"/>
                          <a:cs typeface="Arial"/>
                        </a:rPr>
                        <a:t> </a:t>
                      </a:r>
                      <a:r>
                        <a:rPr sz="1400" spc="-50" dirty="0">
                          <a:latin typeface="Arial"/>
                          <a:cs typeface="Arial"/>
                        </a:rPr>
                        <a:t>act</a:t>
                      </a:r>
                      <a:r>
                        <a:rPr sz="1400" spc="-70" dirty="0">
                          <a:latin typeface="Arial"/>
                          <a:cs typeface="Arial"/>
                        </a:rPr>
                        <a:t> </a:t>
                      </a:r>
                      <a:r>
                        <a:rPr sz="1400" spc="-5" dirty="0">
                          <a:latin typeface="Arial"/>
                          <a:cs typeface="Arial"/>
                        </a:rPr>
                        <a:t>of</a:t>
                      </a:r>
                      <a:r>
                        <a:rPr sz="1400" spc="-75" dirty="0">
                          <a:latin typeface="Arial"/>
                          <a:cs typeface="Arial"/>
                        </a:rPr>
                        <a:t> </a:t>
                      </a:r>
                      <a:r>
                        <a:rPr sz="1400" spc="-45" dirty="0">
                          <a:latin typeface="Arial"/>
                          <a:cs typeface="Arial"/>
                        </a:rPr>
                        <a:t>taking</a:t>
                      </a:r>
                      <a:r>
                        <a:rPr sz="1400" spc="-70" dirty="0">
                          <a:latin typeface="Arial"/>
                          <a:cs typeface="Arial"/>
                        </a:rPr>
                        <a:t> </a:t>
                      </a:r>
                      <a:r>
                        <a:rPr sz="1400" spc="-55" dirty="0">
                          <a:latin typeface="Arial"/>
                          <a:cs typeface="Arial"/>
                        </a:rPr>
                        <a:t>commits</a:t>
                      </a:r>
                      <a:r>
                        <a:rPr sz="1400" spc="-70" dirty="0">
                          <a:latin typeface="Arial"/>
                          <a:cs typeface="Arial"/>
                        </a:rPr>
                        <a:t> </a:t>
                      </a:r>
                      <a:r>
                        <a:rPr sz="1400" spc="-20" dirty="0">
                          <a:latin typeface="Arial"/>
                          <a:cs typeface="Arial"/>
                        </a:rPr>
                        <a:t>from</a:t>
                      </a:r>
                      <a:r>
                        <a:rPr sz="1400" spc="-80" dirty="0">
                          <a:latin typeface="Arial"/>
                          <a:cs typeface="Arial"/>
                        </a:rPr>
                        <a:t> </a:t>
                      </a:r>
                      <a:r>
                        <a:rPr sz="1400" spc="-110" dirty="0">
                          <a:latin typeface="Arial"/>
                          <a:cs typeface="Arial"/>
                        </a:rPr>
                        <a:t>a</a:t>
                      </a:r>
                      <a:r>
                        <a:rPr sz="1400" spc="-70" dirty="0">
                          <a:latin typeface="Arial"/>
                          <a:cs typeface="Arial"/>
                        </a:rPr>
                        <a:t> </a:t>
                      </a:r>
                      <a:r>
                        <a:rPr sz="1400" spc="-35" dirty="0">
                          <a:latin typeface="Arial"/>
                          <a:cs typeface="Arial"/>
                        </a:rPr>
                        <a:t>remote</a:t>
                      </a:r>
                      <a:r>
                        <a:rPr sz="1400" spc="-70" dirty="0">
                          <a:latin typeface="Arial"/>
                          <a:cs typeface="Arial"/>
                        </a:rPr>
                        <a:t> </a:t>
                      </a:r>
                      <a:r>
                        <a:rPr sz="1400" spc="-35" dirty="0">
                          <a:latin typeface="Arial"/>
                          <a:cs typeface="Arial"/>
                        </a:rPr>
                        <a:t>repository</a:t>
                      </a:r>
                      <a:r>
                        <a:rPr sz="1400" spc="-70" dirty="0">
                          <a:latin typeface="Arial"/>
                          <a:cs typeface="Arial"/>
                        </a:rPr>
                        <a:t> </a:t>
                      </a:r>
                      <a:r>
                        <a:rPr sz="1400" spc="-65" dirty="0">
                          <a:latin typeface="Arial"/>
                          <a:cs typeface="Arial"/>
                        </a:rPr>
                        <a:t>and</a:t>
                      </a:r>
                      <a:r>
                        <a:rPr sz="1400" spc="-75" dirty="0">
                          <a:latin typeface="Arial"/>
                          <a:cs typeface="Arial"/>
                        </a:rPr>
                        <a:t> </a:t>
                      </a:r>
                      <a:r>
                        <a:rPr sz="1400" spc="-45" dirty="0">
                          <a:latin typeface="Arial"/>
                          <a:cs typeface="Arial"/>
                        </a:rPr>
                        <a:t>bringing</a:t>
                      </a:r>
                      <a:r>
                        <a:rPr sz="1400" spc="-70" dirty="0">
                          <a:latin typeface="Arial"/>
                          <a:cs typeface="Arial"/>
                        </a:rPr>
                        <a:t> </a:t>
                      </a:r>
                      <a:r>
                        <a:rPr sz="1400" spc="-20" dirty="0">
                          <a:latin typeface="Arial"/>
                          <a:cs typeface="Arial"/>
                        </a:rPr>
                        <a:t>the</a:t>
                      </a:r>
                      <a:r>
                        <a:rPr sz="1400" spc="-70" dirty="0">
                          <a:latin typeface="Arial"/>
                          <a:cs typeface="Arial"/>
                        </a:rPr>
                        <a:t> </a:t>
                      </a:r>
                      <a:r>
                        <a:rPr sz="1400" spc="-100" dirty="0">
                          <a:latin typeface="Arial"/>
                          <a:cs typeface="Arial"/>
                        </a:rPr>
                        <a:t>changes</a:t>
                      </a:r>
                      <a:r>
                        <a:rPr sz="1400" spc="-70" dirty="0">
                          <a:latin typeface="Arial"/>
                          <a:cs typeface="Arial"/>
                        </a:rPr>
                        <a:t> </a:t>
                      </a:r>
                      <a:r>
                        <a:rPr sz="1400" spc="-40" dirty="0">
                          <a:latin typeface="Arial"/>
                          <a:cs typeface="Arial"/>
                        </a:rPr>
                        <a:t>down</a:t>
                      </a:r>
                      <a:r>
                        <a:rPr sz="1400" spc="-75" dirty="0">
                          <a:latin typeface="Arial"/>
                          <a:cs typeface="Arial"/>
                        </a:rPr>
                        <a:t> </a:t>
                      </a:r>
                      <a:r>
                        <a:rPr sz="1400" spc="5" dirty="0">
                          <a:latin typeface="Arial"/>
                          <a:cs typeface="Arial"/>
                        </a:rPr>
                        <a:t>to</a:t>
                      </a:r>
                      <a:r>
                        <a:rPr sz="1400" spc="-75" dirty="0">
                          <a:latin typeface="Arial"/>
                          <a:cs typeface="Arial"/>
                        </a:rPr>
                        <a:t> </a:t>
                      </a:r>
                      <a:r>
                        <a:rPr sz="1400" spc="-40" dirty="0">
                          <a:latin typeface="Arial"/>
                          <a:cs typeface="Arial"/>
                        </a:rPr>
                        <a:t>your</a:t>
                      </a:r>
                      <a:r>
                        <a:rPr sz="1400" spc="-75" dirty="0">
                          <a:latin typeface="Arial"/>
                          <a:cs typeface="Arial"/>
                        </a:rPr>
                        <a:t> </a:t>
                      </a:r>
                      <a:r>
                        <a:rPr sz="1400" spc="-55" dirty="0">
                          <a:latin typeface="Arial"/>
                          <a:cs typeface="Arial"/>
                        </a:rPr>
                        <a:t>local</a:t>
                      </a:r>
                      <a:r>
                        <a:rPr sz="1400" spc="-70" dirty="0">
                          <a:latin typeface="Arial"/>
                          <a:cs typeface="Arial"/>
                        </a:rPr>
                        <a:t> </a:t>
                      </a:r>
                      <a:r>
                        <a:rPr sz="1400" spc="-35" dirty="0">
                          <a:latin typeface="Arial"/>
                          <a:cs typeface="Arial"/>
                        </a:rPr>
                        <a:t>repository</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6"/>
                  </a:ext>
                </a:extLst>
              </a:tr>
              <a:tr h="518159">
                <a:tc>
                  <a:txBody>
                    <a:bodyPr/>
                    <a:lstStyle/>
                    <a:p>
                      <a:pPr marL="97790">
                        <a:lnSpc>
                          <a:spcPct val="100000"/>
                        </a:lnSpc>
                        <a:spcBef>
                          <a:spcPts val="260"/>
                        </a:spcBef>
                      </a:pPr>
                      <a:r>
                        <a:rPr sz="1400" spc="-50" dirty="0">
                          <a:latin typeface="Arial"/>
                          <a:cs typeface="Arial"/>
                        </a:rPr>
                        <a:t>Merging</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marR="335280">
                        <a:lnSpc>
                          <a:spcPct val="101200"/>
                        </a:lnSpc>
                        <a:spcBef>
                          <a:spcPts val="240"/>
                        </a:spcBef>
                      </a:pPr>
                      <a:r>
                        <a:rPr sz="1400" spc="-50" dirty="0">
                          <a:latin typeface="Arial"/>
                          <a:cs typeface="Arial"/>
                        </a:rPr>
                        <a:t>Merging</a:t>
                      </a:r>
                      <a:r>
                        <a:rPr sz="1400" spc="-70" dirty="0">
                          <a:latin typeface="Arial"/>
                          <a:cs typeface="Arial"/>
                        </a:rPr>
                        <a:t> </a:t>
                      </a:r>
                      <a:r>
                        <a:rPr sz="1400" spc="-75" dirty="0">
                          <a:latin typeface="Arial"/>
                          <a:cs typeface="Arial"/>
                        </a:rPr>
                        <a:t>is</a:t>
                      </a:r>
                      <a:r>
                        <a:rPr sz="1400" spc="-70" dirty="0">
                          <a:latin typeface="Arial"/>
                          <a:cs typeface="Arial"/>
                        </a:rPr>
                        <a:t> </a:t>
                      </a:r>
                      <a:r>
                        <a:rPr sz="1400" spc="-20" dirty="0">
                          <a:latin typeface="Arial"/>
                          <a:cs typeface="Arial"/>
                        </a:rPr>
                        <a:t>the</a:t>
                      </a:r>
                      <a:r>
                        <a:rPr sz="1400" spc="-70" dirty="0">
                          <a:latin typeface="Arial"/>
                          <a:cs typeface="Arial"/>
                        </a:rPr>
                        <a:t> </a:t>
                      </a:r>
                      <a:r>
                        <a:rPr sz="1400" spc="-50" dirty="0">
                          <a:latin typeface="Arial"/>
                          <a:cs typeface="Arial"/>
                        </a:rPr>
                        <a:t>act</a:t>
                      </a:r>
                      <a:r>
                        <a:rPr sz="1400" spc="-70" dirty="0">
                          <a:latin typeface="Arial"/>
                          <a:cs typeface="Arial"/>
                        </a:rPr>
                        <a:t> </a:t>
                      </a:r>
                      <a:r>
                        <a:rPr sz="1400" spc="-5" dirty="0">
                          <a:latin typeface="Arial"/>
                          <a:cs typeface="Arial"/>
                        </a:rPr>
                        <a:t>of</a:t>
                      </a:r>
                      <a:r>
                        <a:rPr sz="1400" spc="-75" dirty="0">
                          <a:latin typeface="Arial"/>
                          <a:cs typeface="Arial"/>
                        </a:rPr>
                        <a:t> </a:t>
                      </a:r>
                      <a:r>
                        <a:rPr sz="1400" spc="-45" dirty="0">
                          <a:latin typeface="Arial"/>
                          <a:cs typeface="Arial"/>
                        </a:rPr>
                        <a:t>bringing</a:t>
                      </a:r>
                      <a:r>
                        <a:rPr sz="1400" spc="-65" dirty="0">
                          <a:latin typeface="Arial"/>
                          <a:cs typeface="Arial"/>
                        </a:rPr>
                        <a:t> </a:t>
                      </a:r>
                      <a:r>
                        <a:rPr sz="1400" spc="-60" dirty="0">
                          <a:latin typeface="Arial"/>
                          <a:cs typeface="Arial"/>
                        </a:rPr>
                        <a:t>one</a:t>
                      </a:r>
                      <a:r>
                        <a:rPr sz="1400" spc="-70" dirty="0">
                          <a:latin typeface="Arial"/>
                          <a:cs typeface="Arial"/>
                        </a:rPr>
                        <a:t> </a:t>
                      </a:r>
                      <a:r>
                        <a:rPr sz="1400" spc="-55" dirty="0">
                          <a:latin typeface="Arial"/>
                          <a:cs typeface="Arial"/>
                        </a:rPr>
                        <a:t>set</a:t>
                      </a:r>
                      <a:r>
                        <a:rPr sz="1400" spc="-70" dirty="0">
                          <a:latin typeface="Arial"/>
                          <a:cs typeface="Arial"/>
                        </a:rPr>
                        <a:t> </a:t>
                      </a:r>
                      <a:r>
                        <a:rPr sz="1400" spc="-5" dirty="0">
                          <a:latin typeface="Arial"/>
                          <a:cs typeface="Arial"/>
                        </a:rPr>
                        <a:t>of</a:t>
                      </a:r>
                      <a:r>
                        <a:rPr sz="1400" spc="-75" dirty="0">
                          <a:latin typeface="Arial"/>
                          <a:cs typeface="Arial"/>
                        </a:rPr>
                        <a:t> </a:t>
                      </a:r>
                      <a:r>
                        <a:rPr sz="1400" spc="-100" dirty="0">
                          <a:latin typeface="Arial"/>
                          <a:cs typeface="Arial"/>
                        </a:rPr>
                        <a:t>changes</a:t>
                      </a:r>
                      <a:r>
                        <a:rPr sz="1400" spc="-70" dirty="0">
                          <a:latin typeface="Arial"/>
                          <a:cs typeface="Arial"/>
                        </a:rPr>
                        <a:t> </a:t>
                      </a:r>
                      <a:r>
                        <a:rPr sz="1400" spc="-20" dirty="0">
                          <a:latin typeface="Arial"/>
                          <a:cs typeface="Arial"/>
                        </a:rPr>
                        <a:t>from</a:t>
                      </a:r>
                      <a:r>
                        <a:rPr sz="1400" spc="-80" dirty="0">
                          <a:latin typeface="Arial"/>
                          <a:cs typeface="Arial"/>
                        </a:rPr>
                        <a:t> </a:t>
                      </a:r>
                      <a:r>
                        <a:rPr sz="1400" spc="-60" dirty="0">
                          <a:latin typeface="Arial"/>
                          <a:cs typeface="Arial"/>
                        </a:rPr>
                        <a:t>one</a:t>
                      </a:r>
                      <a:r>
                        <a:rPr sz="1400" spc="-70" dirty="0">
                          <a:latin typeface="Arial"/>
                          <a:cs typeface="Arial"/>
                        </a:rPr>
                        <a:t> </a:t>
                      </a:r>
                      <a:r>
                        <a:rPr sz="1400" spc="-60" dirty="0">
                          <a:latin typeface="Arial"/>
                          <a:cs typeface="Arial"/>
                        </a:rPr>
                        <a:t>branch</a:t>
                      </a:r>
                      <a:r>
                        <a:rPr sz="1400" spc="-70" dirty="0">
                          <a:latin typeface="Arial"/>
                          <a:cs typeface="Arial"/>
                        </a:rPr>
                        <a:t> </a:t>
                      </a:r>
                      <a:r>
                        <a:rPr sz="1400" spc="5" dirty="0">
                          <a:latin typeface="Arial"/>
                          <a:cs typeface="Arial"/>
                        </a:rPr>
                        <a:t>to</a:t>
                      </a:r>
                      <a:r>
                        <a:rPr sz="1400" spc="-75" dirty="0">
                          <a:latin typeface="Arial"/>
                          <a:cs typeface="Arial"/>
                        </a:rPr>
                        <a:t> </a:t>
                      </a:r>
                      <a:r>
                        <a:rPr sz="1400" spc="-50" dirty="0">
                          <a:latin typeface="Arial"/>
                          <a:cs typeface="Arial"/>
                        </a:rPr>
                        <a:t>another,</a:t>
                      </a:r>
                      <a:r>
                        <a:rPr sz="1400" spc="-75" dirty="0">
                          <a:latin typeface="Arial"/>
                          <a:cs typeface="Arial"/>
                        </a:rPr>
                        <a:t> </a:t>
                      </a:r>
                      <a:r>
                        <a:rPr sz="1400" spc="-65" dirty="0">
                          <a:latin typeface="Arial"/>
                          <a:cs typeface="Arial"/>
                        </a:rPr>
                        <a:t>and</a:t>
                      </a:r>
                      <a:r>
                        <a:rPr sz="1400" spc="-70" dirty="0">
                          <a:latin typeface="Arial"/>
                          <a:cs typeface="Arial"/>
                        </a:rPr>
                        <a:t> </a:t>
                      </a:r>
                      <a:r>
                        <a:rPr sz="1400" spc="-50" dirty="0">
                          <a:latin typeface="Arial"/>
                          <a:cs typeface="Arial"/>
                        </a:rPr>
                        <a:t>creating</a:t>
                      </a:r>
                      <a:r>
                        <a:rPr sz="1400" spc="-70" dirty="0">
                          <a:latin typeface="Arial"/>
                          <a:cs typeface="Arial"/>
                        </a:rPr>
                        <a:t> </a:t>
                      </a:r>
                      <a:r>
                        <a:rPr sz="1400" spc="-110" dirty="0">
                          <a:latin typeface="Arial"/>
                          <a:cs typeface="Arial"/>
                        </a:rPr>
                        <a:t>a</a:t>
                      </a:r>
                      <a:r>
                        <a:rPr sz="1400" spc="-70" dirty="0">
                          <a:latin typeface="Arial"/>
                          <a:cs typeface="Arial"/>
                        </a:rPr>
                        <a:t> </a:t>
                      </a:r>
                      <a:r>
                        <a:rPr sz="1400" spc="-50" dirty="0">
                          <a:latin typeface="Arial"/>
                          <a:cs typeface="Arial"/>
                        </a:rPr>
                        <a:t>new</a:t>
                      </a:r>
                      <a:r>
                        <a:rPr sz="1400" spc="-75" dirty="0">
                          <a:latin typeface="Arial"/>
                          <a:cs typeface="Arial"/>
                        </a:rPr>
                        <a:t> </a:t>
                      </a:r>
                      <a:r>
                        <a:rPr sz="1400" spc="-60" dirty="0">
                          <a:latin typeface="Arial"/>
                          <a:cs typeface="Arial"/>
                        </a:rPr>
                        <a:t>version</a:t>
                      </a:r>
                      <a:r>
                        <a:rPr sz="1400" spc="-70" dirty="0">
                          <a:latin typeface="Arial"/>
                          <a:cs typeface="Arial"/>
                        </a:rPr>
                        <a:t> </a:t>
                      </a:r>
                      <a:r>
                        <a:rPr sz="1400" spc="-5" dirty="0">
                          <a:latin typeface="Arial"/>
                          <a:cs typeface="Arial"/>
                        </a:rPr>
                        <a:t>of</a:t>
                      </a:r>
                      <a:r>
                        <a:rPr sz="1400" spc="-75" dirty="0">
                          <a:latin typeface="Arial"/>
                          <a:cs typeface="Arial"/>
                        </a:rPr>
                        <a:t> </a:t>
                      </a:r>
                      <a:r>
                        <a:rPr sz="1400" spc="-20" dirty="0">
                          <a:latin typeface="Arial"/>
                          <a:cs typeface="Arial"/>
                        </a:rPr>
                        <a:t>the</a:t>
                      </a:r>
                      <a:r>
                        <a:rPr sz="1400" spc="-70" dirty="0">
                          <a:latin typeface="Arial"/>
                          <a:cs typeface="Arial"/>
                        </a:rPr>
                        <a:t> </a:t>
                      </a:r>
                      <a:r>
                        <a:rPr sz="1400" spc="-75" dirty="0">
                          <a:latin typeface="Arial"/>
                          <a:cs typeface="Arial"/>
                        </a:rPr>
                        <a:t>code  </a:t>
                      </a:r>
                      <a:r>
                        <a:rPr sz="1400" spc="0" dirty="0">
                          <a:latin typeface="Arial"/>
                          <a:cs typeface="Arial"/>
                        </a:rPr>
                        <a:t>with </a:t>
                      </a:r>
                      <a:r>
                        <a:rPr sz="1400" spc="-15" dirty="0">
                          <a:latin typeface="Arial"/>
                          <a:cs typeface="Arial"/>
                        </a:rPr>
                        <a:t>both</a:t>
                      </a:r>
                      <a:r>
                        <a:rPr sz="1400" spc="-160" dirty="0">
                          <a:latin typeface="Arial"/>
                          <a:cs typeface="Arial"/>
                        </a:rPr>
                        <a:t> </a:t>
                      </a:r>
                      <a:r>
                        <a:rPr sz="1400" spc="-45" dirty="0">
                          <a:latin typeface="Arial"/>
                          <a:cs typeface="Arial"/>
                        </a:rPr>
                        <a:t>histories.</a:t>
                      </a:r>
                      <a:endParaRPr sz="1400">
                        <a:latin typeface="Arial"/>
                        <a:cs typeface="Arial"/>
                      </a:endParaRPr>
                    </a:p>
                  </a:txBody>
                  <a:tcPr marL="0" marR="0" marT="304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7"/>
                  </a:ext>
                </a:extLst>
              </a:tr>
              <a:tr h="370840">
                <a:tc>
                  <a:txBody>
                    <a:bodyPr/>
                    <a:lstStyle/>
                    <a:p>
                      <a:pPr marL="97790">
                        <a:lnSpc>
                          <a:spcPct val="100000"/>
                        </a:lnSpc>
                        <a:spcBef>
                          <a:spcPts val="260"/>
                        </a:spcBef>
                      </a:pPr>
                      <a:r>
                        <a:rPr sz="1400" spc="-60" dirty="0">
                          <a:latin typeface="Arial"/>
                          <a:cs typeface="Arial"/>
                        </a:rPr>
                        <a:t>Pull</a:t>
                      </a:r>
                      <a:r>
                        <a:rPr sz="1400" spc="-90" dirty="0">
                          <a:latin typeface="Arial"/>
                          <a:cs typeface="Arial"/>
                        </a:rPr>
                        <a:t> </a:t>
                      </a:r>
                      <a:r>
                        <a:rPr sz="1400" spc="-50" dirty="0">
                          <a:latin typeface="Arial"/>
                          <a:cs typeface="Arial"/>
                        </a:rPr>
                        <a:t>request</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60"/>
                        </a:spcBef>
                      </a:pPr>
                      <a:r>
                        <a:rPr sz="1400" spc="-125" dirty="0">
                          <a:latin typeface="Arial"/>
                          <a:cs typeface="Arial"/>
                        </a:rPr>
                        <a:t>A</a:t>
                      </a:r>
                      <a:r>
                        <a:rPr sz="1400" spc="-75" dirty="0">
                          <a:latin typeface="Arial"/>
                          <a:cs typeface="Arial"/>
                        </a:rPr>
                        <a:t> </a:t>
                      </a:r>
                      <a:r>
                        <a:rPr sz="1400" spc="-20" dirty="0">
                          <a:latin typeface="Arial"/>
                          <a:cs typeface="Arial"/>
                        </a:rPr>
                        <a:t>pull</a:t>
                      </a:r>
                      <a:r>
                        <a:rPr sz="1400" spc="-75" dirty="0">
                          <a:latin typeface="Arial"/>
                          <a:cs typeface="Arial"/>
                        </a:rPr>
                        <a:t> </a:t>
                      </a:r>
                      <a:r>
                        <a:rPr sz="1400" spc="-50" dirty="0">
                          <a:latin typeface="Arial"/>
                          <a:cs typeface="Arial"/>
                        </a:rPr>
                        <a:t>request</a:t>
                      </a:r>
                      <a:r>
                        <a:rPr sz="1400" spc="-70" dirty="0">
                          <a:latin typeface="Arial"/>
                          <a:cs typeface="Arial"/>
                        </a:rPr>
                        <a:t> </a:t>
                      </a:r>
                      <a:r>
                        <a:rPr sz="1400" spc="-75" dirty="0">
                          <a:latin typeface="Arial"/>
                          <a:cs typeface="Arial"/>
                        </a:rPr>
                        <a:t>is </a:t>
                      </a:r>
                      <a:r>
                        <a:rPr sz="1400" spc="-110" dirty="0">
                          <a:latin typeface="Arial"/>
                          <a:cs typeface="Arial"/>
                        </a:rPr>
                        <a:t>a</a:t>
                      </a:r>
                      <a:r>
                        <a:rPr sz="1400" spc="-75" dirty="0">
                          <a:latin typeface="Arial"/>
                          <a:cs typeface="Arial"/>
                        </a:rPr>
                        <a:t> </a:t>
                      </a:r>
                      <a:r>
                        <a:rPr sz="1400" spc="-50" dirty="0">
                          <a:latin typeface="Arial"/>
                          <a:cs typeface="Arial"/>
                        </a:rPr>
                        <a:t>request</a:t>
                      </a:r>
                      <a:r>
                        <a:rPr sz="1400" spc="-70" dirty="0">
                          <a:latin typeface="Arial"/>
                          <a:cs typeface="Arial"/>
                        </a:rPr>
                        <a:t> </a:t>
                      </a:r>
                      <a:r>
                        <a:rPr sz="1400" spc="5" dirty="0">
                          <a:latin typeface="Arial"/>
                          <a:cs typeface="Arial"/>
                        </a:rPr>
                        <a:t>to</a:t>
                      </a:r>
                      <a:r>
                        <a:rPr sz="1400" spc="-80" dirty="0">
                          <a:latin typeface="Arial"/>
                          <a:cs typeface="Arial"/>
                        </a:rPr>
                        <a:t> </a:t>
                      </a:r>
                      <a:r>
                        <a:rPr sz="1400" spc="-40" dirty="0">
                          <a:latin typeface="Arial"/>
                          <a:cs typeface="Arial"/>
                        </a:rPr>
                        <a:t>bring</a:t>
                      </a:r>
                      <a:r>
                        <a:rPr sz="1400" spc="-80" dirty="0">
                          <a:latin typeface="Arial"/>
                          <a:cs typeface="Arial"/>
                        </a:rPr>
                        <a:t> </a:t>
                      </a:r>
                      <a:r>
                        <a:rPr sz="1400" spc="-110" dirty="0">
                          <a:latin typeface="Arial"/>
                          <a:cs typeface="Arial"/>
                        </a:rPr>
                        <a:t>a</a:t>
                      </a:r>
                      <a:r>
                        <a:rPr sz="1400" spc="-75" dirty="0">
                          <a:latin typeface="Arial"/>
                          <a:cs typeface="Arial"/>
                        </a:rPr>
                        <a:t> series </a:t>
                      </a:r>
                      <a:r>
                        <a:rPr sz="1400" spc="-5" dirty="0">
                          <a:latin typeface="Arial"/>
                          <a:cs typeface="Arial"/>
                        </a:rPr>
                        <a:t>of</a:t>
                      </a:r>
                      <a:r>
                        <a:rPr sz="1400" spc="-80" dirty="0">
                          <a:latin typeface="Arial"/>
                          <a:cs typeface="Arial"/>
                        </a:rPr>
                        <a:t> </a:t>
                      </a:r>
                      <a:r>
                        <a:rPr sz="1400" spc="-100" dirty="0">
                          <a:latin typeface="Arial"/>
                          <a:cs typeface="Arial"/>
                        </a:rPr>
                        <a:t>changes</a:t>
                      </a:r>
                      <a:r>
                        <a:rPr sz="1400" spc="-75" dirty="0">
                          <a:latin typeface="Arial"/>
                          <a:cs typeface="Arial"/>
                        </a:rPr>
                        <a:t> </a:t>
                      </a:r>
                      <a:r>
                        <a:rPr sz="1400" spc="-20" dirty="0">
                          <a:latin typeface="Arial"/>
                          <a:cs typeface="Arial"/>
                        </a:rPr>
                        <a:t>from</a:t>
                      </a:r>
                      <a:r>
                        <a:rPr sz="1400" spc="-85" dirty="0">
                          <a:latin typeface="Arial"/>
                          <a:cs typeface="Arial"/>
                        </a:rPr>
                        <a:t> </a:t>
                      </a:r>
                      <a:r>
                        <a:rPr sz="1400" spc="-60" dirty="0">
                          <a:latin typeface="Arial"/>
                          <a:cs typeface="Arial"/>
                        </a:rPr>
                        <a:t>one</a:t>
                      </a:r>
                      <a:r>
                        <a:rPr sz="1400" spc="-80" dirty="0">
                          <a:latin typeface="Arial"/>
                          <a:cs typeface="Arial"/>
                        </a:rPr>
                        <a:t> </a:t>
                      </a:r>
                      <a:r>
                        <a:rPr sz="1400" spc="-65" dirty="0">
                          <a:latin typeface="Arial"/>
                          <a:cs typeface="Arial"/>
                        </a:rPr>
                        <a:t>branch</a:t>
                      </a:r>
                      <a:r>
                        <a:rPr sz="1400" spc="-80" dirty="0">
                          <a:latin typeface="Arial"/>
                          <a:cs typeface="Arial"/>
                        </a:rPr>
                        <a:t> </a:t>
                      </a:r>
                      <a:r>
                        <a:rPr sz="1400" spc="5" dirty="0">
                          <a:latin typeface="Arial"/>
                          <a:cs typeface="Arial"/>
                        </a:rPr>
                        <a:t>to</a:t>
                      </a:r>
                      <a:r>
                        <a:rPr sz="1400" spc="-80" dirty="0">
                          <a:latin typeface="Arial"/>
                          <a:cs typeface="Arial"/>
                        </a:rPr>
                        <a:t> </a:t>
                      </a:r>
                      <a:r>
                        <a:rPr sz="1400" spc="-35" dirty="0">
                          <a:latin typeface="Arial"/>
                          <a:cs typeface="Arial"/>
                        </a:rPr>
                        <a:t>another</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 y="6334316"/>
            <a:ext cx="12192000" cy="66675"/>
          </a:xfrm>
          <a:custGeom>
            <a:avLst/>
            <a:gdLst/>
            <a:ahLst/>
            <a:cxnLst/>
            <a:rect l="l" t="t" r="r" b="b"/>
            <a:pathLst>
              <a:path w="12192000" h="66675">
                <a:moveTo>
                  <a:pt x="0" y="66484"/>
                </a:moveTo>
                <a:lnTo>
                  <a:pt x="12191984" y="66484"/>
                </a:lnTo>
                <a:lnTo>
                  <a:pt x="12191984" y="0"/>
                </a:lnTo>
                <a:lnTo>
                  <a:pt x="0" y="0"/>
                </a:lnTo>
                <a:lnTo>
                  <a:pt x="0" y="66484"/>
                </a:lnTo>
                <a:close/>
              </a:path>
            </a:pathLst>
          </a:custGeom>
          <a:solidFill>
            <a:srgbClr val="E48312"/>
          </a:solidFill>
        </p:spPr>
        <p:txBody>
          <a:bodyPr wrap="square" lIns="0" tIns="0" rIns="0" bIns="0" rtlCol="0"/>
          <a:lstStyle/>
          <a:p>
            <a:endParaRPr/>
          </a:p>
        </p:txBody>
      </p:sp>
      <p:sp>
        <p:nvSpPr>
          <p:cNvPr id="3" name="object 3"/>
          <p:cNvSpPr/>
          <p:nvPr/>
        </p:nvSpPr>
        <p:spPr>
          <a:xfrm>
            <a:off x="7892143" y="2085703"/>
            <a:ext cx="3566160" cy="0"/>
          </a:xfrm>
          <a:custGeom>
            <a:avLst/>
            <a:gdLst/>
            <a:ahLst/>
            <a:cxnLst/>
            <a:rect l="l" t="t" r="r" b="b"/>
            <a:pathLst>
              <a:path w="3566159">
                <a:moveTo>
                  <a:pt x="0" y="0"/>
                </a:moveTo>
                <a:lnTo>
                  <a:pt x="3566160" y="1"/>
                </a:lnTo>
              </a:path>
            </a:pathLst>
          </a:custGeom>
          <a:ln w="6350">
            <a:solidFill>
              <a:srgbClr val="7F7F7F"/>
            </a:solidFill>
          </a:ln>
        </p:spPr>
        <p:txBody>
          <a:bodyPr wrap="square" lIns="0" tIns="0" rIns="0" bIns="0" rtlCol="0"/>
          <a:lstStyle/>
          <a:p>
            <a:endParaRPr/>
          </a:p>
        </p:txBody>
      </p:sp>
      <p:sp>
        <p:nvSpPr>
          <p:cNvPr id="4" name="object 4"/>
          <p:cNvSpPr/>
          <p:nvPr/>
        </p:nvSpPr>
        <p:spPr>
          <a:xfrm>
            <a:off x="842228" y="674664"/>
            <a:ext cx="6522123" cy="524523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7938224" y="486836"/>
            <a:ext cx="2954655" cy="695960"/>
          </a:xfrm>
          <a:prstGeom prst="rect">
            <a:avLst/>
          </a:prstGeom>
        </p:spPr>
        <p:txBody>
          <a:bodyPr vert="horz" wrap="square" lIns="0" tIns="12700" rIns="0" bIns="0" rtlCol="0">
            <a:spAutoFit/>
          </a:bodyPr>
          <a:lstStyle/>
          <a:p>
            <a:pPr marL="12700">
              <a:lnSpc>
                <a:spcPct val="100000"/>
              </a:lnSpc>
              <a:spcBef>
                <a:spcPts val="100"/>
              </a:spcBef>
            </a:pPr>
            <a:r>
              <a:rPr sz="4400" u="none" dirty="0"/>
              <a:t>Making a</a:t>
            </a:r>
            <a:endParaRPr sz="4400" dirty="0"/>
          </a:p>
        </p:txBody>
      </p:sp>
      <p:sp>
        <p:nvSpPr>
          <p:cNvPr id="9" name="object 9"/>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6" name="object 6"/>
          <p:cNvSpPr txBox="1"/>
          <p:nvPr/>
        </p:nvSpPr>
        <p:spPr>
          <a:xfrm>
            <a:off x="7938225" y="922869"/>
            <a:ext cx="3644175" cy="695960"/>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404040"/>
                </a:solidFill>
                <a:latin typeface="Arial"/>
                <a:cs typeface="Arial"/>
              </a:rPr>
              <a:t>repository on</a:t>
            </a:r>
            <a:endParaRPr sz="4400" dirty="0">
              <a:latin typeface="Arial"/>
              <a:cs typeface="Arial"/>
            </a:endParaRPr>
          </a:p>
        </p:txBody>
      </p:sp>
      <p:sp>
        <p:nvSpPr>
          <p:cNvPr id="7" name="object 7"/>
          <p:cNvSpPr txBox="1"/>
          <p:nvPr/>
        </p:nvSpPr>
        <p:spPr>
          <a:xfrm>
            <a:off x="7938225" y="1358967"/>
            <a:ext cx="3442335" cy="695960"/>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404040"/>
                </a:solidFill>
                <a:latin typeface="Arial"/>
                <a:cs typeface="Arial"/>
              </a:rPr>
              <a:t>Github</a:t>
            </a:r>
            <a:endParaRPr sz="4400" dirty="0">
              <a:latin typeface="Arial"/>
              <a:cs typeface="Arial"/>
            </a:endParaRPr>
          </a:p>
        </p:txBody>
      </p:sp>
      <p:sp>
        <p:nvSpPr>
          <p:cNvPr id="8" name="object 8"/>
          <p:cNvSpPr txBox="1"/>
          <p:nvPr/>
        </p:nvSpPr>
        <p:spPr>
          <a:xfrm>
            <a:off x="7938225" y="2185387"/>
            <a:ext cx="3442335" cy="3572773"/>
          </a:xfrm>
          <a:prstGeom prst="rect">
            <a:avLst/>
          </a:prstGeom>
        </p:spPr>
        <p:txBody>
          <a:bodyPr vert="horz" wrap="square" lIns="0" tIns="43180" rIns="0" bIns="0" rtlCol="0">
            <a:spAutoFit/>
          </a:bodyPr>
          <a:lstStyle/>
          <a:p>
            <a:pPr marL="12700" marR="5080">
              <a:lnSpc>
                <a:spcPct val="90000"/>
              </a:lnSpc>
              <a:spcBef>
                <a:spcPts val="340"/>
              </a:spcBef>
            </a:pPr>
            <a:r>
              <a:rPr sz="2000" dirty="0">
                <a:solidFill>
                  <a:srgbClr val="404040"/>
                </a:solidFill>
                <a:latin typeface="Arial"/>
                <a:cs typeface="Arial"/>
              </a:rPr>
              <a:t>The first step to using Git is  making a repository. A repository  is a data structure that stores  information about the files and  folder of a project, as well as the  history of the structure.</a:t>
            </a:r>
            <a:endParaRPr sz="2000">
              <a:latin typeface="Arial"/>
              <a:cs typeface="Arial"/>
            </a:endParaRPr>
          </a:p>
          <a:p>
            <a:pPr marL="12700" marR="189230">
              <a:lnSpc>
                <a:spcPct val="89600"/>
              </a:lnSpc>
              <a:spcBef>
                <a:spcPts val="1415"/>
              </a:spcBef>
            </a:pPr>
            <a:r>
              <a:rPr sz="2000" dirty="0">
                <a:solidFill>
                  <a:srgbClr val="404040"/>
                </a:solidFill>
                <a:latin typeface="Arial"/>
                <a:cs typeface="Arial"/>
              </a:rPr>
              <a:t>The easiest way to make a  repository is to start on Github,  with the following settings:</a:t>
            </a:r>
            <a:endParaRPr sz="2000">
              <a:latin typeface="Arial"/>
              <a:cs typeface="Arial"/>
            </a:endParaRPr>
          </a:p>
          <a:p>
            <a:pPr marL="305435" indent="-182880">
              <a:lnSpc>
                <a:spcPct val="100000"/>
              </a:lnSpc>
              <a:spcBef>
                <a:spcPts val="200"/>
              </a:spcBef>
              <a:buClr>
                <a:srgbClr val="E48312"/>
              </a:buClr>
              <a:buChar char="◦"/>
              <a:tabLst>
                <a:tab pos="305435" algn="l"/>
              </a:tabLst>
            </a:pPr>
            <a:r>
              <a:rPr sz="1800" u="sng" dirty="0">
                <a:solidFill>
                  <a:srgbClr val="2998E3"/>
                </a:solidFill>
                <a:uFill>
                  <a:solidFill>
                    <a:srgbClr val="2998E3"/>
                  </a:solidFill>
                </a:uFill>
                <a:latin typeface="Arial"/>
                <a:cs typeface="Arial"/>
              </a:rPr>
              <a:t>https://github.com/new</a:t>
            </a:r>
            <a:endParaRPr sz="1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 y="0"/>
            <a:ext cx="4590415" cy="6858000"/>
          </a:xfrm>
          <a:custGeom>
            <a:avLst/>
            <a:gdLst/>
            <a:ahLst/>
            <a:cxnLst/>
            <a:rect l="l" t="t" r="r" b="b"/>
            <a:pathLst>
              <a:path w="4590415" h="6858000">
                <a:moveTo>
                  <a:pt x="0" y="6858000"/>
                </a:moveTo>
                <a:lnTo>
                  <a:pt x="4590272" y="6858000"/>
                </a:lnTo>
                <a:lnTo>
                  <a:pt x="4590272" y="0"/>
                </a:lnTo>
                <a:lnTo>
                  <a:pt x="0" y="0"/>
                </a:lnTo>
                <a:lnTo>
                  <a:pt x="0" y="6858000"/>
                </a:lnTo>
                <a:close/>
              </a:path>
            </a:pathLst>
          </a:custGeom>
          <a:solidFill>
            <a:srgbClr val="BD582C"/>
          </a:solidFill>
        </p:spPr>
        <p:txBody>
          <a:bodyPr wrap="square" lIns="0" tIns="0" rIns="0" bIns="0" rtlCol="0"/>
          <a:lstStyle/>
          <a:p>
            <a:endParaRPr/>
          </a:p>
        </p:txBody>
      </p:sp>
      <p:sp>
        <p:nvSpPr>
          <p:cNvPr id="3" name="object 3"/>
          <p:cNvSpPr/>
          <p:nvPr/>
        </p:nvSpPr>
        <p:spPr>
          <a:xfrm>
            <a:off x="4622683" y="0"/>
            <a:ext cx="0" cy="6858000"/>
          </a:xfrm>
          <a:custGeom>
            <a:avLst/>
            <a:gdLst/>
            <a:ahLst/>
            <a:cxnLst/>
            <a:rect l="l" t="t" r="r" b="b"/>
            <a:pathLst>
              <a:path h="6858000">
                <a:moveTo>
                  <a:pt x="0" y="0"/>
                </a:moveTo>
                <a:lnTo>
                  <a:pt x="0" y="6858000"/>
                </a:lnTo>
              </a:path>
            </a:pathLst>
          </a:custGeom>
          <a:ln w="64008">
            <a:solidFill>
              <a:srgbClr val="E48312"/>
            </a:solidFill>
          </a:ln>
        </p:spPr>
        <p:txBody>
          <a:bodyPr wrap="square" lIns="0" tIns="0" rIns="0" bIns="0" rtlCol="0"/>
          <a:lstStyle/>
          <a:p>
            <a:endParaRPr/>
          </a:p>
        </p:txBody>
      </p:sp>
      <p:sp>
        <p:nvSpPr>
          <p:cNvPr id="4" name="object 4"/>
          <p:cNvSpPr/>
          <p:nvPr/>
        </p:nvSpPr>
        <p:spPr>
          <a:xfrm>
            <a:off x="4812160" y="21839"/>
            <a:ext cx="3606642" cy="331226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576279" y="0"/>
            <a:ext cx="3610610" cy="3355975"/>
          </a:xfrm>
          <a:custGeom>
            <a:avLst/>
            <a:gdLst/>
            <a:ahLst/>
            <a:cxnLst/>
            <a:rect l="l" t="t" r="r" b="b"/>
            <a:pathLst>
              <a:path w="3610609" h="3355975">
                <a:moveTo>
                  <a:pt x="0" y="3355941"/>
                </a:moveTo>
                <a:lnTo>
                  <a:pt x="3610034" y="3355941"/>
                </a:lnTo>
                <a:lnTo>
                  <a:pt x="3610034" y="0"/>
                </a:lnTo>
                <a:lnTo>
                  <a:pt x="0" y="0"/>
                </a:lnTo>
                <a:lnTo>
                  <a:pt x="0" y="3355941"/>
                </a:lnTo>
                <a:close/>
              </a:path>
            </a:pathLst>
          </a:custGeom>
          <a:solidFill>
            <a:srgbClr val="E48312"/>
          </a:solidFill>
        </p:spPr>
        <p:txBody>
          <a:bodyPr wrap="square" lIns="0" tIns="0" rIns="0" bIns="0" rtlCol="0"/>
          <a:lstStyle/>
          <a:p>
            <a:endParaRPr/>
          </a:p>
        </p:txBody>
      </p:sp>
      <p:sp>
        <p:nvSpPr>
          <p:cNvPr id="6" name="object 6"/>
          <p:cNvSpPr/>
          <p:nvPr/>
        </p:nvSpPr>
        <p:spPr>
          <a:xfrm>
            <a:off x="4812160" y="3504903"/>
            <a:ext cx="7374154" cy="3353062"/>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04800" y="1990091"/>
            <a:ext cx="4317883" cy="566822"/>
          </a:xfrm>
          <a:prstGeom prst="rect">
            <a:avLst/>
          </a:prstGeom>
        </p:spPr>
        <p:txBody>
          <a:bodyPr vert="horz" wrap="square" lIns="0" tIns="12700" rIns="0" bIns="0" rtlCol="0">
            <a:spAutoFit/>
          </a:bodyPr>
          <a:lstStyle/>
          <a:p>
            <a:pPr marL="12700">
              <a:lnSpc>
                <a:spcPct val="100000"/>
              </a:lnSpc>
              <a:spcBef>
                <a:spcPts val="100"/>
              </a:spcBef>
            </a:pPr>
            <a:r>
              <a:rPr sz="3600" u="none" dirty="0">
                <a:solidFill>
                  <a:srgbClr val="FFFFFF"/>
                </a:solidFill>
              </a:rPr>
              <a:t>Cloning a repository</a:t>
            </a:r>
            <a:endParaRPr sz="3600" dirty="0"/>
          </a:p>
        </p:txBody>
      </p:sp>
      <p:sp>
        <p:nvSpPr>
          <p:cNvPr id="9" name="object 9"/>
          <p:cNvSpPr txBox="1"/>
          <p:nvPr/>
        </p:nvSpPr>
        <p:spPr>
          <a:xfrm>
            <a:off x="9667852" y="6558091"/>
            <a:ext cx="2110105" cy="165100"/>
          </a:xfrm>
          <a:prstGeom prst="rect">
            <a:avLst/>
          </a:prstGeom>
        </p:spPr>
        <p:txBody>
          <a:bodyPr vert="horz" wrap="square" lIns="0" tIns="6985" rIns="0" bIns="0" rtlCol="0">
            <a:spAutoFit/>
          </a:bodyPr>
          <a:lstStyle/>
          <a:p>
            <a:pPr marL="12700">
              <a:lnSpc>
                <a:spcPct val="100000"/>
              </a:lnSpc>
              <a:spcBef>
                <a:spcPts val="55"/>
              </a:spcBef>
            </a:pPr>
            <a:r>
              <a:rPr sz="900" spc="-2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8" name="object 8"/>
          <p:cNvSpPr txBox="1"/>
          <p:nvPr/>
        </p:nvSpPr>
        <p:spPr>
          <a:xfrm>
            <a:off x="571111" y="2652974"/>
            <a:ext cx="3647440" cy="1871345"/>
          </a:xfrm>
          <a:prstGeom prst="rect">
            <a:avLst/>
          </a:prstGeom>
        </p:spPr>
        <p:txBody>
          <a:bodyPr vert="horz" wrap="square" lIns="0" tIns="35560" rIns="0" bIns="0" rtlCol="0">
            <a:spAutoFit/>
          </a:bodyPr>
          <a:lstStyle/>
          <a:p>
            <a:pPr marL="12700" marR="52705">
              <a:lnSpc>
                <a:spcPct val="89800"/>
              </a:lnSpc>
              <a:spcBef>
                <a:spcPts val="280"/>
              </a:spcBef>
            </a:pPr>
            <a:r>
              <a:rPr sz="1500" dirty="0">
                <a:solidFill>
                  <a:srgbClr val="FFFFFF"/>
                </a:solidFill>
                <a:latin typeface="Arial"/>
                <a:cs typeface="Arial"/>
              </a:rPr>
              <a:t>Once the repository is created on Github, we  can clone it to our local machines using the git  command line.</a:t>
            </a:r>
            <a:endParaRPr sz="1500" dirty="0">
              <a:latin typeface="Arial"/>
              <a:cs typeface="Arial"/>
            </a:endParaRPr>
          </a:p>
          <a:p>
            <a:pPr marL="12700" marR="5080">
              <a:lnSpc>
                <a:spcPct val="89800"/>
              </a:lnSpc>
              <a:spcBef>
                <a:spcPts val="1420"/>
              </a:spcBef>
            </a:pPr>
            <a:r>
              <a:rPr sz="1500" dirty="0">
                <a:solidFill>
                  <a:srgbClr val="FFFFFF"/>
                </a:solidFill>
                <a:latin typeface="Arial"/>
                <a:cs typeface="Arial"/>
              </a:rPr>
              <a:t>On the home page of a repository (</a:t>
            </a:r>
            <a:r>
              <a:rPr sz="1500" u="sng" dirty="0">
                <a:solidFill>
                  <a:srgbClr val="2998E3"/>
                </a:solidFill>
                <a:uFill>
                  <a:solidFill>
                    <a:srgbClr val="2998E3"/>
                  </a:solidFill>
                </a:uFill>
                <a:latin typeface="Arial"/>
                <a:cs typeface="Arial"/>
              </a:rPr>
              <a:t>see </a:t>
            </a:r>
            <a:r>
              <a:rPr sz="1500" dirty="0">
                <a:solidFill>
                  <a:srgbClr val="2998E3"/>
                </a:solidFill>
                <a:latin typeface="Arial"/>
                <a:cs typeface="Arial"/>
              </a:rPr>
              <a:t> </a:t>
            </a:r>
            <a:r>
              <a:rPr sz="1500" u="sng" dirty="0">
                <a:solidFill>
                  <a:srgbClr val="2998E3"/>
                </a:solidFill>
                <a:uFill>
                  <a:solidFill>
                    <a:srgbClr val="2998E3"/>
                  </a:solidFill>
                </a:uFill>
                <a:latin typeface="Arial"/>
                <a:cs typeface="Arial"/>
              </a:rPr>
              <a:t>example</a:t>
            </a:r>
            <a:r>
              <a:rPr sz="1500" dirty="0">
                <a:solidFill>
                  <a:srgbClr val="FFFFFF"/>
                </a:solidFill>
                <a:latin typeface="Arial"/>
                <a:cs typeface="Arial"/>
              </a:rPr>
              <a:t>) there will be a button to clone or  donwload the repository. Copy the url, and use  the </a:t>
            </a:r>
            <a:r>
              <a:rPr sz="1500" i="1" dirty="0">
                <a:solidFill>
                  <a:srgbClr val="FFFFFF"/>
                </a:solidFill>
                <a:latin typeface="Arial"/>
                <a:cs typeface="Arial"/>
              </a:rPr>
              <a:t>git clone URL </a:t>
            </a:r>
            <a:r>
              <a:rPr sz="1500" dirty="0">
                <a:solidFill>
                  <a:srgbClr val="FFFFFF"/>
                </a:solidFill>
                <a:latin typeface="Arial"/>
                <a:cs typeface="Arial"/>
              </a:rPr>
              <a:t>command to clone the  repository.</a:t>
            </a:r>
            <a:endParaRPr sz="15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 y="0"/>
            <a:ext cx="4051300" cy="6858000"/>
          </a:xfrm>
          <a:custGeom>
            <a:avLst/>
            <a:gdLst/>
            <a:ahLst/>
            <a:cxnLst/>
            <a:rect l="l" t="t" r="r" b="b"/>
            <a:pathLst>
              <a:path w="4051300" h="6858000">
                <a:moveTo>
                  <a:pt x="0" y="6858000"/>
                </a:moveTo>
                <a:lnTo>
                  <a:pt x="4050790" y="6858000"/>
                </a:lnTo>
                <a:lnTo>
                  <a:pt x="4050790" y="0"/>
                </a:lnTo>
                <a:lnTo>
                  <a:pt x="0" y="0"/>
                </a:lnTo>
                <a:lnTo>
                  <a:pt x="0" y="6858000"/>
                </a:lnTo>
                <a:close/>
              </a:path>
            </a:pathLst>
          </a:custGeom>
          <a:solidFill>
            <a:srgbClr val="BD582C"/>
          </a:solidFill>
        </p:spPr>
        <p:txBody>
          <a:bodyPr wrap="square" lIns="0" tIns="0" rIns="0" bIns="0" rtlCol="0"/>
          <a:lstStyle/>
          <a:p>
            <a:endParaRPr/>
          </a:p>
        </p:txBody>
      </p:sp>
      <p:sp>
        <p:nvSpPr>
          <p:cNvPr id="3" name="object 3"/>
          <p:cNvSpPr/>
          <p:nvPr/>
        </p:nvSpPr>
        <p:spPr>
          <a:xfrm>
            <a:off x="4072074" y="0"/>
            <a:ext cx="0" cy="6858000"/>
          </a:xfrm>
          <a:custGeom>
            <a:avLst/>
            <a:gdLst/>
            <a:ahLst/>
            <a:cxnLst/>
            <a:rect l="l" t="t" r="r" b="b"/>
            <a:pathLst>
              <a:path h="6858000">
                <a:moveTo>
                  <a:pt x="0" y="0"/>
                </a:moveTo>
                <a:lnTo>
                  <a:pt x="0" y="6858000"/>
                </a:lnTo>
              </a:path>
            </a:pathLst>
          </a:custGeom>
          <a:ln w="64008">
            <a:solidFill>
              <a:srgbClr val="E48312"/>
            </a:solidFill>
          </a:ln>
        </p:spPr>
        <p:txBody>
          <a:bodyPr wrap="square" lIns="0" tIns="0" rIns="0" bIns="0" rtlCol="0"/>
          <a:lstStyle/>
          <a:p>
            <a:endParaRPr/>
          </a:p>
        </p:txBody>
      </p:sp>
      <p:sp>
        <p:nvSpPr>
          <p:cNvPr id="4" name="object 4"/>
          <p:cNvSpPr/>
          <p:nvPr/>
        </p:nvSpPr>
        <p:spPr>
          <a:xfrm>
            <a:off x="4742017" y="2451775"/>
            <a:ext cx="6798082" cy="195444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571110" y="1990091"/>
            <a:ext cx="2959540" cy="566822"/>
          </a:xfrm>
          <a:prstGeom prst="rect">
            <a:avLst/>
          </a:prstGeom>
        </p:spPr>
        <p:txBody>
          <a:bodyPr vert="horz" wrap="square" lIns="0" tIns="12700" rIns="0" bIns="0" rtlCol="0">
            <a:spAutoFit/>
          </a:bodyPr>
          <a:lstStyle/>
          <a:p>
            <a:pPr marL="12700">
              <a:lnSpc>
                <a:spcPct val="100000"/>
              </a:lnSpc>
              <a:spcBef>
                <a:spcPts val="100"/>
              </a:spcBef>
            </a:pPr>
            <a:r>
              <a:rPr sz="3600" u="none" dirty="0">
                <a:solidFill>
                  <a:srgbClr val="FFFFFF"/>
                </a:solidFill>
              </a:rPr>
              <a:t>Getting status</a:t>
            </a:r>
            <a:endParaRPr sz="3600" dirty="0"/>
          </a:p>
        </p:txBody>
      </p:sp>
      <p:sp>
        <p:nvSpPr>
          <p:cNvPr id="6" name="object 6"/>
          <p:cNvSpPr txBox="1"/>
          <p:nvPr/>
        </p:nvSpPr>
        <p:spPr>
          <a:xfrm>
            <a:off x="571111" y="2652974"/>
            <a:ext cx="2938780" cy="3285490"/>
          </a:xfrm>
          <a:prstGeom prst="rect">
            <a:avLst/>
          </a:prstGeom>
        </p:spPr>
        <p:txBody>
          <a:bodyPr vert="horz" wrap="square" lIns="0" tIns="35560" rIns="0" bIns="0" rtlCol="0">
            <a:spAutoFit/>
          </a:bodyPr>
          <a:lstStyle/>
          <a:p>
            <a:pPr marL="12700" marR="12065">
              <a:lnSpc>
                <a:spcPct val="89800"/>
              </a:lnSpc>
              <a:spcBef>
                <a:spcPts val="280"/>
              </a:spcBef>
            </a:pPr>
            <a:r>
              <a:rPr sz="1500" dirty="0">
                <a:solidFill>
                  <a:srgbClr val="FFFFFF"/>
                </a:solidFill>
                <a:latin typeface="Arial"/>
                <a:cs typeface="Arial"/>
              </a:rPr>
              <a:t>While in our project directory, we can  make changes as needed to our  repository. These changes will not  appear online until we commit and  push these changes.</a:t>
            </a:r>
            <a:endParaRPr sz="1500" dirty="0">
              <a:latin typeface="Arial"/>
              <a:cs typeface="Arial"/>
            </a:endParaRPr>
          </a:p>
          <a:p>
            <a:pPr marL="12700" marR="134620">
              <a:lnSpc>
                <a:spcPct val="89800"/>
              </a:lnSpc>
              <a:spcBef>
                <a:spcPts val="1420"/>
              </a:spcBef>
            </a:pPr>
            <a:r>
              <a:rPr sz="1500" dirty="0">
                <a:solidFill>
                  <a:srgbClr val="FFFFFF"/>
                </a:solidFill>
                <a:latin typeface="Arial"/>
                <a:cs typeface="Arial"/>
              </a:rPr>
              <a:t>When we want to see what changes  we have since our last commit (a  snapshot of our code at a point in  time), we can use the </a:t>
            </a:r>
            <a:r>
              <a:rPr sz="1500" i="1" dirty="0">
                <a:solidFill>
                  <a:srgbClr val="FFFFFF"/>
                </a:solidFill>
                <a:latin typeface="Arial"/>
                <a:cs typeface="Arial"/>
              </a:rPr>
              <a:t>git status  </a:t>
            </a:r>
            <a:r>
              <a:rPr sz="1500" dirty="0">
                <a:solidFill>
                  <a:srgbClr val="FFFFFF"/>
                </a:solidFill>
                <a:latin typeface="Arial"/>
                <a:cs typeface="Arial"/>
              </a:rPr>
              <a:t>command.</a:t>
            </a:r>
            <a:endParaRPr sz="1500" dirty="0">
              <a:latin typeface="Arial"/>
              <a:cs typeface="Arial"/>
            </a:endParaRPr>
          </a:p>
          <a:p>
            <a:pPr marL="12700" marR="5080">
              <a:lnSpc>
                <a:spcPct val="90100"/>
              </a:lnSpc>
              <a:spcBef>
                <a:spcPts val="1410"/>
              </a:spcBef>
            </a:pPr>
            <a:r>
              <a:rPr sz="1500" dirty="0">
                <a:solidFill>
                  <a:srgbClr val="FFFFFF"/>
                </a:solidFill>
                <a:latin typeface="Arial"/>
                <a:cs typeface="Arial"/>
              </a:rPr>
              <a:t>In the screenshot, we can see that we  have an untracked file; this means a  file that is brand new to the  repository.</a:t>
            </a:r>
            <a:endParaRPr sz="1500" dirty="0">
              <a:latin typeface="Arial"/>
              <a:cs typeface="Arial"/>
            </a:endParaRPr>
          </a:p>
        </p:txBody>
      </p:sp>
      <p:sp>
        <p:nvSpPr>
          <p:cNvPr id="7" name="object 7"/>
          <p:cNvSpPr txBox="1"/>
          <p:nvPr/>
        </p:nvSpPr>
        <p:spPr>
          <a:xfrm>
            <a:off x="1167914" y="6552622"/>
            <a:ext cx="211010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 y="6334316"/>
            <a:ext cx="12192000" cy="66675"/>
          </a:xfrm>
          <a:custGeom>
            <a:avLst/>
            <a:gdLst/>
            <a:ahLst/>
            <a:cxnLst/>
            <a:rect l="l" t="t" r="r" b="b"/>
            <a:pathLst>
              <a:path w="12192000" h="66675">
                <a:moveTo>
                  <a:pt x="0" y="66484"/>
                </a:moveTo>
                <a:lnTo>
                  <a:pt x="12191984" y="66484"/>
                </a:lnTo>
                <a:lnTo>
                  <a:pt x="12191984" y="0"/>
                </a:lnTo>
                <a:lnTo>
                  <a:pt x="0" y="0"/>
                </a:lnTo>
                <a:lnTo>
                  <a:pt x="0" y="66484"/>
                </a:lnTo>
                <a:close/>
              </a:path>
            </a:pathLst>
          </a:custGeom>
          <a:solidFill>
            <a:srgbClr val="E48312"/>
          </a:solidFill>
        </p:spPr>
        <p:txBody>
          <a:bodyPr wrap="square" lIns="0" tIns="0" rIns="0" bIns="0" rtlCol="0"/>
          <a:lstStyle/>
          <a:p>
            <a:endParaRPr/>
          </a:p>
        </p:txBody>
      </p:sp>
      <p:sp>
        <p:nvSpPr>
          <p:cNvPr id="3" name="object 3"/>
          <p:cNvSpPr/>
          <p:nvPr/>
        </p:nvSpPr>
        <p:spPr>
          <a:xfrm>
            <a:off x="6411683" y="2086188"/>
            <a:ext cx="4749165" cy="0"/>
          </a:xfrm>
          <a:custGeom>
            <a:avLst/>
            <a:gdLst/>
            <a:ahLst/>
            <a:cxnLst/>
            <a:rect l="l" t="t" r="r" b="b"/>
            <a:pathLst>
              <a:path w="4749165">
                <a:moveTo>
                  <a:pt x="0" y="0"/>
                </a:moveTo>
                <a:lnTo>
                  <a:pt x="4748808" y="1"/>
                </a:lnTo>
              </a:path>
            </a:pathLst>
          </a:custGeom>
          <a:ln w="6350">
            <a:solidFill>
              <a:srgbClr val="7F7F7F"/>
            </a:solidFill>
          </a:ln>
        </p:spPr>
        <p:txBody>
          <a:bodyPr wrap="square" lIns="0" tIns="0" rIns="0" bIns="0" rtlCol="0"/>
          <a:lstStyle/>
          <a:p>
            <a:endParaRPr/>
          </a:p>
        </p:txBody>
      </p:sp>
      <p:sp>
        <p:nvSpPr>
          <p:cNvPr id="4" name="object 4"/>
          <p:cNvSpPr/>
          <p:nvPr/>
        </p:nvSpPr>
        <p:spPr>
          <a:xfrm>
            <a:off x="643191" y="2301316"/>
            <a:ext cx="5451627" cy="193532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6094819" y="756076"/>
            <a:ext cx="5639982" cy="1269578"/>
          </a:xfrm>
          <a:prstGeom prst="rect">
            <a:avLst/>
          </a:prstGeom>
        </p:spPr>
        <p:txBody>
          <a:bodyPr vert="horz" wrap="square" lIns="0" tIns="114300" rIns="0" bIns="0" rtlCol="0">
            <a:spAutoFit/>
          </a:bodyPr>
          <a:lstStyle/>
          <a:p>
            <a:pPr marL="12700" marR="5080">
              <a:lnSpc>
                <a:spcPts val="4500"/>
              </a:lnSpc>
              <a:spcBef>
                <a:spcPts val="900"/>
              </a:spcBef>
            </a:pPr>
            <a:r>
              <a:rPr sz="4400" u="none" dirty="0"/>
              <a:t>Adding changes to be  included in a commit</a:t>
            </a:r>
            <a:endParaRPr sz="4400" dirty="0"/>
          </a:p>
        </p:txBody>
      </p:sp>
      <p:sp>
        <p:nvSpPr>
          <p:cNvPr id="7" name="object 7"/>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6" name="object 6"/>
          <p:cNvSpPr txBox="1"/>
          <p:nvPr/>
        </p:nvSpPr>
        <p:spPr>
          <a:xfrm>
            <a:off x="6490423" y="2159987"/>
            <a:ext cx="5021580" cy="3627532"/>
          </a:xfrm>
          <a:prstGeom prst="rect">
            <a:avLst/>
          </a:prstGeom>
        </p:spPr>
        <p:txBody>
          <a:bodyPr vert="horz" wrap="square" lIns="0" tIns="73025" rIns="0" bIns="0" rtlCol="0">
            <a:spAutoFit/>
          </a:bodyPr>
          <a:lstStyle/>
          <a:p>
            <a:pPr marL="12700" marR="7620">
              <a:lnSpc>
                <a:spcPct val="80100"/>
              </a:lnSpc>
              <a:spcBef>
                <a:spcPts val="575"/>
              </a:spcBef>
            </a:pPr>
            <a:r>
              <a:rPr sz="2000" dirty="0">
                <a:solidFill>
                  <a:srgbClr val="404040"/>
                </a:solidFill>
                <a:latin typeface="Arial"/>
                <a:cs typeface="Arial"/>
              </a:rPr>
              <a:t>Before we commit changes, we need to  explicitly tell Git which files we want to track the  changes of. We do this with the </a:t>
            </a:r>
            <a:r>
              <a:rPr sz="2000" i="1" dirty="0">
                <a:solidFill>
                  <a:srgbClr val="404040"/>
                </a:solidFill>
                <a:latin typeface="Arial"/>
                <a:cs typeface="Arial"/>
              </a:rPr>
              <a:t>git add  PATH/TO/FILE.EXT </a:t>
            </a:r>
            <a:r>
              <a:rPr sz="2000" dirty="0">
                <a:solidFill>
                  <a:srgbClr val="404040"/>
                </a:solidFill>
                <a:latin typeface="Arial"/>
                <a:cs typeface="Arial"/>
              </a:rPr>
              <a:t>command</a:t>
            </a:r>
            <a:r>
              <a:rPr sz="2000" i="1" dirty="0">
                <a:solidFill>
                  <a:srgbClr val="404040"/>
                </a:solidFill>
                <a:latin typeface="Arial"/>
                <a:cs typeface="Arial"/>
              </a:rPr>
              <a:t>.</a:t>
            </a:r>
            <a:endParaRPr sz="2000" dirty="0">
              <a:latin typeface="Arial"/>
              <a:cs typeface="Arial"/>
            </a:endParaRPr>
          </a:p>
          <a:p>
            <a:pPr marL="12700" marR="226060">
              <a:lnSpc>
                <a:spcPct val="79200"/>
              </a:lnSpc>
              <a:spcBef>
                <a:spcPts val="1435"/>
              </a:spcBef>
            </a:pPr>
            <a:r>
              <a:rPr sz="2000" dirty="0">
                <a:solidFill>
                  <a:srgbClr val="404040"/>
                </a:solidFill>
                <a:latin typeface="Arial"/>
                <a:cs typeface="Arial"/>
              </a:rPr>
              <a:t>For example, to add our new readme, it would  be: </a:t>
            </a:r>
            <a:r>
              <a:rPr sz="2000" i="1" dirty="0">
                <a:solidFill>
                  <a:srgbClr val="404040"/>
                </a:solidFill>
                <a:latin typeface="Arial"/>
                <a:cs typeface="Arial"/>
              </a:rPr>
              <a:t>git add readme.md</a:t>
            </a:r>
            <a:endParaRPr sz="2000" dirty="0">
              <a:latin typeface="Arial"/>
              <a:cs typeface="Arial"/>
            </a:endParaRPr>
          </a:p>
          <a:p>
            <a:pPr marL="12700" marR="5080">
              <a:lnSpc>
                <a:spcPct val="80000"/>
              </a:lnSpc>
              <a:spcBef>
                <a:spcPts val="1410"/>
              </a:spcBef>
            </a:pPr>
            <a:r>
              <a:rPr sz="2000" dirty="0">
                <a:solidFill>
                  <a:srgbClr val="404040"/>
                </a:solidFill>
                <a:latin typeface="Arial"/>
                <a:cs typeface="Arial"/>
              </a:rPr>
              <a:t>After the file is added, it is now in a state known  as </a:t>
            </a:r>
            <a:r>
              <a:rPr sz="2000" i="1" dirty="0">
                <a:solidFill>
                  <a:srgbClr val="404040"/>
                </a:solidFill>
                <a:latin typeface="Arial"/>
                <a:cs typeface="Arial"/>
              </a:rPr>
              <a:t>staging</a:t>
            </a:r>
            <a:r>
              <a:rPr sz="2000" dirty="0">
                <a:solidFill>
                  <a:srgbClr val="404040"/>
                </a:solidFill>
                <a:latin typeface="Arial"/>
                <a:cs typeface="Arial"/>
              </a:rPr>
              <a:t>; this means that it’s a change that will  be included in a new commit. We can continue  to edit this file and the new changes will not be  included in that staging version of the file until  we explicitly run </a:t>
            </a:r>
            <a:r>
              <a:rPr sz="2000" i="1" dirty="0">
                <a:solidFill>
                  <a:srgbClr val="404040"/>
                </a:solidFill>
                <a:latin typeface="Arial"/>
                <a:cs typeface="Arial"/>
              </a:rPr>
              <a:t>git add </a:t>
            </a:r>
            <a:r>
              <a:rPr sz="2000" dirty="0">
                <a:solidFill>
                  <a:srgbClr val="404040"/>
                </a:solidFill>
                <a:latin typeface="Arial"/>
                <a:cs typeface="Arial"/>
              </a:rPr>
              <a:t>again.</a:t>
            </a:r>
            <a:endParaRPr sz="20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 y="6334316"/>
            <a:ext cx="12192000" cy="66675"/>
          </a:xfrm>
          <a:custGeom>
            <a:avLst/>
            <a:gdLst/>
            <a:ahLst/>
            <a:cxnLst/>
            <a:rect l="l" t="t" r="r" b="b"/>
            <a:pathLst>
              <a:path w="12192000" h="66675">
                <a:moveTo>
                  <a:pt x="0" y="66484"/>
                </a:moveTo>
                <a:lnTo>
                  <a:pt x="12191984" y="66484"/>
                </a:lnTo>
                <a:lnTo>
                  <a:pt x="12191984" y="0"/>
                </a:lnTo>
                <a:lnTo>
                  <a:pt x="0" y="0"/>
                </a:lnTo>
                <a:lnTo>
                  <a:pt x="0" y="66484"/>
                </a:lnTo>
                <a:close/>
              </a:path>
            </a:pathLst>
          </a:custGeom>
          <a:solidFill>
            <a:srgbClr val="E48312"/>
          </a:solidFill>
        </p:spPr>
        <p:txBody>
          <a:bodyPr wrap="square" lIns="0" tIns="0" rIns="0" bIns="0" rtlCol="0"/>
          <a:lstStyle/>
          <a:p>
            <a:endParaRPr/>
          </a:p>
        </p:txBody>
      </p:sp>
      <p:sp>
        <p:nvSpPr>
          <p:cNvPr id="3" name="object 3"/>
          <p:cNvSpPr/>
          <p:nvPr/>
        </p:nvSpPr>
        <p:spPr>
          <a:xfrm>
            <a:off x="7892143" y="2085703"/>
            <a:ext cx="3566160" cy="0"/>
          </a:xfrm>
          <a:custGeom>
            <a:avLst/>
            <a:gdLst/>
            <a:ahLst/>
            <a:cxnLst/>
            <a:rect l="l" t="t" r="r" b="b"/>
            <a:pathLst>
              <a:path w="3566159">
                <a:moveTo>
                  <a:pt x="0" y="0"/>
                </a:moveTo>
                <a:lnTo>
                  <a:pt x="3566160" y="1"/>
                </a:lnTo>
              </a:path>
            </a:pathLst>
          </a:custGeom>
          <a:ln w="6350">
            <a:solidFill>
              <a:srgbClr val="7F7F7F"/>
            </a:solidFill>
          </a:ln>
        </p:spPr>
        <p:txBody>
          <a:bodyPr wrap="square" lIns="0" tIns="0" rIns="0" bIns="0" rtlCol="0"/>
          <a:lstStyle/>
          <a:p>
            <a:endParaRPr/>
          </a:p>
        </p:txBody>
      </p:sp>
      <p:sp>
        <p:nvSpPr>
          <p:cNvPr id="4" name="object 4"/>
          <p:cNvSpPr/>
          <p:nvPr/>
        </p:nvSpPr>
        <p:spPr>
          <a:xfrm>
            <a:off x="633998" y="2243538"/>
            <a:ext cx="6909800" cy="210748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7938225" y="639744"/>
            <a:ext cx="3720375" cy="1379220"/>
          </a:xfrm>
          <a:prstGeom prst="rect">
            <a:avLst/>
          </a:prstGeom>
        </p:spPr>
        <p:txBody>
          <a:bodyPr vert="horz" wrap="square" lIns="0" tIns="124460" rIns="0" bIns="0" rtlCol="0">
            <a:spAutoFit/>
          </a:bodyPr>
          <a:lstStyle/>
          <a:p>
            <a:pPr marL="12700" marR="5080">
              <a:lnSpc>
                <a:spcPts val="4900"/>
              </a:lnSpc>
              <a:spcBef>
                <a:spcPts val="980"/>
              </a:spcBef>
            </a:pPr>
            <a:r>
              <a:rPr u="none" dirty="0"/>
              <a:t>Committi</a:t>
            </a:r>
            <a:r>
              <a:rPr lang="en-US" u="none" dirty="0"/>
              <a:t>n</a:t>
            </a:r>
            <a:r>
              <a:rPr u="none" dirty="0"/>
              <a:t>g  Code</a:t>
            </a:r>
          </a:p>
        </p:txBody>
      </p:sp>
      <p:sp>
        <p:nvSpPr>
          <p:cNvPr id="7" name="object 7"/>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6" name="object 6"/>
          <p:cNvSpPr txBox="1"/>
          <p:nvPr/>
        </p:nvSpPr>
        <p:spPr>
          <a:xfrm>
            <a:off x="7938225" y="2185387"/>
            <a:ext cx="3584575" cy="3824124"/>
          </a:xfrm>
          <a:prstGeom prst="rect">
            <a:avLst/>
          </a:prstGeom>
        </p:spPr>
        <p:txBody>
          <a:bodyPr vert="horz" wrap="square" lIns="0" tIns="43180" rIns="0" bIns="0" rtlCol="0">
            <a:spAutoFit/>
          </a:bodyPr>
          <a:lstStyle/>
          <a:p>
            <a:pPr marL="12700" marR="5080">
              <a:lnSpc>
                <a:spcPct val="90000"/>
              </a:lnSpc>
              <a:spcBef>
                <a:spcPts val="340"/>
              </a:spcBef>
            </a:pPr>
            <a:r>
              <a:rPr sz="2000" dirty="0">
                <a:solidFill>
                  <a:srgbClr val="404040"/>
                </a:solidFill>
                <a:latin typeface="Arial"/>
                <a:cs typeface="Arial"/>
              </a:rPr>
              <a:t>Once we make changes that we  want to group together and store  in our repository, we will perform  what is known as a commit. A  commit can be seen as a snapshot  of our repository at a certain point  in time.</a:t>
            </a:r>
            <a:endParaRPr sz="2000" dirty="0">
              <a:latin typeface="Arial"/>
              <a:cs typeface="Arial"/>
            </a:endParaRPr>
          </a:p>
          <a:p>
            <a:pPr marL="12700" marR="265430">
              <a:lnSpc>
                <a:spcPct val="89900"/>
              </a:lnSpc>
              <a:spcBef>
                <a:spcPts val="1405"/>
              </a:spcBef>
            </a:pPr>
            <a:r>
              <a:rPr sz="2000" dirty="0">
                <a:solidFill>
                  <a:srgbClr val="404040"/>
                </a:solidFill>
                <a:latin typeface="Arial"/>
                <a:cs typeface="Arial"/>
              </a:rPr>
              <a:t>Committing is very easy: </a:t>
            </a:r>
            <a:r>
              <a:rPr sz="2000" i="1" dirty="0">
                <a:solidFill>
                  <a:srgbClr val="404040"/>
                </a:solidFill>
                <a:latin typeface="Arial"/>
                <a:cs typeface="Arial"/>
              </a:rPr>
              <a:t>git  commit -m “Our message here”  </a:t>
            </a:r>
            <a:r>
              <a:rPr sz="2000" dirty="0">
                <a:solidFill>
                  <a:srgbClr val="404040"/>
                </a:solidFill>
                <a:latin typeface="Arial"/>
                <a:cs typeface="Arial"/>
              </a:rPr>
              <a:t>will snapshot all </a:t>
            </a:r>
            <a:r>
              <a:rPr sz="2000" b="1" dirty="0">
                <a:solidFill>
                  <a:srgbClr val="404040"/>
                </a:solidFill>
                <a:latin typeface="Arial"/>
                <a:cs typeface="Arial"/>
              </a:rPr>
              <a:t>staged </a:t>
            </a:r>
            <a:r>
              <a:rPr sz="2000" dirty="0">
                <a:solidFill>
                  <a:srgbClr val="404040"/>
                </a:solidFill>
                <a:latin typeface="Arial"/>
                <a:cs typeface="Arial"/>
              </a:rPr>
              <a:t>changes  and make a commit with those  changes.</a:t>
            </a:r>
            <a:endParaRPr sz="20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 y="0"/>
            <a:ext cx="4590415" cy="6858000"/>
          </a:xfrm>
          <a:custGeom>
            <a:avLst/>
            <a:gdLst/>
            <a:ahLst/>
            <a:cxnLst/>
            <a:rect l="l" t="t" r="r" b="b"/>
            <a:pathLst>
              <a:path w="4590415" h="6858000">
                <a:moveTo>
                  <a:pt x="0" y="6858000"/>
                </a:moveTo>
                <a:lnTo>
                  <a:pt x="4590272" y="6858000"/>
                </a:lnTo>
                <a:lnTo>
                  <a:pt x="4590272" y="0"/>
                </a:lnTo>
                <a:lnTo>
                  <a:pt x="0" y="0"/>
                </a:lnTo>
                <a:lnTo>
                  <a:pt x="0" y="6858000"/>
                </a:lnTo>
                <a:close/>
              </a:path>
            </a:pathLst>
          </a:custGeom>
          <a:solidFill>
            <a:srgbClr val="BD582C"/>
          </a:solidFill>
        </p:spPr>
        <p:txBody>
          <a:bodyPr wrap="square" lIns="0" tIns="0" rIns="0" bIns="0" rtlCol="0"/>
          <a:lstStyle/>
          <a:p>
            <a:endParaRPr/>
          </a:p>
        </p:txBody>
      </p:sp>
      <p:sp>
        <p:nvSpPr>
          <p:cNvPr id="3" name="object 3"/>
          <p:cNvSpPr/>
          <p:nvPr/>
        </p:nvSpPr>
        <p:spPr>
          <a:xfrm>
            <a:off x="4622683" y="0"/>
            <a:ext cx="0" cy="6858000"/>
          </a:xfrm>
          <a:custGeom>
            <a:avLst/>
            <a:gdLst/>
            <a:ahLst/>
            <a:cxnLst/>
            <a:rect l="l" t="t" r="r" b="b"/>
            <a:pathLst>
              <a:path h="6858000">
                <a:moveTo>
                  <a:pt x="0" y="0"/>
                </a:moveTo>
                <a:lnTo>
                  <a:pt x="0" y="6858000"/>
                </a:lnTo>
              </a:path>
            </a:pathLst>
          </a:custGeom>
          <a:ln w="64008">
            <a:solidFill>
              <a:srgbClr val="E48312"/>
            </a:solidFill>
          </a:ln>
        </p:spPr>
        <p:txBody>
          <a:bodyPr wrap="square" lIns="0" tIns="0" rIns="0" bIns="0" rtlCol="0"/>
          <a:lstStyle/>
          <a:p>
            <a:endParaRPr/>
          </a:p>
        </p:txBody>
      </p:sp>
      <p:sp>
        <p:nvSpPr>
          <p:cNvPr id="4" name="object 4"/>
          <p:cNvSpPr/>
          <p:nvPr/>
        </p:nvSpPr>
        <p:spPr>
          <a:xfrm>
            <a:off x="4812160" y="448655"/>
            <a:ext cx="3606642" cy="258425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576279" y="0"/>
            <a:ext cx="3610610" cy="3355975"/>
          </a:xfrm>
          <a:custGeom>
            <a:avLst/>
            <a:gdLst/>
            <a:ahLst/>
            <a:cxnLst/>
            <a:rect l="l" t="t" r="r" b="b"/>
            <a:pathLst>
              <a:path w="3610609" h="3355975">
                <a:moveTo>
                  <a:pt x="0" y="3355941"/>
                </a:moveTo>
                <a:lnTo>
                  <a:pt x="3610034" y="3355941"/>
                </a:lnTo>
                <a:lnTo>
                  <a:pt x="3610034" y="0"/>
                </a:lnTo>
                <a:lnTo>
                  <a:pt x="0" y="0"/>
                </a:lnTo>
                <a:lnTo>
                  <a:pt x="0" y="3355941"/>
                </a:lnTo>
                <a:close/>
              </a:path>
            </a:pathLst>
          </a:custGeom>
          <a:solidFill>
            <a:srgbClr val="E48312"/>
          </a:solidFill>
        </p:spPr>
        <p:txBody>
          <a:bodyPr wrap="square" lIns="0" tIns="0" rIns="0" bIns="0" rtlCol="0"/>
          <a:lstStyle/>
          <a:p>
            <a:endParaRPr/>
          </a:p>
        </p:txBody>
      </p:sp>
      <p:sp>
        <p:nvSpPr>
          <p:cNvPr id="6" name="object 6"/>
          <p:cNvSpPr/>
          <p:nvPr/>
        </p:nvSpPr>
        <p:spPr>
          <a:xfrm>
            <a:off x="4812160" y="3504904"/>
            <a:ext cx="7374154" cy="3353095"/>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571108" y="1523747"/>
            <a:ext cx="2694305" cy="1040130"/>
          </a:xfrm>
          <a:prstGeom prst="rect">
            <a:avLst/>
          </a:prstGeom>
        </p:spPr>
        <p:txBody>
          <a:bodyPr vert="horz" wrap="square" lIns="0" tIns="96520" rIns="0" bIns="0" rtlCol="0">
            <a:spAutoFit/>
          </a:bodyPr>
          <a:lstStyle/>
          <a:p>
            <a:pPr marL="12700" marR="5080">
              <a:lnSpc>
                <a:spcPts val="3670"/>
              </a:lnSpc>
              <a:spcBef>
                <a:spcPts val="760"/>
              </a:spcBef>
            </a:pPr>
            <a:r>
              <a:rPr sz="3600" u="none" dirty="0">
                <a:solidFill>
                  <a:srgbClr val="FFFFFF"/>
                </a:solidFill>
              </a:rPr>
              <a:t>Pushing up our changes</a:t>
            </a:r>
            <a:endParaRPr sz="3600" dirty="0"/>
          </a:p>
        </p:txBody>
      </p:sp>
      <p:sp>
        <p:nvSpPr>
          <p:cNvPr id="8" name="object 8"/>
          <p:cNvSpPr txBox="1"/>
          <p:nvPr/>
        </p:nvSpPr>
        <p:spPr>
          <a:xfrm>
            <a:off x="571111" y="2652974"/>
            <a:ext cx="3637915" cy="3105978"/>
          </a:xfrm>
          <a:prstGeom prst="rect">
            <a:avLst/>
          </a:prstGeom>
        </p:spPr>
        <p:txBody>
          <a:bodyPr vert="horz" wrap="square" lIns="0" tIns="35560" rIns="0" bIns="0" rtlCol="0">
            <a:spAutoFit/>
          </a:bodyPr>
          <a:lstStyle/>
          <a:p>
            <a:pPr marL="12700" marR="22225">
              <a:lnSpc>
                <a:spcPct val="90000"/>
              </a:lnSpc>
              <a:spcBef>
                <a:spcPts val="280"/>
              </a:spcBef>
            </a:pPr>
            <a:r>
              <a:rPr sz="1500" dirty="0">
                <a:solidFill>
                  <a:srgbClr val="FFFFFF"/>
                </a:solidFill>
                <a:latin typeface="Arial"/>
                <a:cs typeface="Arial"/>
              </a:rPr>
              <a:t>Version control is incredibly useful when using  a single computer, but shines even more when  we push our changes up to a remote  repository. By default, when we clone, a  reference to the online repository will be  created; this repository is named </a:t>
            </a:r>
            <a:r>
              <a:rPr sz="1500" i="1" dirty="0">
                <a:solidFill>
                  <a:srgbClr val="FFFFFF"/>
                </a:solidFill>
                <a:latin typeface="Arial"/>
                <a:cs typeface="Arial"/>
              </a:rPr>
              <a:t>origin</a:t>
            </a:r>
            <a:r>
              <a:rPr sz="1500" dirty="0">
                <a:solidFill>
                  <a:srgbClr val="FFFFFF"/>
                </a:solidFill>
                <a:latin typeface="Arial"/>
                <a:cs typeface="Arial"/>
              </a:rPr>
              <a:t>.</a:t>
            </a:r>
            <a:endParaRPr sz="1500" dirty="0">
              <a:latin typeface="Arial"/>
              <a:cs typeface="Arial"/>
            </a:endParaRPr>
          </a:p>
          <a:p>
            <a:pPr marL="12700" marR="5080">
              <a:lnSpc>
                <a:spcPts val="1630"/>
              </a:lnSpc>
              <a:spcBef>
                <a:spcPts val="1395"/>
              </a:spcBef>
            </a:pPr>
            <a:r>
              <a:rPr sz="1500" dirty="0">
                <a:solidFill>
                  <a:srgbClr val="FFFFFF"/>
                </a:solidFill>
                <a:latin typeface="Arial"/>
                <a:cs typeface="Arial"/>
              </a:rPr>
              <a:t>We can push our changes by using the </a:t>
            </a:r>
            <a:r>
              <a:rPr sz="1500" i="1" dirty="0">
                <a:solidFill>
                  <a:srgbClr val="FFFFFF"/>
                </a:solidFill>
                <a:latin typeface="Arial"/>
                <a:cs typeface="Arial"/>
              </a:rPr>
              <a:t>git push  REPOSITORY_NAME BRANCH_NAME</a:t>
            </a:r>
            <a:r>
              <a:rPr sz="1500" dirty="0">
                <a:solidFill>
                  <a:srgbClr val="FFFFFF"/>
                </a:solidFill>
                <a:latin typeface="Arial"/>
                <a:cs typeface="Arial"/>
              </a:rPr>
              <a:t>, like </a:t>
            </a:r>
            <a:r>
              <a:rPr sz="1500" i="1" dirty="0">
                <a:solidFill>
                  <a:srgbClr val="FFFFFF"/>
                </a:solidFill>
                <a:latin typeface="Arial"/>
                <a:cs typeface="Arial"/>
              </a:rPr>
              <a:t>git</a:t>
            </a:r>
            <a:endParaRPr sz="1500" dirty="0">
              <a:latin typeface="Arial"/>
              <a:cs typeface="Arial"/>
            </a:endParaRPr>
          </a:p>
          <a:p>
            <a:pPr marL="12700">
              <a:lnSpc>
                <a:spcPts val="1610"/>
              </a:lnSpc>
            </a:pPr>
            <a:r>
              <a:rPr sz="1500" i="1" dirty="0">
                <a:solidFill>
                  <a:srgbClr val="FFFFFF"/>
                </a:solidFill>
                <a:latin typeface="Arial"/>
                <a:cs typeface="Arial"/>
              </a:rPr>
              <a:t>push origin master</a:t>
            </a:r>
            <a:endParaRPr sz="1500" dirty="0">
              <a:latin typeface="Arial"/>
              <a:cs typeface="Arial"/>
            </a:endParaRPr>
          </a:p>
          <a:p>
            <a:pPr marL="12700">
              <a:lnSpc>
                <a:spcPct val="100000"/>
              </a:lnSpc>
              <a:spcBef>
                <a:spcPts val="1200"/>
              </a:spcBef>
            </a:pPr>
            <a:r>
              <a:rPr sz="1500" dirty="0">
                <a:solidFill>
                  <a:srgbClr val="FFFFFF"/>
                </a:solidFill>
                <a:latin typeface="Arial"/>
                <a:cs typeface="Arial"/>
              </a:rPr>
              <a:t>After pushing, our commits will be seen online</a:t>
            </a:r>
            <a:endParaRPr sz="1500" dirty="0">
              <a:latin typeface="Arial"/>
              <a:cs typeface="Arial"/>
            </a:endParaRPr>
          </a:p>
        </p:txBody>
      </p:sp>
      <p:sp>
        <p:nvSpPr>
          <p:cNvPr id="9" name="object 9"/>
          <p:cNvSpPr txBox="1"/>
          <p:nvPr/>
        </p:nvSpPr>
        <p:spPr>
          <a:xfrm>
            <a:off x="9667852" y="6552622"/>
            <a:ext cx="211010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 y="6334316"/>
            <a:ext cx="12192000" cy="66675"/>
          </a:xfrm>
          <a:custGeom>
            <a:avLst/>
            <a:gdLst/>
            <a:ahLst/>
            <a:cxnLst/>
            <a:rect l="l" t="t" r="r" b="b"/>
            <a:pathLst>
              <a:path w="12192000" h="66675">
                <a:moveTo>
                  <a:pt x="0" y="66484"/>
                </a:moveTo>
                <a:lnTo>
                  <a:pt x="12191984" y="66484"/>
                </a:lnTo>
                <a:lnTo>
                  <a:pt x="12191984" y="0"/>
                </a:lnTo>
                <a:lnTo>
                  <a:pt x="0" y="0"/>
                </a:lnTo>
                <a:lnTo>
                  <a:pt x="0" y="66484"/>
                </a:lnTo>
                <a:close/>
              </a:path>
            </a:pathLst>
          </a:custGeom>
          <a:solidFill>
            <a:srgbClr val="E48312"/>
          </a:solidFill>
        </p:spPr>
        <p:txBody>
          <a:bodyPr wrap="square" lIns="0" tIns="0" rIns="0" bIns="0" rtlCol="0"/>
          <a:lstStyle/>
          <a:p>
            <a:endParaRPr/>
          </a:p>
        </p:txBody>
      </p:sp>
      <p:sp>
        <p:nvSpPr>
          <p:cNvPr id="3" name="object 3"/>
          <p:cNvSpPr/>
          <p:nvPr/>
        </p:nvSpPr>
        <p:spPr>
          <a:xfrm>
            <a:off x="6411683" y="2086188"/>
            <a:ext cx="4749165" cy="0"/>
          </a:xfrm>
          <a:custGeom>
            <a:avLst/>
            <a:gdLst/>
            <a:ahLst/>
            <a:cxnLst/>
            <a:rect l="l" t="t" r="r" b="b"/>
            <a:pathLst>
              <a:path w="4749165">
                <a:moveTo>
                  <a:pt x="0" y="0"/>
                </a:moveTo>
                <a:lnTo>
                  <a:pt x="4748808" y="1"/>
                </a:lnTo>
              </a:path>
            </a:pathLst>
          </a:custGeom>
          <a:ln w="6350">
            <a:solidFill>
              <a:srgbClr val="7F7F7F"/>
            </a:solidFill>
          </a:ln>
        </p:spPr>
        <p:txBody>
          <a:bodyPr wrap="square" lIns="0" tIns="0" rIns="0" bIns="0" rtlCol="0"/>
          <a:lstStyle/>
          <a:p>
            <a:endParaRPr/>
          </a:p>
        </p:txBody>
      </p:sp>
      <p:sp>
        <p:nvSpPr>
          <p:cNvPr id="4" name="object 4"/>
          <p:cNvSpPr/>
          <p:nvPr/>
        </p:nvSpPr>
        <p:spPr>
          <a:xfrm>
            <a:off x="643191" y="2866921"/>
            <a:ext cx="5451627" cy="80411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6490424" y="1261536"/>
            <a:ext cx="4863375" cy="751488"/>
          </a:xfrm>
          <a:prstGeom prst="rect">
            <a:avLst/>
          </a:prstGeom>
        </p:spPr>
        <p:txBody>
          <a:bodyPr vert="horz" wrap="square" lIns="0" tIns="12700" rIns="0" bIns="0" rtlCol="0">
            <a:spAutoFit/>
          </a:bodyPr>
          <a:lstStyle/>
          <a:p>
            <a:pPr marL="12700">
              <a:lnSpc>
                <a:spcPct val="100000"/>
              </a:lnSpc>
              <a:spcBef>
                <a:spcPts val="100"/>
              </a:spcBef>
            </a:pPr>
            <a:r>
              <a:rPr u="none" dirty="0"/>
              <a:t>Pulling changes</a:t>
            </a:r>
          </a:p>
        </p:txBody>
      </p:sp>
      <p:sp>
        <p:nvSpPr>
          <p:cNvPr id="7" name="object 7"/>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6" name="object 6"/>
          <p:cNvSpPr txBox="1"/>
          <p:nvPr/>
        </p:nvSpPr>
        <p:spPr>
          <a:xfrm>
            <a:off x="6490423" y="2185387"/>
            <a:ext cx="5006975" cy="1982594"/>
          </a:xfrm>
          <a:prstGeom prst="rect">
            <a:avLst/>
          </a:prstGeom>
        </p:spPr>
        <p:txBody>
          <a:bodyPr vert="horz" wrap="square" lIns="0" tIns="43180" rIns="0" bIns="0" rtlCol="0">
            <a:spAutoFit/>
          </a:bodyPr>
          <a:lstStyle/>
          <a:p>
            <a:pPr marL="12700" marR="5080">
              <a:lnSpc>
                <a:spcPct val="89900"/>
              </a:lnSpc>
              <a:spcBef>
                <a:spcPts val="340"/>
              </a:spcBef>
            </a:pPr>
            <a:r>
              <a:rPr sz="2000" dirty="0">
                <a:solidFill>
                  <a:srgbClr val="404040"/>
                </a:solidFill>
                <a:latin typeface="Arial"/>
                <a:cs typeface="Arial"/>
              </a:rPr>
              <a:t>We can pull down changes in the same manner,  by issuing a </a:t>
            </a:r>
            <a:r>
              <a:rPr sz="2000" i="1" dirty="0">
                <a:solidFill>
                  <a:srgbClr val="404040"/>
                </a:solidFill>
                <a:latin typeface="Arial"/>
                <a:cs typeface="Arial"/>
              </a:rPr>
              <a:t>git pull REPOSITORY_NAME  BRANCH_NAME </a:t>
            </a:r>
            <a:r>
              <a:rPr sz="2000" dirty="0">
                <a:solidFill>
                  <a:srgbClr val="404040"/>
                </a:solidFill>
                <a:latin typeface="Arial"/>
                <a:cs typeface="Arial"/>
              </a:rPr>
              <a:t>command. If there are changes,  you will automatically pull and merge these  changes into the branch your are currently in.</a:t>
            </a:r>
            <a:endParaRPr sz="20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An easy workflow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32208"/>
            <a:ext cx="9478010" cy="3080330"/>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Let us pretend for a moment that we want to make a series of updates to our readme file. A  common workflow is:</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Make a new branch devoted to all changes to the readme, such as </a:t>
            </a:r>
            <a:r>
              <a:rPr sz="1800" i="1" dirty="0">
                <a:solidFill>
                  <a:srgbClr val="404040"/>
                </a:solidFill>
                <a:latin typeface="Arial"/>
                <a:cs typeface="Arial"/>
              </a:rPr>
              <a:t>git checkout -b feature/readme</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Make relevant updates to the codebase</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Make as many commits as needed until satisfied with the result</a:t>
            </a:r>
            <a:endParaRPr sz="1800">
              <a:latin typeface="Arial"/>
              <a:cs typeface="Arial"/>
            </a:endParaRPr>
          </a:p>
          <a:p>
            <a:pPr marL="305435" marR="43180" indent="-182880">
              <a:lnSpc>
                <a:spcPts val="1930"/>
              </a:lnSpc>
              <a:spcBef>
                <a:spcPts val="665"/>
              </a:spcBef>
              <a:buClr>
                <a:srgbClr val="E48312"/>
              </a:buClr>
              <a:buChar char="◦"/>
              <a:tabLst>
                <a:tab pos="305435" algn="l"/>
              </a:tabLst>
            </a:pPr>
            <a:r>
              <a:rPr sz="1800" dirty="0">
                <a:solidFill>
                  <a:srgbClr val="404040"/>
                </a:solidFill>
                <a:latin typeface="Arial"/>
                <a:cs typeface="Arial"/>
              </a:rPr>
              <a:t>As you commit, push your changes up to a remote branch; the first time you push to a new branch  online, it will be created online!</a:t>
            </a:r>
            <a:endParaRPr sz="1800">
              <a:latin typeface="Arial"/>
              <a:cs typeface="Arial"/>
            </a:endParaRPr>
          </a:p>
          <a:p>
            <a:pPr marL="305435" indent="-182880">
              <a:lnSpc>
                <a:spcPct val="100000"/>
              </a:lnSpc>
              <a:spcBef>
                <a:spcPts val="350"/>
              </a:spcBef>
              <a:buClr>
                <a:srgbClr val="E48312"/>
              </a:buClr>
              <a:buChar char="◦"/>
              <a:tabLst>
                <a:tab pos="305435" algn="l"/>
              </a:tabLst>
            </a:pPr>
            <a:r>
              <a:rPr sz="1800" dirty="0">
                <a:solidFill>
                  <a:srgbClr val="404040"/>
                </a:solidFill>
                <a:latin typeface="Arial"/>
                <a:cs typeface="Arial"/>
              </a:rPr>
              <a:t>When done with the feature, issue a pull request for the code to be reviewed.</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When the code is reviewed and accepted, merge it into the main branch.</a:t>
            </a:r>
            <a:endParaRPr sz="18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 y="0"/>
            <a:ext cx="4051300" cy="6858000"/>
          </a:xfrm>
          <a:custGeom>
            <a:avLst/>
            <a:gdLst/>
            <a:ahLst/>
            <a:cxnLst/>
            <a:rect l="l" t="t" r="r" b="b"/>
            <a:pathLst>
              <a:path w="4051300" h="6858000">
                <a:moveTo>
                  <a:pt x="0" y="6858000"/>
                </a:moveTo>
                <a:lnTo>
                  <a:pt x="4050790" y="6858000"/>
                </a:lnTo>
                <a:lnTo>
                  <a:pt x="4050790" y="0"/>
                </a:lnTo>
                <a:lnTo>
                  <a:pt x="0" y="0"/>
                </a:lnTo>
                <a:lnTo>
                  <a:pt x="0" y="6858000"/>
                </a:lnTo>
                <a:close/>
              </a:path>
            </a:pathLst>
          </a:custGeom>
          <a:solidFill>
            <a:srgbClr val="BD582C"/>
          </a:solidFill>
        </p:spPr>
        <p:txBody>
          <a:bodyPr wrap="square" lIns="0" tIns="0" rIns="0" bIns="0" rtlCol="0"/>
          <a:lstStyle/>
          <a:p>
            <a:endParaRPr/>
          </a:p>
        </p:txBody>
      </p:sp>
      <p:sp>
        <p:nvSpPr>
          <p:cNvPr id="3" name="object 3"/>
          <p:cNvSpPr/>
          <p:nvPr/>
        </p:nvSpPr>
        <p:spPr>
          <a:xfrm>
            <a:off x="4072074" y="0"/>
            <a:ext cx="0" cy="6858000"/>
          </a:xfrm>
          <a:custGeom>
            <a:avLst/>
            <a:gdLst/>
            <a:ahLst/>
            <a:cxnLst/>
            <a:rect l="l" t="t" r="r" b="b"/>
            <a:pathLst>
              <a:path h="6858000">
                <a:moveTo>
                  <a:pt x="0" y="0"/>
                </a:moveTo>
                <a:lnTo>
                  <a:pt x="0" y="6858000"/>
                </a:lnTo>
              </a:path>
            </a:pathLst>
          </a:custGeom>
          <a:ln w="64008">
            <a:solidFill>
              <a:srgbClr val="E48312"/>
            </a:solidFill>
          </a:ln>
        </p:spPr>
        <p:txBody>
          <a:bodyPr wrap="square" lIns="0" tIns="0" rIns="0" bIns="0" rtlCol="0"/>
          <a:lstStyle/>
          <a:p>
            <a:endParaRPr/>
          </a:p>
        </p:txBody>
      </p:sp>
      <p:sp>
        <p:nvSpPr>
          <p:cNvPr id="4" name="object 4"/>
          <p:cNvSpPr/>
          <p:nvPr/>
        </p:nvSpPr>
        <p:spPr>
          <a:xfrm>
            <a:off x="4742017" y="2315813"/>
            <a:ext cx="6798081" cy="222637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52400" y="591059"/>
            <a:ext cx="3581400" cy="1995418"/>
          </a:xfrm>
          <a:prstGeom prst="rect">
            <a:avLst/>
          </a:prstGeom>
        </p:spPr>
        <p:txBody>
          <a:bodyPr vert="horz" wrap="square" lIns="0" tIns="96520" rIns="0" bIns="0" rtlCol="0">
            <a:spAutoFit/>
          </a:bodyPr>
          <a:lstStyle/>
          <a:p>
            <a:pPr marL="12700" marR="5080">
              <a:lnSpc>
                <a:spcPts val="3670"/>
              </a:lnSpc>
              <a:spcBef>
                <a:spcPts val="760"/>
              </a:spcBef>
            </a:pPr>
            <a:r>
              <a:rPr sz="3600" u="none" dirty="0">
                <a:solidFill>
                  <a:srgbClr val="FFFFFF"/>
                </a:solidFill>
              </a:rPr>
              <a:t>Workflow  Demonstration:  Branching and  saving changes</a:t>
            </a:r>
            <a:endParaRPr sz="3600" dirty="0"/>
          </a:p>
        </p:txBody>
      </p:sp>
      <p:sp>
        <p:nvSpPr>
          <p:cNvPr id="7" name="object 7"/>
          <p:cNvSpPr txBox="1"/>
          <p:nvPr/>
        </p:nvSpPr>
        <p:spPr>
          <a:xfrm>
            <a:off x="1167914" y="6558091"/>
            <a:ext cx="2110105" cy="165100"/>
          </a:xfrm>
          <a:prstGeom prst="rect">
            <a:avLst/>
          </a:prstGeom>
        </p:spPr>
        <p:txBody>
          <a:bodyPr vert="horz" wrap="square" lIns="0" tIns="6985" rIns="0" bIns="0" rtlCol="0">
            <a:spAutoFit/>
          </a:bodyPr>
          <a:lstStyle/>
          <a:p>
            <a:pPr marL="12700">
              <a:lnSpc>
                <a:spcPct val="100000"/>
              </a:lnSpc>
              <a:spcBef>
                <a:spcPts val="55"/>
              </a:spcBef>
            </a:pPr>
            <a:r>
              <a:rPr sz="900" spc="-2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6" name="object 6"/>
          <p:cNvSpPr txBox="1"/>
          <p:nvPr/>
        </p:nvSpPr>
        <p:spPr>
          <a:xfrm>
            <a:off x="571111" y="2652974"/>
            <a:ext cx="2834640" cy="1905650"/>
          </a:xfrm>
          <a:prstGeom prst="rect">
            <a:avLst/>
          </a:prstGeom>
        </p:spPr>
        <p:txBody>
          <a:bodyPr vert="horz" wrap="square" lIns="0" tIns="35560" rIns="0" bIns="0" rtlCol="0">
            <a:spAutoFit/>
          </a:bodyPr>
          <a:lstStyle/>
          <a:p>
            <a:pPr marL="12700" marR="5080">
              <a:lnSpc>
                <a:spcPct val="89900"/>
              </a:lnSpc>
              <a:spcBef>
                <a:spcPts val="280"/>
              </a:spcBef>
            </a:pPr>
            <a:r>
              <a:rPr sz="1500" dirty="0">
                <a:solidFill>
                  <a:srgbClr val="FFFFFF"/>
                </a:solidFill>
                <a:latin typeface="Arial"/>
                <a:cs typeface="Arial"/>
              </a:rPr>
              <a:t>At this point, we have created a new  branch using the </a:t>
            </a:r>
            <a:r>
              <a:rPr sz="1500" i="1" dirty="0">
                <a:solidFill>
                  <a:srgbClr val="FFFFFF"/>
                </a:solidFill>
                <a:latin typeface="Arial"/>
                <a:cs typeface="Arial"/>
              </a:rPr>
              <a:t>git checkout -b  feature/readme </a:t>
            </a:r>
            <a:r>
              <a:rPr sz="1500" dirty="0">
                <a:solidFill>
                  <a:srgbClr val="FFFFFF"/>
                </a:solidFill>
                <a:latin typeface="Arial"/>
                <a:cs typeface="Arial"/>
              </a:rPr>
              <a:t>command; this  creates a new branch named  </a:t>
            </a:r>
            <a:r>
              <a:rPr sz="1500" i="1" dirty="0">
                <a:solidFill>
                  <a:srgbClr val="FFFFFF"/>
                </a:solidFill>
                <a:latin typeface="Arial"/>
                <a:cs typeface="Arial"/>
              </a:rPr>
              <a:t>feature/readme</a:t>
            </a:r>
            <a:r>
              <a:rPr sz="1500" dirty="0">
                <a:solidFill>
                  <a:srgbClr val="FFFFFF"/>
                </a:solidFill>
                <a:latin typeface="Arial"/>
                <a:cs typeface="Arial"/>
              </a:rPr>
              <a:t>; if we already had  that branch and were just moving to  the branch, we would omit the </a:t>
            </a:r>
            <a:r>
              <a:rPr sz="1500" i="1" dirty="0">
                <a:solidFill>
                  <a:srgbClr val="FFFFFF"/>
                </a:solidFill>
                <a:latin typeface="Arial"/>
                <a:cs typeface="Arial"/>
              </a:rPr>
              <a:t>–b  </a:t>
            </a:r>
            <a:r>
              <a:rPr sz="1500" dirty="0">
                <a:solidFill>
                  <a:srgbClr val="FFFFFF"/>
                </a:solidFill>
                <a:latin typeface="Arial"/>
                <a:cs typeface="Arial"/>
              </a:rPr>
              <a:t>flag.</a:t>
            </a:r>
            <a:endParaRPr sz="15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title"/>
          </p:nvPr>
        </p:nvSpPr>
        <p:spPr>
          <a:xfrm>
            <a:off x="1176020" y="1957006"/>
            <a:ext cx="9919970" cy="2277745"/>
          </a:xfrm>
          <a:prstGeom prst="rect">
            <a:avLst/>
          </a:prstGeom>
        </p:spPr>
        <p:txBody>
          <a:bodyPr vert="horz" wrap="square" lIns="0" tIns="202565" rIns="0" bIns="0" rtlCol="0">
            <a:spAutoFit/>
          </a:bodyPr>
          <a:lstStyle/>
          <a:p>
            <a:pPr marL="12700" marR="5080">
              <a:lnSpc>
                <a:spcPts val="8130"/>
              </a:lnSpc>
              <a:spcBef>
                <a:spcPts val="1595"/>
              </a:spcBef>
              <a:tabLst>
                <a:tab pos="9906635" algn="l"/>
              </a:tabLst>
            </a:pPr>
            <a:r>
              <a:rPr sz="8000" u="none" dirty="0">
                <a:solidFill>
                  <a:srgbClr val="262626"/>
                </a:solidFill>
              </a:rPr>
              <a:t>Collaborative  </a:t>
            </a:r>
            <a:r>
              <a:rPr sz="8000" dirty="0">
                <a:solidFill>
                  <a:srgbClr val="262626"/>
                </a:solidFill>
              </a:rPr>
              <a:t>Programming	</a:t>
            </a:r>
            <a:endParaRPr sz="8000" dirty="0"/>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 y="0"/>
            <a:ext cx="4051300" cy="6858000"/>
          </a:xfrm>
          <a:custGeom>
            <a:avLst/>
            <a:gdLst/>
            <a:ahLst/>
            <a:cxnLst/>
            <a:rect l="l" t="t" r="r" b="b"/>
            <a:pathLst>
              <a:path w="4051300" h="6858000">
                <a:moveTo>
                  <a:pt x="0" y="6858000"/>
                </a:moveTo>
                <a:lnTo>
                  <a:pt x="4050790" y="6858000"/>
                </a:lnTo>
                <a:lnTo>
                  <a:pt x="4050790" y="0"/>
                </a:lnTo>
                <a:lnTo>
                  <a:pt x="0" y="0"/>
                </a:lnTo>
                <a:lnTo>
                  <a:pt x="0" y="6858000"/>
                </a:lnTo>
                <a:close/>
              </a:path>
            </a:pathLst>
          </a:custGeom>
          <a:solidFill>
            <a:srgbClr val="BD582C"/>
          </a:solidFill>
        </p:spPr>
        <p:txBody>
          <a:bodyPr wrap="square" lIns="0" tIns="0" rIns="0" bIns="0" rtlCol="0"/>
          <a:lstStyle/>
          <a:p>
            <a:endParaRPr/>
          </a:p>
        </p:txBody>
      </p:sp>
      <p:sp>
        <p:nvSpPr>
          <p:cNvPr id="3" name="object 3"/>
          <p:cNvSpPr/>
          <p:nvPr/>
        </p:nvSpPr>
        <p:spPr>
          <a:xfrm>
            <a:off x="4072074" y="0"/>
            <a:ext cx="0" cy="6858000"/>
          </a:xfrm>
          <a:custGeom>
            <a:avLst/>
            <a:gdLst/>
            <a:ahLst/>
            <a:cxnLst/>
            <a:rect l="l" t="t" r="r" b="b"/>
            <a:pathLst>
              <a:path h="6858000">
                <a:moveTo>
                  <a:pt x="0" y="0"/>
                </a:moveTo>
                <a:lnTo>
                  <a:pt x="0" y="6858000"/>
                </a:lnTo>
              </a:path>
            </a:pathLst>
          </a:custGeom>
          <a:ln w="64008">
            <a:solidFill>
              <a:srgbClr val="E48312"/>
            </a:solidFill>
          </a:ln>
        </p:spPr>
        <p:txBody>
          <a:bodyPr wrap="square" lIns="0" tIns="0" rIns="0" bIns="0" rtlCol="0"/>
          <a:lstStyle/>
          <a:p>
            <a:endParaRPr/>
          </a:p>
        </p:txBody>
      </p:sp>
      <p:sp>
        <p:nvSpPr>
          <p:cNvPr id="4" name="object 4"/>
          <p:cNvSpPr/>
          <p:nvPr/>
        </p:nvSpPr>
        <p:spPr>
          <a:xfrm>
            <a:off x="4742017" y="2086377"/>
            <a:ext cx="6798082" cy="2685243"/>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52400" y="591059"/>
            <a:ext cx="3733800" cy="1995418"/>
          </a:xfrm>
          <a:prstGeom prst="rect">
            <a:avLst/>
          </a:prstGeom>
        </p:spPr>
        <p:txBody>
          <a:bodyPr vert="horz" wrap="square" lIns="0" tIns="96520" rIns="0" bIns="0" rtlCol="0">
            <a:spAutoFit/>
          </a:bodyPr>
          <a:lstStyle/>
          <a:p>
            <a:pPr marL="12700" marR="5080">
              <a:lnSpc>
                <a:spcPts val="3670"/>
              </a:lnSpc>
              <a:spcBef>
                <a:spcPts val="760"/>
              </a:spcBef>
            </a:pPr>
            <a:r>
              <a:rPr sz="3600" u="none" dirty="0">
                <a:solidFill>
                  <a:srgbClr val="FFFFFF"/>
                </a:solidFill>
              </a:rPr>
              <a:t>Workflow  Demonstration:  Staging and  Committing</a:t>
            </a:r>
            <a:endParaRPr sz="3600" dirty="0"/>
          </a:p>
        </p:txBody>
      </p:sp>
      <p:sp>
        <p:nvSpPr>
          <p:cNvPr id="7" name="object 7"/>
          <p:cNvSpPr txBox="1"/>
          <p:nvPr/>
        </p:nvSpPr>
        <p:spPr>
          <a:xfrm>
            <a:off x="1167914" y="6558091"/>
            <a:ext cx="2110105" cy="165100"/>
          </a:xfrm>
          <a:prstGeom prst="rect">
            <a:avLst/>
          </a:prstGeom>
        </p:spPr>
        <p:txBody>
          <a:bodyPr vert="horz" wrap="square" lIns="0" tIns="6985" rIns="0" bIns="0" rtlCol="0">
            <a:spAutoFit/>
          </a:bodyPr>
          <a:lstStyle/>
          <a:p>
            <a:pPr marL="12700">
              <a:lnSpc>
                <a:spcPct val="100000"/>
              </a:lnSpc>
              <a:spcBef>
                <a:spcPts val="55"/>
              </a:spcBef>
            </a:pPr>
            <a:r>
              <a:rPr sz="900" spc="-2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6" name="object 6"/>
          <p:cNvSpPr txBox="1"/>
          <p:nvPr/>
        </p:nvSpPr>
        <p:spPr>
          <a:xfrm>
            <a:off x="571111" y="2652974"/>
            <a:ext cx="2974340" cy="866904"/>
          </a:xfrm>
          <a:prstGeom prst="rect">
            <a:avLst/>
          </a:prstGeom>
        </p:spPr>
        <p:txBody>
          <a:bodyPr vert="horz" wrap="square" lIns="0" tIns="35560" rIns="0" bIns="0" rtlCol="0">
            <a:spAutoFit/>
          </a:bodyPr>
          <a:lstStyle/>
          <a:p>
            <a:pPr marL="12700" marR="5080" algn="just">
              <a:lnSpc>
                <a:spcPct val="89800"/>
              </a:lnSpc>
              <a:spcBef>
                <a:spcPts val="280"/>
              </a:spcBef>
            </a:pPr>
            <a:r>
              <a:rPr sz="1500" dirty="0">
                <a:solidFill>
                  <a:srgbClr val="FFFFFF"/>
                </a:solidFill>
                <a:latin typeface="Arial"/>
                <a:cs typeface="Arial"/>
              </a:rPr>
              <a:t>On our new branch, we now stage the  files by adding them to be committed;  then, we commit the code.</a:t>
            </a:r>
            <a:endParaRPr sz="15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 y="0"/>
            <a:ext cx="4051300" cy="6858000"/>
          </a:xfrm>
          <a:custGeom>
            <a:avLst/>
            <a:gdLst/>
            <a:ahLst/>
            <a:cxnLst/>
            <a:rect l="l" t="t" r="r" b="b"/>
            <a:pathLst>
              <a:path w="4051300" h="6858000">
                <a:moveTo>
                  <a:pt x="0" y="6858000"/>
                </a:moveTo>
                <a:lnTo>
                  <a:pt x="4050790" y="6858000"/>
                </a:lnTo>
                <a:lnTo>
                  <a:pt x="4050790" y="0"/>
                </a:lnTo>
                <a:lnTo>
                  <a:pt x="0" y="0"/>
                </a:lnTo>
                <a:lnTo>
                  <a:pt x="0" y="6858000"/>
                </a:lnTo>
                <a:close/>
              </a:path>
            </a:pathLst>
          </a:custGeom>
          <a:solidFill>
            <a:srgbClr val="BD582C"/>
          </a:solidFill>
        </p:spPr>
        <p:txBody>
          <a:bodyPr wrap="square" lIns="0" tIns="0" rIns="0" bIns="0" rtlCol="0"/>
          <a:lstStyle/>
          <a:p>
            <a:endParaRPr/>
          </a:p>
        </p:txBody>
      </p:sp>
      <p:sp>
        <p:nvSpPr>
          <p:cNvPr id="3" name="object 3"/>
          <p:cNvSpPr/>
          <p:nvPr/>
        </p:nvSpPr>
        <p:spPr>
          <a:xfrm>
            <a:off x="4072074" y="0"/>
            <a:ext cx="0" cy="6858000"/>
          </a:xfrm>
          <a:custGeom>
            <a:avLst/>
            <a:gdLst/>
            <a:ahLst/>
            <a:cxnLst/>
            <a:rect l="l" t="t" r="r" b="b"/>
            <a:pathLst>
              <a:path h="6858000">
                <a:moveTo>
                  <a:pt x="0" y="0"/>
                </a:moveTo>
                <a:lnTo>
                  <a:pt x="0" y="6858000"/>
                </a:lnTo>
              </a:path>
            </a:pathLst>
          </a:custGeom>
          <a:ln w="64008">
            <a:solidFill>
              <a:srgbClr val="E48312"/>
            </a:solidFill>
          </a:ln>
        </p:spPr>
        <p:txBody>
          <a:bodyPr wrap="square" lIns="0" tIns="0" rIns="0" bIns="0" rtlCol="0"/>
          <a:lstStyle/>
          <a:p>
            <a:endParaRPr/>
          </a:p>
        </p:txBody>
      </p:sp>
      <p:sp>
        <p:nvSpPr>
          <p:cNvPr id="4" name="object 4"/>
          <p:cNvSpPr/>
          <p:nvPr/>
        </p:nvSpPr>
        <p:spPr>
          <a:xfrm>
            <a:off x="4742017" y="2366799"/>
            <a:ext cx="6798081" cy="2124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76200" y="1057403"/>
            <a:ext cx="3304785" cy="1520929"/>
          </a:xfrm>
          <a:prstGeom prst="rect">
            <a:avLst/>
          </a:prstGeom>
        </p:spPr>
        <p:txBody>
          <a:bodyPr vert="horz" wrap="square" lIns="0" tIns="96520" rIns="0" bIns="0" rtlCol="0">
            <a:spAutoFit/>
          </a:bodyPr>
          <a:lstStyle/>
          <a:p>
            <a:pPr marL="12700" marR="5080">
              <a:lnSpc>
                <a:spcPts val="3670"/>
              </a:lnSpc>
              <a:spcBef>
                <a:spcPts val="760"/>
              </a:spcBef>
            </a:pPr>
            <a:r>
              <a:rPr sz="3600" u="none" dirty="0">
                <a:solidFill>
                  <a:srgbClr val="FFFFFF"/>
                </a:solidFill>
              </a:rPr>
              <a:t>Workflow  Demonstration:  Pushing code</a:t>
            </a:r>
            <a:endParaRPr sz="3600" dirty="0"/>
          </a:p>
        </p:txBody>
      </p:sp>
      <p:sp>
        <p:nvSpPr>
          <p:cNvPr id="7" name="object 7"/>
          <p:cNvSpPr txBox="1"/>
          <p:nvPr/>
        </p:nvSpPr>
        <p:spPr>
          <a:xfrm>
            <a:off x="1167914" y="6558091"/>
            <a:ext cx="2110105" cy="165100"/>
          </a:xfrm>
          <a:prstGeom prst="rect">
            <a:avLst/>
          </a:prstGeom>
        </p:spPr>
        <p:txBody>
          <a:bodyPr vert="horz" wrap="square" lIns="0" tIns="6985" rIns="0" bIns="0" rtlCol="0">
            <a:spAutoFit/>
          </a:bodyPr>
          <a:lstStyle/>
          <a:p>
            <a:pPr marL="12700">
              <a:lnSpc>
                <a:spcPct val="100000"/>
              </a:lnSpc>
              <a:spcBef>
                <a:spcPts val="55"/>
              </a:spcBef>
            </a:pPr>
            <a:r>
              <a:rPr sz="900" spc="-2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6" name="object 6"/>
          <p:cNvSpPr txBox="1"/>
          <p:nvPr/>
        </p:nvSpPr>
        <p:spPr>
          <a:xfrm>
            <a:off x="571111" y="2652974"/>
            <a:ext cx="2461260" cy="866904"/>
          </a:xfrm>
          <a:prstGeom prst="rect">
            <a:avLst/>
          </a:prstGeom>
        </p:spPr>
        <p:txBody>
          <a:bodyPr vert="horz" wrap="square" lIns="0" tIns="35560" rIns="0" bIns="0" rtlCol="0">
            <a:spAutoFit/>
          </a:bodyPr>
          <a:lstStyle/>
          <a:p>
            <a:pPr marL="12700" marR="5080">
              <a:lnSpc>
                <a:spcPct val="89800"/>
              </a:lnSpc>
              <a:spcBef>
                <a:spcPts val="280"/>
              </a:spcBef>
            </a:pPr>
            <a:r>
              <a:rPr sz="1500" dirty="0">
                <a:solidFill>
                  <a:srgbClr val="FFFFFF"/>
                </a:solidFill>
                <a:latin typeface="Arial"/>
                <a:cs typeface="Arial"/>
              </a:rPr>
              <a:t>We push the code online to our  remote repository; we should  remember to do this often!</a:t>
            </a:r>
            <a:endParaRPr sz="1500"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 y="6334316"/>
            <a:ext cx="12192000" cy="66675"/>
          </a:xfrm>
          <a:custGeom>
            <a:avLst/>
            <a:gdLst/>
            <a:ahLst/>
            <a:cxnLst/>
            <a:rect l="l" t="t" r="r" b="b"/>
            <a:pathLst>
              <a:path w="12192000" h="66675">
                <a:moveTo>
                  <a:pt x="0" y="66484"/>
                </a:moveTo>
                <a:lnTo>
                  <a:pt x="12191984" y="66484"/>
                </a:lnTo>
                <a:lnTo>
                  <a:pt x="12191984" y="0"/>
                </a:lnTo>
                <a:lnTo>
                  <a:pt x="0" y="0"/>
                </a:lnTo>
                <a:lnTo>
                  <a:pt x="0" y="66484"/>
                </a:lnTo>
                <a:close/>
              </a:path>
            </a:pathLst>
          </a:custGeom>
          <a:solidFill>
            <a:srgbClr val="E48312"/>
          </a:solidFill>
        </p:spPr>
        <p:txBody>
          <a:bodyPr wrap="square" lIns="0" tIns="0" rIns="0" bIns="0" rtlCol="0"/>
          <a:lstStyle/>
          <a:p>
            <a:endParaRPr/>
          </a:p>
        </p:txBody>
      </p:sp>
      <p:sp>
        <p:nvSpPr>
          <p:cNvPr id="3" name="object 3"/>
          <p:cNvSpPr/>
          <p:nvPr/>
        </p:nvSpPr>
        <p:spPr>
          <a:xfrm>
            <a:off x="7892143" y="2085703"/>
            <a:ext cx="3566160" cy="0"/>
          </a:xfrm>
          <a:custGeom>
            <a:avLst/>
            <a:gdLst/>
            <a:ahLst/>
            <a:cxnLst/>
            <a:rect l="l" t="t" r="r" b="b"/>
            <a:pathLst>
              <a:path w="3566159">
                <a:moveTo>
                  <a:pt x="0" y="0"/>
                </a:moveTo>
                <a:lnTo>
                  <a:pt x="3566160" y="1"/>
                </a:lnTo>
              </a:path>
            </a:pathLst>
          </a:custGeom>
          <a:ln w="6350">
            <a:solidFill>
              <a:srgbClr val="7F7F7F"/>
            </a:solidFill>
          </a:ln>
        </p:spPr>
        <p:txBody>
          <a:bodyPr wrap="square" lIns="0" tIns="0" rIns="0" bIns="0" rtlCol="0"/>
          <a:lstStyle/>
          <a:p>
            <a:endParaRPr/>
          </a:p>
        </p:txBody>
      </p:sp>
      <p:sp>
        <p:nvSpPr>
          <p:cNvPr id="4" name="object 4"/>
          <p:cNvSpPr/>
          <p:nvPr/>
        </p:nvSpPr>
        <p:spPr>
          <a:xfrm>
            <a:off x="709866" y="715247"/>
            <a:ext cx="6787245" cy="516407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7938225" y="639744"/>
            <a:ext cx="3720375" cy="1382430"/>
          </a:xfrm>
          <a:prstGeom prst="rect">
            <a:avLst/>
          </a:prstGeom>
        </p:spPr>
        <p:txBody>
          <a:bodyPr vert="horz" wrap="square" lIns="0" tIns="124460" rIns="0" bIns="0" rtlCol="0">
            <a:spAutoFit/>
          </a:bodyPr>
          <a:lstStyle/>
          <a:p>
            <a:pPr marL="12700" marR="5080">
              <a:lnSpc>
                <a:spcPts val="4900"/>
              </a:lnSpc>
              <a:spcBef>
                <a:spcPts val="980"/>
              </a:spcBef>
            </a:pPr>
            <a:r>
              <a:rPr u="none" dirty="0"/>
              <a:t>Making a pull  request</a:t>
            </a:r>
          </a:p>
        </p:txBody>
      </p:sp>
      <p:sp>
        <p:nvSpPr>
          <p:cNvPr id="7" name="object 7"/>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6" name="object 6"/>
          <p:cNvSpPr txBox="1"/>
          <p:nvPr/>
        </p:nvSpPr>
        <p:spPr>
          <a:xfrm>
            <a:off x="7938225" y="2185387"/>
            <a:ext cx="3521075" cy="1705595"/>
          </a:xfrm>
          <a:prstGeom prst="rect">
            <a:avLst/>
          </a:prstGeom>
        </p:spPr>
        <p:txBody>
          <a:bodyPr vert="horz" wrap="square" lIns="0" tIns="43180" rIns="0" bIns="0" rtlCol="0">
            <a:spAutoFit/>
          </a:bodyPr>
          <a:lstStyle/>
          <a:p>
            <a:pPr marL="12700" marR="5080">
              <a:lnSpc>
                <a:spcPct val="89900"/>
              </a:lnSpc>
              <a:spcBef>
                <a:spcPts val="340"/>
              </a:spcBef>
            </a:pPr>
            <a:r>
              <a:rPr sz="2000" dirty="0">
                <a:solidFill>
                  <a:srgbClr val="404040"/>
                </a:solidFill>
                <a:latin typeface="Arial"/>
                <a:cs typeface="Arial"/>
              </a:rPr>
              <a:t>On Github, we can create a pull  request based on the branch. This  will issue a request to have this  changes merged into a different  branch (in our case, </a:t>
            </a:r>
            <a:r>
              <a:rPr sz="2000" i="1" dirty="0">
                <a:solidFill>
                  <a:srgbClr val="404040"/>
                </a:solidFill>
                <a:latin typeface="Arial"/>
                <a:cs typeface="Arial"/>
              </a:rPr>
              <a:t>master</a:t>
            </a:r>
            <a:r>
              <a:rPr sz="2000" dirty="0">
                <a:solidFill>
                  <a:srgbClr val="404040"/>
                </a:solidFill>
                <a:latin typeface="Arial"/>
                <a:cs typeface="Arial"/>
              </a:rPr>
              <a:t>).</a:t>
            </a:r>
            <a:endParaRPr sz="20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 y="6334316"/>
            <a:ext cx="12192000" cy="66675"/>
          </a:xfrm>
          <a:custGeom>
            <a:avLst/>
            <a:gdLst/>
            <a:ahLst/>
            <a:cxnLst/>
            <a:rect l="l" t="t" r="r" b="b"/>
            <a:pathLst>
              <a:path w="12192000" h="66675">
                <a:moveTo>
                  <a:pt x="0" y="66484"/>
                </a:moveTo>
                <a:lnTo>
                  <a:pt x="12191984" y="66484"/>
                </a:lnTo>
                <a:lnTo>
                  <a:pt x="12191984" y="0"/>
                </a:lnTo>
                <a:lnTo>
                  <a:pt x="0" y="0"/>
                </a:lnTo>
                <a:lnTo>
                  <a:pt x="0" y="66484"/>
                </a:lnTo>
                <a:close/>
              </a:path>
            </a:pathLst>
          </a:custGeom>
          <a:solidFill>
            <a:srgbClr val="E48312"/>
          </a:solidFill>
        </p:spPr>
        <p:txBody>
          <a:bodyPr wrap="square" lIns="0" tIns="0" rIns="0" bIns="0" rtlCol="0"/>
          <a:lstStyle/>
          <a:p>
            <a:endParaRPr/>
          </a:p>
        </p:txBody>
      </p:sp>
      <p:sp>
        <p:nvSpPr>
          <p:cNvPr id="3" name="object 3"/>
          <p:cNvSpPr/>
          <p:nvPr/>
        </p:nvSpPr>
        <p:spPr>
          <a:xfrm>
            <a:off x="7892143" y="2085703"/>
            <a:ext cx="3566160" cy="0"/>
          </a:xfrm>
          <a:custGeom>
            <a:avLst/>
            <a:gdLst/>
            <a:ahLst/>
            <a:cxnLst/>
            <a:rect l="l" t="t" r="r" b="b"/>
            <a:pathLst>
              <a:path w="3566159">
                <a:moveTo>
                  <a:pt x="0" y="0"/>
                </a:moveTo>
                <a:lnTo>
                  <a:pt x="3566160" y="1"/>
                </a:lnTo>
              </a:path>
            </a:pathLst>
          </a:custGeom>
          <a:ln w="6350">
            <a:solidFill>
              <a:srgbClr val="7F7F7F"/>
            </a:solidFill>
          </a:ln>
        </p:spPr>
        <p:txBody>
          <a:bodyPr wrap="square" lIns="0" tIns="0" rIns="0" bIns="0" rtlCol="0"/>
          <a:lstStyle/>
          <a:p>
            <a:endParaRPr/>
          </a:p>
        </p:txBody>
      </p:sp>
      <p:sp>
        <p:nvSpPr>
          <p:cNvPr id="4" name="object 4"/>
          <p:cNvSpPr/>
          <p:nvPr/>
        </p:nvSpPr>
        <p:spPr>
          <a:xfrm>
            <a:off x="703471" y="686354"/>
            <a:ext cx="6797576" cy="522185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7938225" y="639744"/>
            <a:ext cx="3720375" cy="1382430"/>
          </a:xfrm>
          <a:prstGeom prst="rect">
            <a:avLst/>
          </a:prstGeom>
        </p:spPr>
        <p:txBody>
          <a:bodyPr vert="horz" wrap="square" lIns="0" tIns="124460" rIns="0" bIns="0" rtlCol="0">
            <a:spAutoFit/>
          </a:bodyPr>
          <a:lstStyle/>
          <a:p>
            <a:pPr marL="12700" marR="5080">
              <a:lnSpc>
                <a:spcPts val="4900"/>
              </a:lnSpc>
              <a:spcBef>
                <a:spcPts val="980"/>
              </a:spcBef>
            </a:pPr>
            <a:r>
              <a:rPr u="none" dirty="0"/>
              <a:t>Making a pull  request</a:t>
            </a:r>
          </a:p>
        </p:txBody>
      </p:sp>
      <p:sp>
        <p:nvSpPr>
          <p:cNvPr id="7" name="object 7"/>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6" name="object 6"/>
          <p:cNvSpPr txBox="1"/>
          <p:nvPr/>
        </p:nvSpPr>
        <p:spPr>
          <a:xfrm>
            <a:off x="7938225" y="2185387"/>
            <a:ext cx="3454400" cy="1429237"/>
          </a:xfrm>
          <a:prstGeom prst="rect">
            <a:avLst/>
          </a:prstGeom>
        </p:spPr>
        <p:txBody>
          <a:bodyPr vert="horz" wrap="square" lIns="0" tIns="43815" rIns="0" bIns="0" rtlCol="0">
            <a:spAutoFit/>
          </a:bodyPr>
          <a:lstStyle/>
          <a:p>
            <a:pPr marL="12700" marR="5080">
              <a:lnSpc>
                <a:spcPct val="89800"/>
              </a:lnSpc>
              <a:spcBef>
                <a:spcPts val="345"/>
              </a:spcBef>
            </a:pPr>
            <a:r>
              <a:rPr sz="2000" dirty="0">
                <a:solidFill>
                  <a:srgbClr val="404040"/>
                </a:solidFill>
                <a:latin typeface="Arial"/>
                <a:cs typeface="Arial"/>
              </a:rPr>
              <a:t>Pull requests should have a  description of the set of changes,  and when created will show the  changes in that branch.</a:t>
            </a:r>
            <a:endParaRPr sz="20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 y="6334316"/>
            <a:ext cx="12192000" cy="66675"/>
          </a:xfrm>
          <a:custGeom>
            <a:avLst/>
            <a:gdLst/>
            <a:ahLst/>
            <a:cxnLst/>
            <a:rect l="l" t="t" r="r" b="b"/>
            <a:pathLst>
              <a:path w="12192000" h="66675">
                <a:moveTo>
                  <a:pt x="0" y="66484"/>
                </a:moveTo>
                <a:lnTo>
                  <a:pt x="12191984" y="66484"/>
                </a:lnTo>
                <a:lnTo>
                  <a:pt x="12191984" y="0"/>
                </a:lnTo>
                <a:lnTo>
                  <a:pt x="0" y="0"/>
                </a:lnTo>
                <a:lnTo>
                  <a:pt x="0" y="66484"/>
                </a:lnTo>
                <a:close/>
              </a:path>
            </a:pathLst>
          </a:custGeom>
          <a:solidFill>
            <a:srgbClr val="E48312"/>
          </a:solidFill>
        </p:spPr>
        <p:txBody>
          <a:bodyPr wrap="square" lIns="0" tIns="0" rIns="0" bIns="0" rtlCol="0"/>
          <a:lstStyle/>
          <a:p>
            <a:endParaRPr/>
          </a:p>
        </p:txBody>
      </p:sp>
      <p:sp>
        <p:nvSpPr>
          <p:cNvPr id="3" name="object 3"/>
          <p:cNvSpPr/>
          <p:nvPr/>
        </p:nvSpPr>
        <p:spPr>
          <a:xfrm>
            <a:off x="6411683" y="2086188"/>
            <a:ext cx="4749165" cy="0"/>
          </a:xfrm>
          <a:custGeom>
            <a:avLst/>
            <a:gdLst/>
            <a:ahLst/>
            <a:cxnLst/>
            <a:rect l="l" t="t" r="r" b="b"/>
            <a:pathLst>
              <a:path w="4749165">
                <a:moveTo>
                  <a:pt x="0" y="0"/>
                </a:moveTo>
                <a:lnTo>
                  <a:pt x="4748808" y="1"/>
                </a:lnTo>
              </a:path>
            </a:pathLst>
          </a:custGeom>
          <a:ln w="6350">
            <a:solidFill>
              <a:srgbClr val="7F7F7F"/>
            </a:solidFill>
          </a:ln>
        </p:spPr>
        <p:txBody>
          <a:bodyPr wrap="square" lIns="0" tIns="0" rIns="0" bIns="0" rtlCol="0"/>
          <a:lstStyle/>
          <a:p>
            <a:endParaRPr/>
          </a:p>
        </p:txBody>
      </p:sp>
      <p:sp>
        <p:nvSpPr>
          <p:cNvPr id="4" name="object 4"/>
          <p:cNvSpPr/>
          <p:nvPr/>
        </p:nvSpPr>
        <p:spPr>
          <a:xfrm>
            <a:off x="703049" y="1231829"/>
            <a:ext cx="5354934" cy="407429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6490424" y="639744"/>
            <a:ext cx="5091975" cy="1379220"/>
          </a:xfrm>
          <a:prstGeom prst="rect">
            <a:avLst/>
          </a:prstGeom>
        </p:spPr>
        <p:txBody>
          <a:bodyPr vert="horz" wrap="square" lIns="0" tIns="124460" rIns="0" bIns="0" rtlCol="0">
            <a:spAutoFit/>
          </a:bodyPr>
          <a:lstStyle/>
          <a:p>
            <a:pPr marL="12700" marR="5080">
              <a:lnSpc>
                <a:spcPts val="4900"/>
              </a:lnSpc>
              <a:spcBef>
                <a:spcPts val="980"/>
              </a:spcBef>
            </a:pPr>
            <a:r>
              <a:rPr u="none" dirty="0"/>
              <a:t>Reviewing a pull  request</a:t>
            </a:r>
          </a:p>
        </p:txBody>
      </p:sp>
      <p:sp>
        <p:nvSpPr>
          <p:cNvPr id="7" name="object 7"/>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6" name="object 6"/>
          <p:cNvSpPr txBox="1"/>
          <p:nvPr/>
        </p:nvSpPr>
        <p:spPr>
          <a:xfrm>
            <a:off x="6490423" y="2185387"/>
            <a:ext cx="5005070" cy="4101123"/>
          </a:xfrm>
          <a:prstGeom prst="rect">
            <a:avLst/>
          </a:prstGeom>
        </p:spPr>
        <p:txBody>
          <a:bodyPr vert="horz" wrap="square" lIns="0" tIns="43180" rIns="0" bIns="0" rtlCol="0">
            <a:spAutoFit/>
          </a:bodyPr>
          <a:lstStyle/>
          <a:p>
            <a:pPr marL="12700" marR="5080">
              <a:lnSpc>
                <a:spcPct val="90000"/>
              </a:lnSpc>
              <a:spcBef>
                <a:spcPts val="340"/>
              </a:spcBef>
            </a:pPr>
            <a:r>
              <a:rPr sz="2000" dirty="0">
                <a:solidFill>
                  <a:srgbClr val="404040"/>
                </a:solidFill>
                <a:latin typeface="Arial"/>
                <a:cs typeface="Arial"/>
              </a:rPr>
              <a:t>All pull requests should be reviewed by a  different developer (and it’s also good to have it  reviewed by more than one developer); by  clicking the </a:t>
            </a:r>
            <a:r>
              <a:rPr sz="2000" i="1" dirty="0">
                <a:solidFill>
                  <a:srgbClr val="404040"/>
                </a:solidFill>
                <a:latin typeface="Arial"/>
                <a:cs typeface="Arial"/>
              </a:rPr>
              <a:t>files changed </a:t>
            </a:r>
            <a:r>
              <a:rPr sz="2000" dirty="0">
                <a:solidFill>
                  <a:srgbClr val="404040"/>
                </a:solidFill>
                <a:latin typeface="Arial"/>
                <a:cs typeface="Arial"/>
              </a:rPr>
              <a:t>tab on the pull request  page, we can leave comments to the developer  about their pull request.</a:t>
            </a:r>
            <a:endParaRPr sz="2000" dirty="0">
              <a:latin typeface="Arial"/>
              <a:cs typeface="Arial"/>
            </a:endParaRPr>
          </a:p>
          <a:p>
            <a:pPr marL="12700" marR="60960">
              <a:lnSpc>
                <a:spcPct val="90000"/>
              </a:lnSpc>
              <a:spcBef>
                <a:spcPts val="1405"/>
              </a:spcBef>
            </a:pPr>
            <a:r>
              <a:rPr sz="2000" dirty="0">
                <a:solidFill>
                  <a:srgbClr val="404040"/>
                </a:solidFill>
                <a:latin typeface="Arial"/>
                <a:cs typeface="Arial"/>
              </a:rPr>
              <a:t>This is very useful for identifying inefficiencies,  logical errors, bugs, etc. It also forces multiple  developers to look at the approach to solving a  problem or making a feature, so that more than  one developer is familiar with each portion of  the code in a project.</a:t>
            </a:r>
            <a:endParaRPr sz="20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 y="0"/>
            <a:ext cx="4051300" cy="6858000"/>
          </a:xfrm>
          <a:custGeom>
            <a:avLst/>
            <a:gdLst/>
            <a:ahLst/>
            <a:cxnLst/>
            <a:rect l="l" t="t" r="r" b="b"/>
            <a:pathLst>
              <a:path w="4051300" h="6858000">
                <a:moveTo>
                  <a:pt x="0" y="6858000"/>
                </a:moveTo>
                <a:lnTo>
                  <a:pt x="4050790" y="6858000"/>
                </a:lnTo>
                <a:lnTo>
                  <a:pt x="4050790" y="0"/>
                </a:lnTo>
                <a:lnTo>
                  <a:pt x="0" y="0"/>
                </a:lnTo>
                <a:lnTo>
                  <a:pt x="0" y="6858000"/>
                </a:lnTo>
                <a:close/>
              </a:path>
            </a:pathLst>
          </a:custGeom>
          <a:solidFill>
            <a:srgbClr val="BD582C"/>
          </a:solidFill>
        </p:spPr>
        <p:txBody>
          <a:bodyPr wrap="square" lIns="0" tIns="0" rIns="0" bIns="0" rtlCol="0"/>
          <a:lstStyle/>
          <a:p>
            <a:endParaRPr/>
          </a:p>
        </p:txBody>
      </p:sp>
      <p:sp>
        <p:nvSpPr>
          <p:cNvPr id="3" name="object 3"/>
          <p:cNvSpPr/>
          <p:nvPr/>
        </p:nvSpPr>
        <p:spPr>
          <a:xfrm>
            <a:off x="4072074" y="0"/>
            <a:ext cx="0" cy="6858000"/>
          </a:xfrm>
          <a:custGeom>
            <a:avLst/>
            <a:gdLst/>
            <a:ahLst/>
            <a:cxnLst/>
            <a:rect l="l" t="t" r="r" b="b"/>
            <a:pathLst>
              <a:path h="6858000">
                <a:moveTo>
                  <a:pt x="0" y="0"/>
                </a:moveTo>
                <a:lnTo>
                  <a:pt x="0" y="6858000"/>
                </a:lnTo>
              </a:path>
            </a:pathLst>
          </a:custGeom>
          <a:ln w="64008">
            <a:solidFill>
              <a:srgbClr val="E48312"/>
            </a:solidFill>
          </a:ln>
        </p:spPr>
        <p:txBody>
          <a:bodyPr wrap="square" lIns="0" tIns="0" rIns="0" bIns="0" rtlCol="0"/>
          <a:lstStyle/>
          <a:p>
            <a:endParaRPr/>
          </a:p>
        </p:txBody>
      </p:sp>
      <p:sp>
        <p:nvSpPr>
          <p:cNvPr id="4" name="object 4"/>
          <p:cNvSpPr/>
          <p:nvPr/>
        </p:nvSpPr>
        <p:spPr>
          <a:xfrm>
            <a:off x="4816658" y="888711"/>
            <a:ext cx="6677508" cy="508057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571109" y="1523747"/>
            <a:ext cx="2981961" cy="1046440"/>
          </a:xfrm>
          <a:prstGeom prst="rect">
            <a:avLst/>
          </a:prstGeom>
        </p:spPr>
        <p:txBody>
          <a:bodyPr vert="horz" wrap="square" lIns="0" tIns="96520" rIns="0" bIns="0" rtlCol="0">
            <a:spAutoFit/>
          </a:bodyPr>
          <a:lstStyle/>
          <a:p>
            <a:pPr marL="12700" marR="5080">
              <a:lnSpc>
                <a:spcPts val="3670"/>
              </a:lnSpc>
              <a:spcBef>
                <a:spcPts val="760"/>
              </a:spcBef>
            </a:pPr>
            <a:r>
              <a:rPr sz="3600" u="none" dirty="0">
                <a:solidFill>
                  <a:srgbClr val="FFFFFF"/>
                </a:solidFill>
              </a:rPr>
              <a:t>Merging in the  pull request</a:t>
            </a:r>
            <a:endParaRPr sz="3600" dirty="0"/>
          </a:p>
        </p:txBody>
      </p:sp>
      <p:sp>
        <p:nvSpPr>
          <p:cNvPr id="7" name="object 7"/>
          <p:cNvSpPr txBox="1"/>
          <p:nvPr/>
        </p:nvSpPr>
        <p:spPr>
          <a:xfrm>
            <a:off x="1167914" y="6558091"/>
            <a:ext cx="2110105" cy="165100"/>
          </a:xfrm>
          <a:prstGeom prst="rect">
            <a:avLst/>
          </a:prstGeom>
        </p:spPr>
        <p:txBody>
          <a:bodyPr vert="horz" wrap="square" lIns="0" tIns="6985" rIns="0" bIns="0" rtlCol="0">
            <a:spAutoFit/>
          </a:bodyPr>
          <a:lstStyle/>
          <a:p>
            <a:pPr marL="12700">
              <a:lnSpc>
                <a:spcPct val="100000"/>
              </a:lnSpc>
              <a:spcBef>
                <a:spcPts val="55"/>
              </a:spcBef>
            </a:pPr>
            <a:r>
              <a:rPr sz="900" spc="-2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6" name="object 6"/>
          <p:cNvSpPr txBox="1"/>
          <p:nvPr/>
        </p:nvSpPr>
        <p:spPr>
          <a:xfrm>
            <a:off x="571111" y="2652974"/>
            <a:ext cx="2981960" cy="2085186"/>
          </a:xfrm>
          <a:prstGeom prst="rect">
            <a:avLst/>
          </a:prstGeom>
        </p:spPr>
        <p:txBody>
          <a:bodyPr vert="horz" wrap="square" lIns="0" tIns="35560" rIns="0" bIns="0" rtlCol="0">
            <a:spAutoFit/>
          </a:bodyPr>
          <a:lstStyle/>
          <a:p>
            <a:pPr marL="12700" marR="5080">
              <a:lnSpc>
                <a:spcPct val="89800"/>
              </a:lnSpc>
              <a:spcBef>
                <a:spcPts val="280"/>
              </a:spcBef>
            </a:pPr>
            <a:r>
              <a:rPr sz="1500" dirty="0">
                <a:solidFill>
                  <a:srgbClr val="FFFFFF"/>
                </a:solidFill>
                <a:latin typeface="Arial"/>
                <a:cs typeface="Arial"/>
              </a:rPr>
              <a:t>If a pull request can be safely merged  in without conflicts occurring, Github  will allow you to merge in the changes  when all developers are satisfied with  the changes.</a:t>
            </a:r>
            <a:endParaRPr sz="1500" dirty="0">
              <a:latin typeface="Arial"/>
              <a:cs typeface="Arial"/>
            </a:endParaRPr>
          </a:p>
          <a:p>
            <a:pPr marL="12700" marR="105410">
              <a:lnSpc>
                <a:spcPct val="89800"/>
              </a:lnSpc>
              <a:spcBef>
                <a:spcPts val="1420"/>
              </a:spcBef>
            </a:pPr>
            <a:r>
              <a:rPr sz="1500" dirty="0">
                <a:solidFill>
                  <a:srgbClr val="FFFFFF"/>
                </a:solidFill>
                <a:latin typeface="Arial"/>
                <a:cs typeface="Arial"/>
              </a:rPr>
              <a:t>This will add the new commit data to  the master branch of the online  repository.</a:t>
            </a:r>
            <a:endParaRPr sz="15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 y="0"/>
            <a:ext cx="4051300" cy="6858000"/>
          </a:xfrm>
          <a:custGeom>
            <a:avLst/>
            <a:gdLst/>
            <a:ahLst/>
            <a:cxnLst/>
            <a:rect l="l" t="t" r="r" b="b"/>
            <a:pathLst>
              <a:path w="4051300" h="6858000">
                <a:moveTo>
                  <a:pt x="0" y="6858000"/>
                </a:moveTo>
                <a:lnTo>
                  <a:pt x="4050790" y="6858000"/>
                </a:lnTo>
                <a:lnTo>
                  <a:pt x="4050790" y="0"/>
                </a:lnTo>
                <a:lnTo>
                  <a:pt x="0" y="0"/>
                </a:lnTo>
                <a:lnTo>
                  <a:pt x="0" y="6858000"/>
                </a:lnTo>
                <a:close/>
              </a:path>
            </a:pathLst>
          </a:custGeom>
          <a:solidFill>
            <a:srgbClr val="BD582C"/>
          </a:solidFill>
        </p:spPr>
        <p:txBody>
          <a:bodyPr wrap="square" lIns="0" tIns="0" rIns="0" bIns="0" rtlCol="0"/>
          <a:lstStyle/>
          <a:p>
            <a:endParaRPr/>
          </a:p>
        </p:txBody>
      </p:sp>
      <p:sp>
        <p:nvSpPr>
          <p:cNvPr id="3" name="object 3"/>
          <p:cNvSpPr/>
          <p:nvPr/>
        </p:nvSpPr>
        <p:spPr>
          <a:xfrm>
            <a:off x="4072074" y="0"/>
            <a:ext cx="0" cy="6858000"/>
          </a:xfrm>
          <a:custGeom>
            <a:avLst/>
            <a:gdLst/>
            <a:ahLst/>
            <a:cxnLst/>
            <a:rect l="l" t="t" r="r" b="b"/>
            <a:pathLst>
              <a:path h="6858000">
                <a:moveTo>
                  <a:pt x="0" y="0"/>
                </a:moveTo>
                <a:lnTo>
                  <a:pt x="0" y="6858000"/>
                </a:lnTo>
              </a:path>
            </a:pathLst>
          </a:custGeom>
          <a:ln w="64008">
            <a:solidFill>
              <a:srgbClr val="E48312"/>
            </a:solidFill>
          </a:ln>
        </p:spPr>
        <p:txBody>
          <a:bodyPr wrap="square" lIns="0" tIns="0" rIns="0" bIns="0" rtlCol="0"/>
          <a:lstStyle/>
          <a:p>
            <a:endParaRPr/>
          </a:p>
        </p:txBody>
      </p:sp>
      <p:sp>
        <p:nvSpPr>
          <p:cNvPr id="4" name="object 4"/>
          <p:cNvSpPr/>
          <p:nvPr/>
        </p:nvSpPr>
        <p:spPr>
          <a:xfrm>
            <a:off x="4742017" y="2103373"/>
            <a:ext cx="6798081" cy="265125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571110" y="1990091"/>
            <a:ext cx="3238890" cy="566822"/>
          </a:xfrm>
          <a:prstGeom prst="rect">
            <a:avLst/>
          </a:prstGeom>
        </p:spPr>
        <p:txBody>
          <a:bodyPr vert="horz" wrap="square" lIns="0" tIns="12700" rIns="0" bIns="0" rtlCol="0">
            <a:spAutoFit/>
          </a:bodyPr>
          <a:lstStyle/>
          <a:p>
            <a:pPr marL="12700">
              <a:lnSpc>
                <a:spcPct val="100000"/>
              </a:lnSpc>
              <a:spcBef>
                <a:spcPts val="100"/>
              </a:spcBef>
            </a:pPr>
            <a:r>
              <a:rPr sz="3600" u="none" dirty="0">
                <a:solidFill>
                  <a:srgbClr val="FFFFFF"/>
                </a:solidFill>
              </a:rPr>
              <a:t>Pulling changes</a:t>
            </a:r>
            <a:endParaRPr sz="3600" dirty="0"/>
          </a:p>
        </p:txBody>
      </p:sp>
      <p:sp>
        <p:nvSpPr>
          <p:cNvPr id="7" name="object 7"/>
          <p:cNvSpPr txBox="1"/>
          <p:nvPr/>
        </p:nvSpPr>
        <p:spPr>
          <a:xfrm>
            <a:off x="1167914" y="6558091"/>
            <a:ext cx="2110105" cy="165100"/>
          </a:xfrm>
          <a:prstGeom prst="rect">
            <a:avLst/>
          </a:prstGeom>
        </p:spPr>
        <p:txBody>
          <a:bodyPr vert="horz" wrap="square" lIns="0" tIns="6985" rIns="0" bIns="0" rtlCol="0">
            <a:spAutoFit/>
          </a:bodyPr>
          <a:lstStyle/>
          <a:p>
            <a:pPr marL="12700">
              <a:lnSpc>
                <a:spcPct val="100000"/>
              </a:lnSpc>
              <a:spcBef>
                <a:spcPts val="55"/>
              </a:spcBef>
            </a:pPr>
            <a:r>
              <a:rPr sz="900" spc="-2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6" name="object 6"/>
          <p:cNvSpPr txBox="1"/>
          <p:nvPr/>
        </p:nvSpPr>
        <p:spPr>
          <a:xfrm>
            <a:off x="571111" y="2652974"/>
            <a:ext cx="2996565" cy="2080057"/>
          </a:xfrm>
          <a:prstGeom prst="rect">
            <a:avLst/>
          </a:prstGeom>
        </p:spPr>
        <p:txBody>
          <a:bodyPr vert="horz" wrap="square" lIns="0" tIns="35560" rIns="0" bIns="0" rtlCol="0">
            <a:spAutoFit/>
          </a:bodyPr>
          <a:lstStyle/>
          <a:p>
            <a:pPr marL="12700" marR="5080">
              <a:lnSpc>
                <a:spcPct val="90000"/>
              </a:lnSpc>
              <a:spcBef>
                <a:spcPts val="280"/>
              </a:spcBef>
            </a:pPr>
            <a:r>
              <a:rPr sz="1500" dirty="0">
                <a:solidFill>
                  <a:srgbClr val="FFFFFF"/>
                </a:solidFill>
                <a:latin typeface="Arial"/>
                <a:cs typeface="Arial"/>
              </a:rPr>
              <a:t>At this point, the only repository with  the new commit on the </a:t>
            </a:r>
            <a:r>
              <a:rPr sz="1500" i="1" dirty="0">
                <a:solidFill>
                  <a:srgbClr val="FFFFFF"/>
                </a:solidFill>
                <a:latin typeface="Arial"/>
                <a:cs typeface="Arial"/>
              </a:rPr>
              <a:t>master </a:t>
            </a:r>
            <a:r>
              <a:rPr sz="1500" dirty="0">
                <a:solidFill>
                  <a:srgbClr val="FFFFFF"/>
                </a:solidFill>
                <a:latin typeface="Arial"/>
                <a:cs typeface="Arial"/>
              </a:rPr>
              <a:t>branch  is the online version; even the  repository that we developed on does  not have those changes on the master  branch.</a:t>
            </a:r>
            <a:endParaRPr sz="1500" dirty="0">
              <a:latin typeface="Arial"/>
              <a:cs typeface="Arial"/>
            </a:endParaRPr>
          </a:p>
          <a:p>
            <a:pPr marL="12700">
              <a:lnSpc>
                <a:spcPts val="1714"/>
              </a:lnSpc>
              <a:spcBef>
                <a:spcPts val="1200"/>
              </a:spcBef>
            </a:pPr>
            <a:r>
              <a:rPr sz="1500" dirty="0">
                <a:solidFill>
                  <a:srgbClr val="FFFFFF"/>
                </a:solidFill>
                <a:latin typeface="Arial"/>
                <a:cs typeface="Arial"/>
              </a:rPr>
              <a:t>We need to routinely pull from the</a:t>
            </a:r>
            <a:endParaRPr sz="1500" dirty="0">
              <a:latin typeface="Arial"/>
              <a:cs typeface="Arial"/>
            </a:endParaRPr>
          </a:p>
          <a:p>
            <a:pPr marL="12700">
              <a:lnSpc>
                <a:spcPts val="1714"/>
              </a:lnSpc>
            </a:pPr>
            <a:r>
              <a:rPr sz="1500" i="1" dirty="0">
                <a:solidFill>
                  <a:srgbClr val="FFFFFF"/>
                </a:solidFill>
                <a:latin typeface="Arial"/>
                <a:cs typeface="Arial"/>
              </a:rPr>
              <a:t>master </a:t>
            </a:r>
            <a:r>
              <a:rPr sz="1500" dirty="0">
                <a:solidFill>
                  <a:srgbClr val="FFFFFF"/>
                </a:solidFill>
                <a:latin typeface="Arial"/>
                <a:cs typeface="Arial"/>
              </a:rPr>
              <a:t>branch to stay up to date.</a:t>
            </a:r>
            <a:endParaRPr sz="15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3193"/>
            <a:ext cx="4615180" cy="751488"/>
          </a:xfrm>
          <a:prstGeom prst="rect">
            <a:avLst/>
          </a:prstGeom>
        </p:spPr>
        <p:txBody>
          <a:bodyPr vert="horz" wrap="square" lIns="0" tIns="12700" rIns="0" bIns="0" rtlCol="0">
            <a:spAutoFit/>
          </a:bodyPr>
          <a:lstStyle/>
          <a:p>
            <a:pPr marL="12700">
              <a:lnSpc>
                <a:spcPct val="100000"/>
              </a:lnSpc>
              <a:spcBef>
                <a:spcPts val="100"/>
              </a:spcBef>
            </a:pPr>
            <a:r>
              <a:rPr u="none" dirty="0"/>
              <a:t>Avoiding Issues</a:t>
            </a:r>
          </a:p>
        </p:txBody>
      </p:sp>
      <p:sp>
        <p:nvSpPr>
          <p:cNvPr id="6" name="object 6"/>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object 5"/>
          <p:cNvSpPr txBox="1"/>
          <p:nvPr/>
        </p:nvSpPr>
        <p:spPr>
          <a:xfrm>
            <a:off x="1176020" y="1806808"/>
            <a:ext cx="9939020" cy="3766820"/>
          </a:xfrm>
          <a:prstGeom prst="rect">
            <a:avLst/>
          </a:prstGeom>
        </p:spPr>
        <p:txBody>
          <a:bodyPr vert="horz" wrap="square" lIns="0" tIns="70485" rIns="0" bIns="0" rtlCol="0">
            <a:spAutoFit/>
          </a:bodyPr>
          <a:lstStyle/>
          <a:p>
            <a:pPr marL="12700" marR="10795">
              <a:lnSpc>
                <a:spcPts val="1930"/>
              </a:lnSpc>
              <a:spcBef>
                <a:spcPts val="555"/>
              </a:spcBef>
            </a:pPr>
            <a:r>
              <a:rPr sz="2000" dirty="0">
                <a:solidFill>
                  <a:srgbClr val="404040"/>
                </a:solidFill>
                <a:latin typeface="Arial"/>
                <a:cs typeface="Arial"/>
              </a:rPr>
              <a:t>Many issues can occur when using version control, due to the nature of many people editing the  same sets of files.</a:t>
            </a:r>
            <a:endParaRPr sz="2000">
              <a:latin typeface="Arial"/>
              <a:cs typeface="Arial"/>
            </a:endParaRPr>
          </a:p>
          <a:p>
            <a:pPr marL="12700">
              <a:lnSpc>
                <a:spcPct val="100000"/>
              </a:lnSpc>
              <a:spcBef>
                <a:spcPts val="915"/>
              </a:spcBef>
            </a:pPr>
            <a:r>
              <a:rPr sz="2000" dirty="0">
                <a:solidFill>
                  <a:srgbClr val="404040"/>
                </a:solidFill>
                <a:latin typeface="Arial"/>
                <a:cs typeface="Arial"/>
              </a:rPr>
              <a:t>There are a few easy tricks to avoiding most common issues with Git:</a:t>
            </a:r>
            <a:endParaRPr sz="2000">
              <a:latin typeface="Arial"/>
              <a:cs typeface="Arial"/>
            </a:endParaRPr>
          </a:p>
          <a:p>
            <a:pPr marL="305435" marR="106045" indent="-182880">
              <a:lnSpc>
                <a:spcPts val="1730"/>
              </a:lnSpc>
              <a:spcBef>
                <a:spcPts val="420"/>
              </a:spcBef>
              <a:buClr>
                <a:srgbClr val="E48312"/>
              </a:buClr>
              <a:buFont typeface="Arial"/>
              <a:buChar char="◦"/>
              <a:tabLst>
                <a:tab pos="305435" algn="l"/>
              </a:tabLst>
            </a:pPr>
            <a:r>
              <a:rPr sz="1800" b="1" dirty="0">
                <a:solidFill>
                  <a:srgbClr val="404040"/>
                </a:solidFill>
                <a:latin typeface="Arial"/>
                <a:cs typeface="Arial"/>
              </a:rPr>
              <a:t>Never develop on the master branch</a:t>
            </a:r>
            <a:r>
              <a:rPr sz="1800" dirty="0">
                <a:solidFill>
                  <a:srgbClr val="404040"/>
                </a:solidFill>
                <a:latin typeface="Arial"/>
                <a:cs typeface="Arial"/>
              </a:rPr>
              <a:t>; do all development in your own feature branches, and issue pull  requests.</a:t>
            </a:r>
            <a:endParaRPr sz="1800">
              <a:latin typeface="Arial"/>
              <a:cs typeface="Arial"/>
            </a:endParaRPr>
          </a:p>
          <a:p>
            <a:pPr marL="305435" marR="5080" indent="-182880">
              <a:lnSpc>
                <a:spcPts val="1730"/>
              </a:lnSpc>
              <a:spcBef>
                <a:spcPts val="570"/>
              </a:spcBef>
              <a:buClr>
                <a:srgbClr val="E48312"/>
              </a:buClr>
              <a:buFont typeface="Arial"/>
              <a:buChar char="◦"/>
              <a:tabLst>
                <a:tab pos="305435" algn="l"/>
              </a:tabLst>
            </a:pPr>
            <a:r>
              <a:rPr sz="1800" b="1" dirty="0">
                <a:solidFill>
                  <a:srgbClr val="404040"/>
                </a:solidFill>
                <a:latin typeface="Arial"/>
                <a:cs typeface="Arial"/>
              </a:rPr>
              <a:t>Pull master into your own feature branches commonly</a:t>
            </a:r>
            <a:r>
              <a:rPr sz="1800" dirty="0">
                <a:solidFill>
                  <a:srgbClr val="404040"/>
                </a:solidFill>
                <a:latin typeface="Arial"/>
                <a:cs typeface="Arial"/>
              </a:rPr>
              <a:t>; merge errors will occur that you will need to  resolve by hand, but you will ultimately have to resolve these issues far less than if you were all working  on the master branch</a:t>
            </a:r>
            <a:endParaRPr sz="1800">
              <a:latin typeface="Arial"/>
              <a:cs typeface="Arial"/>
            </a:endParaRPr>
          </a:p>
          <a:p>
            <a:pPr marL="305435" marR="394335" indent="-182880">
              <a:lnSpc>
                <a:spcPts val="1730"/>
              </a:lnSpc>
              <a:spcBef>
                <a:spcPts val="610"/>
              </a:spcBef>
              <a:buClr>
                <a:srgbClr val="E48312"/>
              </a:buClr>
              <a:buFont typeface="Arial"/>
              <a:buChar char="◦"/>
              <a:tabLst>
                <a:tab pos="305435" algn="l"/>
              </a:tabLst>
            </a:pPr>
            <a:r>
              <a:rPr sz="1800" b="1" dirty="0">
                <a:solidFill>
                  <a:srgbClr val="404040"/>
                </a:solidFill>
                <a:latin typeface="Arial"/>
                <a:cs typeface="Arial"/>
              </a:rPr>
              <a:t>Isolate your work into small chunks</a:t>
            </a:r>
            <a:r>
              <a:rPr sz="1800" dirty="0">
                <a:solidFill>
                  <a:srgbClr val="404040"/>
                </a:solidFill>
                <a:latin typeface="Arial"/>
                <a:cs typeface="Arial"/>
              </a:rPr>
              <a:t>; do not wait to do a whole feature before you commit. Commit  often, as you accomplish small, incremental changes.</a:t>
            </a:r>
            <a:endParaRPr sz="1800">
              <a:latin typeface="Arial"/>
              <a:cs typeface="Arial"/>
            </a:endParaRPr>
          </a:p>
          <a:p>
            <a:pPr marL="305435" marR="5715" indent="-182880">
              <a:lnSpc>
                <a:spcPct val="79500"/>
              </a:lnSpc>
              <a:spcBef>
                <a:spcPts val="635"/>
              </a:spcBef>
              <a:buClr>
                <a:srgbClr val="E48312"/>
              </a:buClr>
              <a:buFont typeface="Arial"/>
              <a:buChar char="◦"/>
              <a:tabLst>
                <a:tab pos="305435" algn="l"/>
              </a:tabLst>
            </a:pPr>
            <a:r>
              <a:rPr sz="1800" b="1" dirty="0">
                <a:solidFill>
                  <a:srgbClr val="404040"/>
                </a:solidFill>
                <a:latin typeface="Arial"/>
                <a:cs typeface="Arial"/>
              </a:rPr>
              <a:t>Make new feature branches off of master</a:t>
            </a:r>
            <a:r>
              <a:rPr sz="1800" dirty="0">
                <a:solidFill>
                  <a:srgbClr val="404040"/>
                </a:solidFill>
                <a:latin typeface="Arial"/>
                <a:cs typeface="Arial"/>
              </a:rPr>
              <a:t>; master should always be the most up-to-date </a:t>
            </a:r>
            <a:r>
              <a:rPr sz="1800" b="1" dirty="0">
                <a:solidFill>
                  <a:srgbClr val="404040"/>
                </a:solidFill>
                <a:latin typeface="Arial"/>
                <a:cs typeface="Arial"/>
              </a:rPr>
              <a:t>working </a:t>
            </a:r>
            <a:r>
              <a:rPr sz="1800" dirty="0">
                <a:solidFill>
                  <a:srgbClr val="404040"/>
                </a:solidFill>
                <a:latin typeface="Arial"/>
                <a:cs typeface="Arial"/>
              </a:rPr>
              <a:t>code;  it is prudent when starting a new feature to get an updated version of the master branch and make a  new branch from that up-to-date master branch.</a:t>
            </a:r>
            <a:endParaRPr sz="1800">
              <a:latin typeface="Arial"/>
              <a:cs typeface="Arial"/>
            </a:endParaRPr>
          </a:p>
          <a:p>
            <a:pPr marL="305435" indent="-182880">
              <a:lnSpc>
                <a:spcPct val="100000"/>
              </a:lnSpc>
              <a:spcBef>
                <a:spcPts val="175"/>
              </a:spcBef>
              <a:buClr>
                <a:srgbClr val="E48312"/>
              </a:buClr>
              <a:buFont typeface="Arial"/>
              <a:buChar char="◦"/>
              <a:tabLst>
                <a:tab pos="305435" algn="l"/>
              </a:tabLst>
            </a:pPr>
            <a:r>
              <a:rPr sz="1800" b="1" dirty="0">
                <a:solidFill>
                  <a:srgbClr val="404040"/>
                </a:solidFill>
                <a:latin typeface="Arial"/>
                <a:cs typeface="Arial"/>
              </a:rPr>
              <a:t>Pull often</a:t>
            </a:r>
            <a:r>
              <a:rPr sz="1800" dirty="0">
                <a:solidFill>
                  <a:srgbClr val="404040"/>
                </a:solidFill>
                <a:latin typeface="Arial"/>
                <a:cs typeface="Arial"/>
              </a:rPr>
              <a:t>; this is so important, that we’re listing it twice. </a:t>
            </a:r>
            <a:r>
              <a:rPr sz="1800" b="1" dirty="0">
                <a:solidFill>
                  <a:srgbClr val="404040"/>
                </a:solidFill>
                <a:latin typeface="Arial"/>
                <a:cs typeface="Arial"/>
              </a:rPr>
              <a:t>Pull often!</a:t>
            </a:r>
            <a:endParaRPr sz="18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References</a:t>
            </a:r>
            <a:r>
              <a:rPr spc="-385" dirty="0"/>
              <a:t>	</a:t>
            </a:r>
          </a:p>
          <a:p>
            <a:pPr marL="170180" marR="5999480">
              <a:lnSpc>
                <a:spcPct val="148600"/>
              </a:lnSpc>
              <a:spcBef>
                <a:spcPts val="309"/>
              </a:spcBef>
            </a:pPr>
            <a:r>
              <a:rPr sz="2000" u="sng" spc="-25" dirty="0">
                <a:solidFill>
                  <a:srgbClr val="2998E3"/>
                </a:solidFill>
                <a:uFill>
                  <a:solidFill>
                    <a:srgbClr val="2998E3"/>
                  </a:solidFill>
                </a:uFill>
                <a:hlinkClick r:id="rId2"/>
              </a:rPr>
              <a:t>http://rogerdudler.github.io/git-guide/ </a:t>
            </a:r>
            <a:r>
              <a:rPr sz="2000" u="none" spc="-25" dirty="0">
                <a:solidFill>
                  <a:srgbClr val="2998E3"/>
                </a:solidFill>
              </a:rPr>
              <a:t> </a:t>
            </a:r>
            <a:r>
              <a:rPr sz="2000" u="sng" spc="-40" dirty="0">
                <a:solidFill>
                  <a:srgbClr val="2998E3"/>
                </a:solidFill>
                <a:uFill>
                  <a:solidFill>
                    <a:srgbClr val="2998E3"/>
                  </a:solidFill>
                </a:uFill>
              </a:rPr>
              <a:t>https://git-scm.com/doc</a:t>
            </a:r>
            <a:endParaRPr sz="2000" dirty="0"/>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3326"/>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Intro to HTML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How do we code collaboratively?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32208"/>
            <a:ext cx="9658985" cy="1329690"/>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Learning to code in collaboration with others is a very important skill to learn for your life as a  developer.</a:t>
            </a:r>
            <a:endParaRPr sz="2000">
              <a:latin typeface="Arial"/>
              <a:cs typeface="Arial"/>
            </a:endParaRPr>
          </a:p>
          <a:p>
            <a:pPr marL="12700" marR="480695">
              <a:lnSpc>
                <a:spcPts val="2130"/>
              </a:lnSpc>
              <a:spcBef>
                <a:spcPts val="1425"/>
              </a:spcBef>
            </a:pPr>
            <a:r>
              <a:rPr sz="2000" dirty="0">
                <a:solidFill>
                  <a:srgbClr val="404040"/>
                </a:solidFill>
                <a:latin typeface="Arial"/>
                <a:cs typeface="Arial"/>
              </a:rPr>
              <a:t>We can code collaboratively by using a combination of version control software, ticketing  systems, and workflows to distribute work amongst our team members.</a:t>
            </a:r>
            <a:endParaRPr sz="2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Making an HTML document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32208"/>
            <a:ext cx="9723120" cy="3169457"/>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HTML (Hyper Text Markup Language) is a markup language; it is a way of describing content. A  file written in HTML is referred to as an HTML document.</a:t>
            </a:r>
            <a:endParaRPr sz="2000">
              <a:latin typeface="Arial"/>
              <a:cs typeface="Arial"/>
            </a:endParaRPr>
          </a:p>
          <a:p>
            <a:pPr marL="12700">
              <a:lnSpc>
                <a:spcPct val="100000"/>
              </a:lnSpc>
              <a:spcBef>
                <a:spcPts val="1130"/>
              </a:spcBef>
            </a:pPr>
            <a:r>
              <a:rPr sz="2000" dirty="0">
                <a:solidFill>
                  <a:srgbClr val="404040"/>
                </a:solidFill>
                <a:latin typeface="Arial"/>
                <a:cs typeface="Arial"/>
              </a:rPr>
              <a:t>Our first HTML documents will exist on our desktops, rather than on a server.</a:t>
            </a:r>
            <a:endParaRPr sz="2000">
              <a:latin typeface="Arial"/>
              <a:cs typeface="Arial"/>
            </a:endParaRPr>
          </a:p>
          <a:p>
            <a:pPr marL="12700" marR="156845">
              <a:lnSpc>
                <a:spcPts val="2170"/>
              </a:lnSpc>
              <a:spcBef>
                <a:spcPts val="1400"/>
              </a:spcBef>
            </a:pPr>
            <a:r>
              <a:rPr sz="2000" dirty="0">
                <a:solidFill>
                  <a:srgbClr val="404040"/>
                </a:solidFill>
                <a:latin typeface="Arial"/>
                <a:cs typeface="Arial"/>
              </a:rPr>
              <a:t>HTML documents are simply text files that are formed following the HTML standard. HTML is  composed of a series of tags to describe the content.</a:t>
            </a:r>
            <a:endParaRPr sz="2000">
              <a:latin typeface="Arial"/>
              <a:cs typeface="Arial"/>
            </a:endParaRPr>
          </a:p>
          <a:p>
            <a:pPr marL="12700" marR="2844800">
              <a:lnSpc>
                <a:spcPts val="3570"/>
              </a:lnSpc>
              <a:spcBef>
                <a:spcPts val="270"/>
              </a:spcBef>
            </a:pPr>
            <a:r>
              <a:rPr sz="2000" dirty="0">
                <a:solidFill>
                  <a:srgbClr val="404040"/>
                </a:solidFill>
                <a:latin typeface="Arial"/>
                <a:cs typeface="Arial"/>
              </a:rPr>
              <a:t>An HTML document is a text document that describes a </a:t>
            </a:r>
            <a:r>
              <a:rPr sz="2000" b="1" dirty="0">
                <a:solidFill>
                  <a:srgbClr val="404040"/>
                </a:solidFill>
                <a:latin typeface="Arial"/>
                <a:cs typeface="Arial"/>
              </a:rPr>
              <a:t>web page</a:t>
            </a:r>
            <a:r>
              <a:rPr sz="2000" dirty="0">
                <a:solidFill>
                  <a:srgbClr val="404040"/>
                </a:solidFill>
                <a:latin typeface="Arial"/>
                <a:cs typeface="Arial"/>
              </a:rPr>
              <a:t>.  Your browser will interpret this document and render it!</a:t>
            </a:r>
            <a:endParaRPr sz="20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3193"/>
            <a:ext cx="8958580" cy="751488"/>
          </a:xfrm>
          <a:prstGeom prst="rect">
            <a:avLst/>
          </a:prstGeom>
        </p:spPr>
        <p:txBody>
          <a:bodyPr vert="horz" wrap="square" lIns="0" tIns="12700" rIns="0" bIns="0" rtlCol="0">
            <a:spAutoFit/>
          </a:bodyPr>
          <a:lstStyle/>
          <a:p>
            <a:pPr marL="12700">
              <a:lnSpc>
                <a:spcPct val="100000"/>
              </a:lnSpc>
              <a:spcBef>
                <a:spcPts val="100"/>
              </a:spcBef>
            </a:pPr>
            <a:r>
              <a:rPr u="none" dirty="0"/>
              <a:t>What’s in an HTML Document?</a:t>
            </a:r>
          </a:p>
        </p:txBody>
      </p:sp>
      <p:sp>
        <p:nvSpPr>
          <p:cNvPr id="6" name="object 6"/>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object 5"/>
          <p:cNvSpPr txBox="1"/>
          <p:nvPr/>
        </p:nvSpPr>
        <p:spPr>
          <a:xfrm>
            <a:off x="1176020" y="1810999"/>
            <a:ext cx="6562725" cy="4162678"/>
          </a:xfrm>
          <a:prstGeom prst="rect">
            <a:avLst/>
          </a:prstGeom>
        </p:spPr>
        <p:txBody>
          <a:bodyPr vert="horz" wrap="square" lIns="0" tIns="12700" rIns="0" bIns="0" rtlCol="0">
            <a:spAutoFit/>
          </a:bodyPr>
          <a:lstStyle/>
          <a:p>
            <a:pPr marL="12700">
              <a:lnSpc>
                <a:spcPts val="2275"/>
              </a:lnSpc>
              <a:spcBef>
                <a:spcPts val="100"/>
              </a:spcBef>
            </a:pPr>
            <a:r>
              <a:rPr sz="1900" dirty="0">
                <a:solidFill>
                  <a:srgbClr val="404040"/>
                </a:solidFill>
                <a:latin typeface="Arial"/>
                <a:cs typeface="Arial"/>
              </a:rPr>
              <a:t>An HTML has a series of elements</a:t>
            </a:r>
            <a:endParaRPr sz="1900">
              <a:latin typeface="Arial"/>
              <a:cs typeface="Arial"/>
            </a:endParaRPr>
          </a:p>
          <a:p>
            <a:pPr marL="305435" indent="-182880">
              <a:lnSpc>
                <a:spcPts val="2035"/>
              </a:lnSpc>
              <a:buClr>
                <a:srgbClr val="E48312"/>
              </a:buClr>
              <a:buChar char="◦"/>
              <a:tabLst>
                <a:tab pos="305435" algn="l"/>
              </a:tabLst>
            </a:pPr>
            <a:r>
              <a:rPr sz="1700" dirty="0">
                <a:solidFill>
                  <a:srgbClr val="404040"/>
                </a:solidFill>
                <a:latin typeface="Arial"/>
                <a:cs typeface="Arial"/>
              </a:rPr>
              <a:t>Open tag plus attributes and properties</a:t>
            </a:r>
            <a:endParaRPr sz="1700">
              <a:latin typeface="Arial"/>
              <a:cs typeface="Arial"/>
            </a:endParaRPr>
          </a:p>
          <a:p>
            <a:pPr marL="305435" indent="-182880">
              <a:lnSpc>
                <a:spcPct val="100000"/>
              </a:lnSpc>
              <a:spcBef>
                <a:spcPts val="190"/>
              </a:spcBef>
              <a:buClr>
                <a:srgbClr val="E48312"/>
              </a:buClr>
              <a:buChar char="◦"/>
              <a:tabLst>
                <a:tab pos="305435" algn="l"/>
              </a:tabLst>
            </a:pPr>
            <a:r>
              <a:rPr sz="1700" dirty="0">
                <a:solidFill>
                  <a:srgbClr val="404040"/>
                </a:solidFill>
                <a:latin typeface="Arial"/>
                <a:cs typeface="Arial"/>
              </a:rPr>
              <a:t>Nested elements</a:t>
            </a:r>
            <a:endParaRPr sz="1700">
              <a:latin typeface="Arial"/>
              <a:cs typeface="Arial"/>
            </a:endParaRPr>
          </a:p>
          <a:p>
            <a:pPr marL="12700">
              <a:lnSpc>
                <a:spcPts val="2275"/>
              </a:lnSpc>
              <a:spcBef>
                <a:spcPts val="1160"/>
              </a:spcBef>
            </a:pPr>
            <a:r>
              <a:rPr sz="1900" dirty="0">
                <a:solidFill>
                  <a:srgbClr val="404040"/>
                </a:solidFill>
                <a:latin typeface="Arial"/>
                <a:cs typeface="Arial"/>
              </a:rPr>
              <a:t>Some very important</a:t>
            </a:r>
            <a:endParaRPr sz="1900">
              <a:latin typeface="Arial"/>
              <a:cs typeface="Arial"/>
            </a:endParaRPr>
          </a:p>
          <a:p>
            <a:pPr marL="305435" indent="-182880">
              <a:lnSpc>
                <a:spcPts val="2035"/>
              </a:lnSpc>
              <a:buClr>
                <a:srgbClr val="E48312"/>
              </a:buClr>
              <a:buChar char="◦"/>
              <a:tabLst>
                <a:tab pos="305435" algn="l"/>
              </a:tabLst>
            </a:pPr>
            <a:r>
              <a:rPr sz="1700" dirty="0">
                <a:solidFill>
                  <a:srgbClr val="404040"/>
                </a:solidFill>
                <a:latin typeface="Arial"/>
                <a:cs typeface="Arial"/>
              </a:rPr>
              <a:t>HTML Doctype</a:t>
            </a:r>
            <a:endParaRPr sz="1700">
              <a:latin typeface="Arial"/>
              <a:cs typeface="Arial"/>
            </a:endParaRPr>
          </a:p>
          <a:p>
            <a:pPr marL="305435" indent="-182880">
              <a:lnSpc>
                <a:spcPct val="100000"/>
              </a:lnSpc>
              <a:spcBef>
                <a:spcPts val="195"/>
              </a:spcBef>
              <a:buClr>
                <a:srgbClr val="E48312"/>
              </a:buClr>
              <a:buChar char="◦"/>
              <a:tabLst>
                <a:tab pos="305435" algn="l"/>
              </a:tabLst>
            </a:pPr>
            <a:r>
              <a:rPr sz="1700" dirty="0">
                <a:solidFill>
                  <a:srgbClr val="404040"/>
                </a:solidFill>
                <a:latin typeface="Arial"/>
                <a:cs typeface="Arial"/>
              </a:rPr>
              <a:t>HTML Element</a:t>
            </a:r>
            <a:endParaRPr sz="1700">
              <a:latin typeface="Arial"/>
              <a:cs typeface="Arial"/>
            </a:endParaRPr>
          </a:p>
          <a:p>
            <a:pPr marL="488315" lvl="1" indent="-182880">
              <a:lnSpc>
                <a:spcPct val="100000"/>
              </a:lnSpc>
              <a:spcBef>
                <a:spcPts val="295"/>
              </a:spcBef>
              <a:buClr>
                <a:srgbClr val="E48312"/>
              </a:buClr>
              <a:buChar char="◦"/>
              <a:tabLst>
                <a:tab pos="488315" algn="l"/>
              </a:tabLst>
            </a:pPr>
            <a:r>
              <a:rPr sz="1300" dirty="0">
                <a:solidFill>
                  <a:srgbClr val="404040"/>
                </a:solidFill>
                <a:latin typeface="Arial"/>
                <a:cs typeface="Arial"/>
              </a:rPr>
              <a:t>Head Element</a:t>
            </a:r>
            <a:endParaRPr sz="1300">
              <a:latin typeface="Arial"/>
              <a:cs typeface="Arial"/>
            </a:endParaRPr>
          </a:p>
          <a:p>
            <a:pPr marL="488315" lvl="1" indent="-182880">
              <a:lnSpc>
                <a:spcPct val="100000"/>
              </a:lnSpc>
              <a:spcBef>
                <a:spcPts val="305"/>
              </a:spcBef>
              <a:buClr>
                <a:srgbClr val="E48312"/>
              </a:buClr>
              <a:buChar char="◦"/>
              <a:tabLst>
                <a:tab pos="488315" algn="l"/>
              </a:tabLst>
            </a:pPr>
            <a:r>
              <a:rPr sz="1300" dirty="0">
                <a:solidFill>
                  <a:srgbClr val="404040"/>
                </a:solidFill>
                <a:latin typeface="Arial"/>
                <a:cs typeface="Arial"/>
              </a:rPr>
              <a:t>Body Element</a:t>
            </a:r>
            <a:endParaRPr sz="1300">
              <a:latin typeface="Arial"/>
              <a:cs typeface="Arial"/>
            </a:endParaRPr>
          </a:p>
          <a:p>
            <a:pPr marL="12700">
              <a:lnSpc>
                <a:spcPct val="100000"/>
              </a:lnSpc>
              <a:spcBef>
                <a:spcPts val="1105"/>
              </a:spcBef>
            </a:pPr>
            <a:r>
              <a:rPr sz="1900" dirty="0">
                <a:solidFill>
                  <a:srgbClr val="404040"/>
                </a:solidFill>
                <a:latin typeface="Arial"/>
                <a:cs typeface="Arial"/>
              </a:rPr>
              <a:t>Elements can be identified by an ID</a:t>
            </a:r>
            <a:endParaRPr sz="1900">
              <a:latin typeface="Arial"/>
              <a:cs typeface="Arial"/>
            </a:endParaRPr>
          </a:p>
          <a:p>
            <a:pPr marL="305435" indent="-182880">
              <a:lnSpc>
                <a:spcPct val="100000"/>
              </a:lnSpc>
              <a:spcBef>
                <a:spcPts val="20"/>
              </a:spcBef>
              <a:buClr>
                <a:srgbClr val="E48312"/>
              </a:buClr>
              <a:buChar char="◦"/>
              <a:tabLst>
                <a:tab pos="305435" algn="l"/>
              </a:tabLst>
            </a:pPr>
            <a:r>
              <a:rPr sz="1700" dirty="0">
                <a:solidFill>
                  <a:srgbClr val="404040"/>
                </a:solidFill>
                <a:latin typeface="Arial"/>
                <a:cs typeface="Arial"/>
              </a:rPr>
              <a:t>ID can only be used once per document</a:t>
            </a:r>
            <a:endParaRPr sz="1700">
              <a:latin typeface="Arial"/>
              <a:cs typeface="Arial"/>
            </a:endParaRPr>
          </a:p>
          <a:p>
            <a:pPr marL="12700">
              <a:lnSpc>
                <a:spcPct val="100000"/>
              </a:lnSpc>
              <a:spcBef>
                <a:spcPts val="1130"/>
              </a:spcBef>
            </a:pPr>
            <a:r>
              <a:rPr sz="1900" dirty="0">
                <a:solidFill>
                  <a:srgbClr val="404040"/>
                </a:solidFill>
                <a:latin typeface="Arial"/>
                <a:cs typeface="Arial"/>
              </a:rPr>
              <a:t>Elements can identify a group by their class</a:t>
            </a:r>
            <a:endParaRPr sz="1900">
              <a:latin typeface="Arial"/>
              <a:cs typeface="Arial"/>
            </a:endParaRPr>
          </a:p>
          <a:p>
            <a:pPr marL="12700">
              <a:lnSpc>
                <a:spcPct val="100000"/>
              </a:lnSpc>
              <a:spcBef>
                <a:spcPts val="950"/>
              </a:spcBef>
            </a:pPr>
            <a:r>
              <a:rPr sz="1900" dirty="0">
                <a:solidFill>
                  <a:srgbClr val="404040"/>
                </a:solidFill>
                <a:latin typeface="Arial"/>
                <a:cs typeface="Arial"/>
              </a:rPr>
              <a:t>Elements are described in the document and rendered in the DOM</a:t>
            </a:r>
            <a:endParaRPr sz="19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Starting an HTML document	</a:t>
            </a:r>
          </a:p>
        </p:txBody>
      </p:sp>
      <p:sp>
        <p:nvSpPr>
          <p:cNvPr id="4" name="object 4"/>
          <p:cNvSpPr txBox="1"/>
          <p:nvPr/>
        </p:nvSpPr>
        <p:spPr>
          <a:xfrm>
            <a:off x="1176020" y="1832208"/>
            <a:ext cx="9872345" cy="3221990"/>
          </a:xfrm>
          <a:prstGeom prst="rect">
            <a:avLst/>
          </a:prstGeom>
        </p:spPr>
        <p:txBody>
          <a:bodyPr vert="horz" wrap="square" lIns="0" tIns="45720" rIns="0" bIns="0" rtlCol="0">
            <a:spAutoFit/>
          </a:bodyPr>
          <a:lstStyle/>
          <a:p>
            <a:pPr marL="12700" marR="5080">
              <a:lnSpc>
                <a:spcPts val="2170"/>
              </a:lnSpc>
              <a:spcBef>
                <a:spcPts val="360"/>
              </a:spcBef>
            </a:pPr>
            <a:r>
              <a:rPr sz="2000" spc="-50" dirty="0">
                <a:solidFill>
                  <a:srgbClr val="404040"/>
                </a:solidFill>
                <a:latin typeface="Arial"/>
                <a:cs typeface="Arial"/>
              </a:rPr>
              <a:t>All</a:t>
            </a:r>
            <a:r>
              <a:rPr sz="2000" spc="-95" dirty="0">
                <a:solidFill>
                  <a:srgbClr val="404040"/>
                </a:solidFill>
                <a:latin typeface="Arial"/>
                <a:cs typeface="Arial"/>
              </a:rPr>
              <a:t> </a:t>
            </a:r>
            <a:r>
              <a:rPr sz="2000" spc="-170" dirty="0">
                <a:solidFill>
                  <a:srgbClr val="404040"/>
                </a:solidFill>
                <a:latin typeface="Arial"/>
                <a:cs typeface="Arial"/>
              </a:rPr>
              <a:t>HTML</a:t>
            </a:r>
            <a:r>
              <a:rPr sz="2000" spc="-100" dirty="0">
                <a:solidFill>
                  <a:srgbClr val="404040"/>
                </a:solidFill>
                <a:latin typeface="Arial"/>
                <a:cs typeface="Arial"/>
              </a:rPr>
              <a:t> </a:t>
            </a:r>
            <a:r>
              <a:rPr sz="2000" spc="-85" dirty="0">
                <a:solidFill>
                  <a:srgbClr val="404040"/>
                </a:solidFill>
                <a:latin typeface="Arial"/>
                <a:cs typeface="Arial"/>
              </a:rPr>
              <a:t>documents</a:t>
            </a:r>
            <a:r>
              <a:rPr sz="2000" spc="-95" dirty="0">
                <a:solidFill>
                  <a:srgbClr val="404040"/>
                </a:solidFill>
                <a:latin typeface="Arial"/>
                <a:cs typeface="Arial"/>
              </a:rPr>
              <a:t> </a:t>
            </a:r>
            <a:r>
              <a:rPr sz="2000" spc="-35" dirty="0">
                <a:solidFill>
                  <a:srgbClr val="404040"/>
                </a:solidFill>
                <a:latin typeface="Arial"/>
                <a:cs typeface="Arial"/>
              </a:rPr>
              <a:t>start</a:t>
            </a:r>
            <a:r>
              <a:rPr sz="2000" spc="-95" dirty="0">
                <a:solidFill>
                  <a:srgbClr val="404040"/>
                </a:solidFill>
                <a:latin typeface="Arial"/>
                <a:cs typeface="Arial"/>
              </a:rPr>
              <a:t> </a:t>
            </a:r>
            <a:r>
              <a:rPr sz="2000" spc="5" dirty="0">
                <a:solidFill>
                  <a:srgbClr val="404040"/>
                </a:solidFill>
                <a:latin typeface="Arial"/>
                <a:cs typeface="Arial"/>
              </a:rPr>
              <a:t>with</a:t>
            </a:r>
            <a:r>
              <a:rPr sz="2000" spc="-100" dirty="0">
                <a:solidFill>
                  <a:srgbClr val="404040"/>
                </a:solidFill>
                <a:latin typeface="Arial"/>
                <a:cs typeface="Arial"/>
              </a:rPr>
              <a:t> </a:t>
            </a:r>
            <a:r>
              <a:rPr sz="2000" spc="-25" dirty="0">
                <a:solidFill>
                  <a:srgbClr val="404040"/>
                </a:solidFill>
                <a:latin typeface="Arial"/>
                <a:cs typeface="Arial"/>
              </a:rPr>
              <a:t>the</a:t>
            </a:r>
            <a:r>
              <a:rPr sz="2000" spc="-95" dirty="0">
                <a:solidFill>
                  <a:srgbClr val="404040"/>
                </a:solidFill>
                <a:latin typeface="Arial"/>
                <a:cs typeface="Arial"/>
              </a:rPr>
              <a:t> </a:t>
            </a:r>
            <a:r>
              <a:rPr sz="2000" spc="-40" dirty="0">
                <a:solidFill>
                  <a:srgbClr val="404040"/>
                </a:solidFill>
                <a:latin typeface="Arial"/>
                <a:cs typeface="Arial"/>
              </a:rPr>
              <a:t>following</a:t>
            </a:r>
            <a:r>
              <a:rPr sz="2000" spc="-105" dirty="0">
                <a:solidFill>
                  <a:srgbClr val="404040"/>
                </a:solidFill>
                <a:latin typeface="Arial"/>
                <a:cs typeface="Arial"/>
              </a:rPr>
              <a:t> </a:t>
            </a:r>
            <a:r>
              <a:rPr sz="2000" spc="-100" dirty="0">
                <a:solidFill>
                  <a:srgbClr val="404040"/>
                </a:solidFill>
                <a:latin typeface="Arial"/>
                <a:cs typeface="Arial"/>
              </a:rPr>
              <a:t>barebones</a:t>
            </a:r>
            <a:r>
              <a:rPr sz="2000" spc="-95" dirty="0">
                <a:solidFill>
                  <a:srgbClr val="404040"/>
                </a:solidFill>
                <a:latin typeface="Arial"/>
                <a:cs typeface="Arial"/>
              </a:rPr>
              <a:t> </a:t>
            </a:r>
            <a:r>
              <a:rPr sz="2000" spc="-45" dirty="0">
                <a:solidFill>
                  <a:srgbClr val="404040"/>
                </a:solidFill>
                <a:latin typeface="Arial"/>
                <a:cs typeface="Arial"/>
              </a:rPr>
              <a:t>structure.</a:t>
            </a:r>
            <a:r>
              <a:rPr sz="2000" spc="-105" dirty="0">
                <a:solidFill>
                  <a:srgbClr val="404040"/>
                </a:solidFill>
                <a:latin typeface="Arial"/>
                <a:cs typeface="Arial"/>
              </a:rPr>
              <a:t> </a:t>
            </a:r>
            <a:r>
              <a:rPr sz="2000" spc="-75" dirty="0">
                <a:solidFill>
                  <a:srgbClr val="404040"/>
                </a:solidFill>
                <a:latin typeface="Arial"/>
                <a:cs typeface="Arial"/>
              </a:rPr>
              <a:t>Content</a:t>
            </a:r>
            <a:r>
              <a:rPr sz="2000" spc="-95" dirty="0">
                <a:solidFill>
                  <a:srgbClr val="404040"/>
                </a:solidFill>
                <a:latin typeface="Arial"/>
                <a:cs typeface="Arial"/>
              </a:rPr>
              <a:t> </a:t>
            </a:r>
            <a:r>
              <a:rPr sz="2000" spc="15" dirty="0">
                <a:solidFill>
                  <a:srgbClr val="404040"/>
                </a:solidFill>
                <a:latin typeface="Arial"/>
                <a:cs typeface="Arial"/>
              </a:rPr>
              <a:t>to</a:t>
            </a:r>
            <a:r>
              <a:rPr sz="2000" spc="-105" dirty="0">
                <a:solidFill>
                  <a:srgbClr val="404040"/>
                </a:solidFill>
                <a:latin typeface="Arial"/>
                <a:cs typeface="Arial"/>
              </a:rPr>
              <a:t> </a:t>
            </a:r>
            <a:r>
              <a:rPr sz="2000" spc="-95" dirty="0">
                <a:solidFill>
                  <a:srgbClr val="404040"/>
                </a:solidFill>
                <a:latin typeface="Arial"/>
                <a:cs typeface="Arial"/>
              </a:rPr>
              <a:t>be </a:t>
            </a:r>
            <a:r>
              <a:rPr sz="2000" spc="-70" dirty="0">
                <a:solidFill>
                  <a:srgbClr val="404040"/>
                </a:solidFill>
                <a:latin typeface="Arial"/>
                <a:cs typeface="Arial"/>
              </a:rPr>
              <a:t>visible</a:t>
            </a:r>
            <a:r>
              <a:rPr sz="2000" spc="-95" dirty="0">
                <a:solidFill>
                  <a:srgbClr val="404040"/>
                </a:solidFill>
                <a:latin typeface="Arial"/>
                <a:cs typeface="Arial"/>
              </a:rPr>
              <a:t> </a:t>
            </a:r>
            <a:r>
              <a:rPr sz="2000" spc="-65" dirty="0">
                <a:solidFill>
                  <a:srgbClr val="404040"/>
                </a:solidFill>
                <a:latin typeface="Arial"/>
                <a:cs typeface="Arial"/>
              </a:rPr>
              <a:t>on</a:t>
            </a:r>
            <a:r>
              <a:rPr sz="2000" spc="-100" dirty="0">
                <a:solidFill>
                  <a:srgbClr val="404040"/>
                </a:solidFill>
                <a:latin typeface="Arial"/>
                <a:cs typeface="Arial"/>
              </a:rPr>
              <a:t> </a:t>
            </a:r>
            <a:r>
              <a:rPr sz="2000" spc="-60" dirty="0">
                <a:solidFill>
                  <a:srgbClr val="404040"/>
                </a:solidFill>
                <a:latin typeface="Arial"/>
                <a:cs typeface="Arial"/>
              </a:rPr>
              <a:t>your  </a:t>
            </a:r>
            <a:r>
              <a:rPr sz="2000" spc="-135" dirty="0">
                <a:solidFill>
                  <a:srgbClr val="404040"/>
                </a:solidFill>
                <a:latin typeface="Arial"/>
                <a:cs typeface="Arial"/>
              </a:rPr>
              <a:t>page</a:t>
            </a:r>
            <a:r>
              <a:rPr sz="2000" spc="-105" dirty="0">
                <a:solidFill>
                  <a:srgbClr val="404040"/>
                </a:solidFill>
                <a:latin typeface="Arial"/>
                <a:cs typeface="Arial"/>
              </a:rPr>
              <a:t> </a:t>
            </a:r>
            <a:r>
              <a:rPr sz="2000" spc="0" dirty="0">
                <a:solidFill>
                  <a:srgbClr val="404040"/>
                </a:solidFill>
                <a:latin typeface="Arial"/>
                <a:cs typeface="Arial"/>
              </a:rPr>
              <a:t>will</a:t>
            </a:r>
            <a:r>
              <a:rPr sz="2000" spc="-105" dirty="0">
                <a:solidFill>
                  <a:srgbClr val="404040"/>
                </a:solidFill>
                <a:latin typeface="Arial"/>
                <a:cs typeface="Arial"/>
              </a:rPr>
              <a:t> </a:t>
            </a:r>
            <a:r>
              <a:rPr sz="2000" spc="-125" dirty="0">
                <a:solidFill>
                  <a:srgbClr val="404040"/>
                </a:solidFill>
                <a:latin typeface="Arial"/>
                <a:cs typeface="Arial"/>
              </a:rPr>
              <a:t>go</a:t>
            </a:r>
            <a:r>
              <a:rPr sz="2000" spc="-114" dirty="0">
                <a:solidFill>
                  <a:srgbClr val="404040"/>
                </a:solidFill>
                <a:latin typeface="Arial"/>
                <a:cs typeface="Arial"/>
              </a:rPr>
              <a:t> </a:t>
            </a:r>
            <a:r>
              <a:rPr sz="2000" spc="-75" dirty="0">
                <a:solidFill>
                  <a:srgbClr val="404040"/>
                </a:solidFill>
                <a:latin typeface="Arial"/>
                <a:cs typeface="Arial"/>
              </a:rPr>
              <a:t>inside</a:t>
            </a:r>
            <a:r>
              <a:rPr sz="2000" spc="-105" dirty="0">
                <a:solidFill>
                  <a:srgbClr val="404040"/>
                </a:solidFill>
                <a:latin typeface="Arial"/>
                <a:cs typeface="Arial"/>
              </a:rPr>
              <a:t> </a:t>
            </a:r>
            <a:r>
              <a:rPr sz="2000" spc="-25" dirty="0">
                <a:solidFill>
                  <a:srgbClr val="404040"/>
                </a:solidFill>
                <a:latin typeface="Arial"/>
                <a:cs typeface="Arial"/>
              </a:rPr>
              <a:t>the</a:t>
            </a:r>
            <a:r>
              <a:rPr sz="2000" spc="-105" dirty="0">
                <a:solidFill>
                  <a:srgbClr val="404040"/>
                </a:solidFill>
                <a:latin typeface="Arial"/>
                <a:cs typeface="Arial"/>
              </a:rPr>
              <a:t> </a:t>
            </a:r>
            <a:r>
              <a:rPr sz="2000" spc="-75" dirty="0">
                <a:solidFill>
                  <a:srgbClr val="404040"/>
                </a:solidFill>
                <a:latin typeface="Arial"/>
                <a:cs typeface="Arial"/>
              </a:rPr>
              <a:t>body</a:t>
            </a:r>
            <a:r>
              <a:rPr sz="2000" spc="-114" dirty="0">
                <a:solidFill>
                  <a:srgbClr val="404040"/>
                </a:solidFill>
                <a:latin typeface="Arial"/>
                <a:cs typeface="Arial"/>
              </a:rPr>
              <a:t> </a:t>
            </a:r>
            <a:r>
              <a:rPr sz="2000" spc="-75" dirty="0">
                <a:solidFill>
                  <a:srgbClr val="404040"/>
                </a:solidFill>
                <a:latin typeface="Arial"/>
                <a:cs typeface="Arial"/>
              </a:rPr>
              <a:t>tag.</a:t>
            </a:r>
            <a:r>
              <a:rPr sz="2000" spc="-114" dirty="0">
                <a:solidFill>
                  <a:srgbClr val="404040"/>
                </a:solidFill>
                <a:latin typeface="Arial"/>
                <a:cs typeface="Arial"/>
              </a:rPr>
              <a:t> </a:t>
            </a:r>
            <a:r>
              <a:rPr sz="2000" spc="-95" dirty="0">
                <a:solidFill>
                  <a:srgbClr val="404040"/>
                </a:solidFill>
                <a:latin typeface="Arial"/>
                <a:cs typeface="Arial"/>
              </a:rPr>
              <a:t>(Colored</a:t>
            </a:r>
            <a:r>
              <a:rPr sz="2000" spc="-110" dirty="0">
                <a:solidFill>
                  <a:srgbClr val="404040"/>
                </a:solidFill>
                <a:latin typeface="Arial"/>
                <a:cs typeface="Arial"/>
              </a:rPr>
              <a:t> </a:t>
            </a:r>
            <a:r>
              <a:rPr sz="2000" spc="-30" dirty="0">
                <a:solidFill>
                  <a:srgbClr val="404040"/>
                </a:solidFill>
                <a:latin typeface="Arial"/>
                <a:cs typeface="Arial"/>
              </a:rPr>
              <a:t>formatted</a:t>
            </a:r>
            <a:r>
              <a:rPr sz="2000" spc="-110" dirty="0">
                <a:solidFill>
                  <a:srgbClr val="404040"/>
                </a:solidFill>
                <a:latin typeface="Arial"/>
                <a:cs typeface="Arial"/>
              </a:rPr>
              <a:t> </a:t>
            </a:r>
            <a:r>
              <a:rPr sz="2000" spc="-90" dirty="0">
                <a:solidFill>
                  <a:srgbClr val="404040"/>
                </a:solidFill>
                <a:latin typeface="Arial"/>
                <a:cs typeface="Arial"/>
              </a:rPr>
              <a:t>screenshot</a:t>
            </a:r>
            <a:r>
              <a:rPr sz="2000" spc="-105" dirty="0">
                <a:solidFill>
                  <a:srgbClr val="404040"/>
                </a:solidFill>
                <a:latin typeface="Arial"/>
                <a:cs typeface="Arial"/>
              </a:rPr>
              <a:t> </a:t>
            </a:r>
            <a:r>
              <a:rPr sz="2000" spc="-65" dirty="0">
                <a:solidFill>
                  <a:srgbClr val="404040"/>
                </a:solidFill>
                <a:latin typeface="Arial"/>
                <a:cs typeface="Arial"/>
              </a:rPr>
              <a:t>on</a:t>
            </a:r>
            <a:r>
              <a:rPr sz="2000" spc="-110" dirty="0">
                <a:solidFill>
                  <a:srgbClr val="404040"/>
                </a:solidFill>
                <a:latin typeface="Arial"/>
                <a:cs typeface="Arial"/>
              </a:rPr>
              <a:t> </a:t>
            </a:r>
            <a:r>
              <a:rPr sz="2000" spc="0" dirty="0">
                <a:solidFill>
                  <a:srgbClr val="404040"/>
                </a:solidFill>
                <a:latin typeface="Arial"/>
                <a:cs typeface="Arial"/>
              </a:rPr>
              <a:t>left;</a:t>
            </a:r>
            <a:r>
              <a:rPr sz="2000" spc="-90" dirty="0">
                <a:solidFill>
                  <a:srgbClr val="404040"/>
                </a:solidFill>
                <a:latin typeface="Arial"/>
                <a:cs typeface="Arial"/>
              </a:rPr>
              <a:t> </a:t>
            </a:r>
            <a:r>
              <a:rPr sz="2000" spc="-100" dirty="0">
                <a:solidFill>
                  <a:srgbClr val="404040"/>
                </a:solidFill>
                <a:latin typeface="Arial"/>
                <a:cs typeface="Arial"/>
              </a:rPr>
              <a:t>copyable</a:t>
            </a:r>
            <a:r>
              <a:rPr sz="2000" spc="-105" dirty="0">
                <a:solidFill>
                  <a:srgbClr val="404040"/>
                </a:solidFill>
                <a:latin typeface="Arial"/>
                <a:cs typeface="Arial"/>
              </a:rPr>
              <a:t> </a:t>
            </a:r>
            <a:r>
              <a:rPr sz="2000" spc="-65" dirty="0">
                <a:solidFill>
                  <a:srgbClr val="404040"/>
                </a:solidFill>
                <a:latin typeface="Arial"/>
                <a:cs typeface="Arial"/>
              </a:rPr>
              <a:t>on</a:t>
            </a:r>
            <a:r>
              <a:rPr sz="2000" spc="-110" dirty="0">
                <a:solidFill>
                  <a:srgbClr val="404040"/>
                </a:solidFill>
                <a:latin typeface="Arial"/>
                <a:cs typeface="Arial"/>
              </a:rPr>
              <a:t> </a:t>
            </a:r>
            <a:r>
              <a:rPr sz="2000" spc="-30" dirty="0">
                <a:solidFill>
                  <a:srgbClr val="404040"/>
                </a:solidFill>
                <a:latin typeface="Arial"/>
                <a:cs typeface="Arial"/>
              </a:rPr>
              <a:t>right)</a:t>
            </a:r>
            <a:endParaRPr sz="2000">
              <a:latin typeface="Arial"/>
              <a:cs typeface="Arial"/>
            </a:endParaRPr>
          </a:p>
          <a:p>
            <a:pPr marL="5220335">
              <a:lnSpc>
                <a:spcPct val="100000"/>
              </a:lnSpc>
              <a:spcBef>
                <a:spcPts val="1350"/>
              </a:spcBef>
            </a:pPr>
            <a:r>
              <a:rPr sz="1600" dirty="0">
                <a:latin typeface="Courier New"/>
                <a:cs typeface="Courier New"/>
              </a:rPr>
              <a:t>&lt;!DOCTYPE</a:t>
            </a:r>
            <a:r>
              <a:rPr sz="1600" spc="-5" dirty="0">
                <a:latin typeface="Courier New"/>
                <a:cs typeface="Courier New"/>
              </a:rPr>
              <a:t> </a:t>
            </a:r>
            <a:r>
              <a:rPr sz="1600" dirty="0">
                <a:latin typeface="Courier New"/>
                <a:cs typeface="Courier New"/>
              </a:rPr>
              <a:t>html&gt;</a:t>
            </a:r>
            <a:endParaRPr sz="1600">
              <a:latin typeface="Courier New"/>
              <a:cs typeface="Courier New"/>
            </a:endParaRPr>
          </a:p>
          <a:p>
            <a:pPr marL="5220335">
              <a:lnSpc>
                <a:spcPct val="100000"/>
              </a:lnSpc>
              <a:spcBef>
                <a:spcPts val="10"/>
              </a:spcBef>
            </a:pPr>
            <a:r>
              <a:rPr sz="1600" dirty="0">
                <a:latin typeface="Courier New"/>
                <a:cs typeface="Courier New"/>
              </a:rPr>
              <a:t>&lt;html</a:t>
            </a:r>
            <a:r>
              <a:rPr sz="1600" spc="-5" dirty="0">
                <a:latin typeface="Courier New"/>
                <a:cs typeface="Courier New"/>
              </a:rPr>
              <a:t> </a:t>
            </a:r>
            <a:r>
              <a:rPr sz="1600" dirty="0">
                <a:latin typeface="Courier New"/>
                <a:cs typeface="Courier New"/>
              </a:rPr>
              <a:t>lang="en"&gt;</a:t>
            </a:r>
            <a:endParaRPr sz="1600">
              <a:latin typeface="Courier New"/>
              <a:cs typeface="Courier New"/>
            </a:endParaRPr>
          </a:p>
          <a:p>
            <a:pPr marL="1791970" algn="ctr">
              <a:lnSpc>
                <a:spcPts val="1910"/>
              </a:lnSpc>
              <a:spcBef>
                <a:spcPts val="15"/>
              </a:spcBef>
            </a:pPr>
            <a:r>
              <a:rPr sz="1600" dirty="0">
                <a:latin typeface="Courier New"/>
                <a:cs typeface="Courier New"/>
              </a:rPr>
              <a:t>&lt;head&gt;</a:t>
            </a:r>
            <a:endParaRPr sz="1600">
              <a:latin typeface="Courier New"/>
              <a:cs typeface="Courier New"/>
            </a:endParaRPr>
          </a:p>
          <a:p>
            <a:pPr marL="5709285">
              <a:lnSpc>
                <a:spcPts val="1910"/>
              </a:lnSpc>
            </a:pPr>
            <a:r>
              <a:rPr sz="1600" dirty="0">
                <a:latin typeface="Courier New"/>
                <a:cs typeface="Courier New"/>
              </a:rPr>
              <a:t>&lt;meta</a:t>
            </a:r>
            <a:r>
              <a:rPr sz="1600" spc="-10" dirty="0">
                <a:latin typeface="Courier New"/>
                <a:cs typeface="Courier New"/>
              </a:rPr>
              <a:t> </a:t>
            </a:r>
            <a:r>
              <a:rPr sz="1600" dirty="0">
                <a:latin typeface="Courier New"/>
                <a:cs typeface="Courier New"/>
              </a:rPr>
              <a:t>charset="utf-8"&gt;</a:t>
            </a:r>
            <a:endParaRPr sz="1600">
              <a:latin typeface="Courier New"/>
              <a:cs typeface="Courier New"/>
            </a:endParaRPr>
          </a:p>
          <a:p>
            <a:pPr marL="5709285">
              <a:lnSpc>
                <a:spcPts val="1910"/>
              </a:lnSpc>
              <a:spcBef>
                <a:spcPts val="15"/>
              </a:spcBef>
            </a:pPr>
            <a:r>
              <a:rPr sz="1600" dirty="0">
                <a:latin typeface="Courier New"/>
                <a:cs typeface="Courier New"/>
              </a:rPr>
              <a:t>&lt;title&gt;title&lt;/title&gt;</a:t>
            </a:r>
            <a:endParaRPr sz="1600">
              <a:latin typeface="Courier New"/>
              <a:cs typeface="Courier New"/>
            </a:endParaRPr>
          </a:p>
          <a:p>
            <a:pPr marL="1913889" algn="ctr">
              <a:lnSpc>
                <a:spcPts val="1910"/>
              </a:lnSpc>
            </a:pPr>
            <a:r>
              <a:rPr sz="1600" dirty="0">
                <a:latin typeface="Courier New"/>
                <a:cs typeface="Courier New"/>
              </a:rPr>
              <a:t>&lt;/head&gt;</a:t>
            </a:r>
            <a:endParaRPr sz="1600">
              <a:latin typeface="Courier New"/>
              <a:cs typeface="Courier New"/>
            </a:endParaRPr>
          </a:p>
          <a:p>
            <a:pPr marL="1791970" algn="ctr">
              <a:lnSpc>
                <a:spcPct val="100000"/>
              </a:lnSpc>
              <a:spcBef>
                <a:spcPts val="10"/>
              </a:spcBef>
            </a:pPr>
            <a:r>
              <a:rPr sz="1600" dirty="0">
                <a:latin typeface="Courier New"/>
                <a:cs typeface="Courier New"/>
              </a:rPr>
              <a:t>&lt;body&gt;</a:t>
            </a:r>
            <a:endParaRPr sz="1600">
              <a:latin typeface="Courier New"/>
              <a:cs typeface="Courier New"/>
            </a:endParaRPr>
          </a:p>
          <a:p>
            <a:pPr marL="5709285">
              <a:lnSpc>
                <a:spcPts val="1910"/>
              </a:lnSpc>
              <a:spcBef>
                <a:spcPts val="15"/>
              </a:spcBef>
            </a:pPr>
            <a:r>
              <a:rPr sz="1600" dirty="0">
                <a:latin typeface="Courier New"/>
                <a:cs typeface="Courier New"/>
              </a:rPr>
              <a:t>&lt;!-- page content</a:t>
            </a:r>
            <a:r>
              <a:rPr sz="1600" spc="-15" dirty="0">
                <a:latin typeface="Courier New"/>
                <a:cs typeface="Courier New"/>
              </a:rPr>
              <a:t> </a:t>
            </a:r>
            <a:r>
              <a:rPr sz="1600" dirty="0">
                <a:latin typeface="Courier New"/>
                <a:cs typeface="Courier New"/>
              </a:rPr>
              <a:t>--&gt;</a:t>
            </a:r>
            <a:endParaRPr sz="1600">
              <a:latin typeface="Courier New"/>
              <a:cs typeface="Courier New"/>
            </a:endParaRPr>
          </a:p>
          <a:p>
            <a:pPr marL="1913889" algn="ctr">
              <a:lnSpc>
                <a:spcPts val="1910"/>
              </a:lnSpc>
            </a:pPr>
            <a:r>
              <a:rPr sz="1600" dirty="0">
                <a:latin typeface="Courier New"/>
                <a:cs typeface="Courier New"/>
              </a:rPr>
              <a:t>&lt;/body&gt;</a:t>
            </a:r>
            <a:endParaRPr sz="1600">
              <a:latin typeface="Courier New"/>
              <a:cs typeface="Courier New"/>
            </a:endParaRPr>
          </a:p>
          <a:p>
            <a:pPr marL="1425575" algn="ctr">
              <a:lnSpc>
                <a:spcPct val="100000"/>
              </a:lnSpc>
              <a:spcBef>
                <a:spcPts val="10"/>
              </a:spcBef>
            </a:pPr>
            <a:r>
              <a:rPr sz="1600" dirty="0">
                <a:latin typeface="Courier New"/>
                <a:cs typeface="Courier New"/>
              </a:rPr>
              <a:t>&lt;/html&gt;</a:t>
            </a:r>
            <a:endParaRPr sz="1600">
              <a:latin typeface="Courier New"/>
              <a:cs typeface="Courier New"/>
            </a:endParaRPr>
          </a:p>
        </p:txBody>
      </p:sp>
      <p:sp>
        <p:nvSpPr>
          <p:cNvPr id="5" name="object 5"/>
          <p:cNvSpPr/>
          <p:nvPr/>
        </p:nvSpPr>
        <p:spPr>
          <a:xfrm>
            <a:off x="1097280" y="2580139"/>
            <a:ext cx="3849474" cy="306053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Improving our HTML Documents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32208"/>
            <a:ext cx="9508490" cy="2346796"/>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This week we’re going to create a meaningful document about different types of coffee, and  explain how to make it marked up in a sensible way.</a:t>
            </a:r>
            <a:endParaRPr sz="2000">
              <a:latin typeface="Arial"/>
              <a:cs typeface="Arial"/>
            </a:endParaRPr>
          </a:p>
          <a:p>
            <a:pPr marL="12700">
              <a:lnSpc>
                <a:spcPct val="100000"/>
              </a:lnSpc>
              <a:spcBef>
                <a:spcPts val="1130"/>
              </a:spcBef>
            </a:pPr>
            <a:r>
              <a:rPr sz="2000" dirty="0">
                <a:solidFill>
                  <a:srgbClr val="404040"/>
                </a:solidFill>
                <a:latin typeface="Arial"/>
                <a:cs typeface="Arial"/>
              </a:rPr>
              <a:t>We will learn about:</a:t>
            </a:r>
            <a:endParaRPr sz="20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Formatting text</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Organizing our data</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Lists</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Tabular data</a:t>
            </a:r>
            <a:endParaRPr sz="18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Reusability, repetition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32208"/>
            <a:ext cx="9434195" cy="3194050"/>
          </a:xfrm>
          <a:prstGeom prst="rect">
            <a:avLst/>
          </a:prstGeom>
        </p:spPr>
        <p:txBody>
          <a:bodyPr vert="horz" wrap="square" lIns="0" tIns="45720" rIns="0" bIns="0" rtlCol="0">
            <a:spAutoFit/>
          </a:bodyPr>
          <a:lstStyle/>
          <a:p>
            <a:pPr marL="12700" marR="5080" algn="just">
              <a:lnSpc>
                <a:spcPts val="2170"/>
              </a:lnSpc>
              <a:spcBef>
                <a:spcPts val="360"/>
              </a:spcBef>
            </a:pPr>
            <a:r>
              <a:rPr sz="2000" dirty="0">
                <a:solidFill>
                  <a:srgbClr val="404040"/>
                </a:solidFill>
                <a:latin typeface="Arial"/>
                <a:cs typeface="Arial"/>
              </a:rPr>
              <a:t>For web programming, it’s very necessary to think of everything based in terms of reusable  components. There’s a lot of repetition in web programming, where you’re displaying many  different instances of similar data</a:t>
            </a:r>
            <a:endParaRPr sz="2000">
              <a:latin typeface="Arial"/>
              <a:cs typeface="Arial"/>
            </a:endParaRPr>
          </a:p>
          <a:p>
            <a:pPr marL="305435" indent="-182880">
              <a:lnSpc>
                <a:spcPct val="100000"/>
              </a:lnSpc>
              <a:spcBef>
                <a:spcPts val="130"/>
              </a:spcBef>
              <a:buClr>
                <a:srgbClr val="E48312"/>
              </a:buClr>
              <a:buChar char="◦"/>
              <a:tabLst>
                <a:tab pos="305435" algn="l"/>
              </a:tabLst>
            </a:pPr>
            <a:r>
              <a:rPr sz="1800" dirty="0">
                <a:solidFill>
                  <a:srgbClr val="404040"/>
                </a:solidFill>
                <a:latin typeface="Arial"/>
                <a:cs typeface="Arial"/>
              </a:rPr>
              <a:t>Every tweet has all the same info</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Every blog post has a title, time, body, etc.</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Product descriptions all have prices, titles, etc.</a:t>
            </a:r>
            <a:endParaRPr sz="1800">
              <a:latin typeface="Arial"/>
              <a:cs typeface="Arial"/>
            </a:endParaRPr>
          </a:p>
          <a:p>
            <a:pPr marL="12700" algn="just">
              <a:lnSpc>
                <a:spcPct val="100000"/>
              </a:lnSpc>
              <a:spcBef>
                <a:spcPts val="1340"/>
              </a:spcBef>
            </a:pPr>
            <a:r>
              <a:rPr sz="2000" dirty="0">
                <a:solidFill>
                  <a:srgbClr val="404040"/>
                </a:solidFill>
                <a:latin typeface="Arial"/>
                <a:cs typeface="Arial"/>
              </a:rPr>
              <a:t>Because of this, we’re going to look at our programming in terms of:</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Is this reusable? If so, how?</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How can I make this component accessible?</a:t>
            </a:r>
            <a:endParaRPr sz="1800">
              <a:latin typeface="Arial"/>
              <a:cs typeface="Arial"/>
            </a:endParaRPr>
          </a:p>
          <a:p>
            <a:pPr marL="488315" lvl="1" indent="-182880">
              <a:lnSpc>
                <a:spcPct val="100000"/>
              </a:lnSpc>
              <a:spcBef>
                <a:spcPts val="440"/>
              </a:spcBef>
              <a:buClr>
                <a:srgbClr val="E48312"/>
              </a:buClr>
              <a:buChar char="◦"/>
              <a:tabLst>
                <a:tab pos="488315" algn="l"/>
              </a:tabLst>
            </a:pPr>
            <a:r>
              <a:rPr sz="1400" dirty="0">
                <a:solidFill>
                  <a:srgbClr val="404040"/>
                </a:solidFill>
                <a:latin typeface="Arial"/>
                <a:cs typeface="Arial"/>
              </a:rPr>
              <a:t>More on this when we get to forms next week.</a:t>
            </a:r>
            <a:endParaRPr sz="14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The Browser’s Only Half The Battle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03962"/>
            <a:ext cx="9759315" cy="4142160"/>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The web isn’t just accessible via a browser. As modern web developers, we have to care about:</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Screen readers</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Search Engine Crawlers / Other AI</a:t>
            </a:r>
            <a:endParaRPr sz="1800">
              <a:latin typeface="Arial"/>
              <a:cs typeface="Arial"/>
            </a:endParaRPr>
          </a:p>
          <a:p>
            <a:pPr marL="12700">
              <a:lnSpc>
                <a:spcPct val="100000"/>
              </a:lnSpc>
              <a:spcBef>
                <a:spcPts val="1340"/>
              </a:spcBef>
            </a:pPr>
            <a:r>
              <a:rPr sz="2000" dirty="0">
                <a:solidFill>
                  <a:srgbClr val="404040"/>
                </a:solidFill>
                <a:latin typeface="Arial"/>
                <a:cs typeface="Arial"/>
              </a:rPr>
              <a:t>There is a growing movement to make the web more accessible</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Leveraging HTML’s strengths</a:t>
            </a:r>
            <a:endParaRPr sz="1800">
              <a:latin typeface="Arial"/>
              <a:cs typeface="Arial"/>
            </a:endParaRPr>
          </a:p>
          <a:p>
            <a:pPr marL="488315" lvl="1" indent="-182880">
              <a:lnSpc>
                <a:spcPct val="100000"/>
              </a:lnSpc>
              <a:spcBef>
                <a:spcPts val="475"/>
              </a:spcBef>
              <a:buClr>
                <a:srgbClr val="E48312"/>
              </a:buClr>
              <a:buChar char="◦"/>
              <a:tabLst>
                <a:tab pos="488315" algn="l"/>
              </a:tabLst>
            </a:pPr>
            <a:r>
              <a:rPr sz="1400" dirty="0">
                <a:solidFill>
                  <a:srgbClr val="404040"/>
                </a:solidFill>
                <a:latin typeface="Arial"/>
                <a:cs typeface="Arial"/>
              </a:rPr>
              <a:t>Navs in the nav</a:t>
            </a:r>
            <a:endParaRPr sz="1400">
              <a:latin typeface="Arial"/>
              <a:cs typeface="Arial"/>
            </a:endParaRPr>
          </a:p>
          <a:p>
            <a:pPr marL="488315" lvl="1" indent="-182880">
              <a:lnSpc>
                <a:spcPct val="100000"/>
              </a:lnSpc>
              <a:spcBef>
                <a:spcPts val="420"/>
              </a:spcBef>
              <a:buClr>
                <a:srgbClr val="E48312"/>
              </a:buClr>
              <a:buChar char="◦"/>
              <a:tabLst>
                <a:tab pos="488315" algn="l"/>
              </a:tabLst>
            </a:pPr>
            <a:r>
              <a:rPr sz="1400" dirty="0">
                <a:solidFill>
                  <a:srgbClr val="404040"/>
                </a:solidFill>
                <a:latin typeface="Arial"/>
                <a:cs typeface="Arial"/>
              </a:rPr>
              <a:t>Labels in forms</a:t>
            </a:r>
            <a:endParaRPr sz="1400">
              <a:latin typeface="Arial"/>
              <a:cs typeface="Arial"/>
            </a:endParaRPr>
          </a:p>
          <a:p>
            <a:pPr marL="488315" lvl="1" indent="-182880">
              <a:lnSpc>
                <a:spcPct val="100000"/>
              </a:lnSpc>
              <a:spcBef>
                <a:spcPts val="450"/>
              </a:spcBef>
              <a:buClr>
                <a:srgbClr val="E48312"/>
              </a:buClr>
              <a:buChar char="◦"/>
              <a:tabLst>
                <a:tab pos="488315" algn="l"/>
              </a:tabLst>
            </a:pPr>
            <a:r>
              <a:rPr sz="1400" dirty="0">
                <a:solidFill>
                  <a:srgbClr val="404040"/>
                </a:solidFill>
                <a:latin typeface="Arial"/>
                <a:cs typeface="Arial"/>
              </a:rPr>
              <a:t>Using headings properly</a:t>
            </a:r>
            <a:endParaRPr sz="1400">
              <a:latin typeface="Arial"/>
              <a:cs typeface="Arial"/>
            </a:endParaRPr>
          </a:p>
          <a:p>
            <a:pPr marL="488315" lvl="1" indent="-182880">
              <a:lnSpc>
                <a:spcPct val="100000"/>
              </a:lnSpc>
              <a:spcBef>
                <a:spcPts val="420"/>
              </a:spcBef>
              <a:buClr>
                <a:srgbClr val="E48312"/>
              </a:buClr>
              <a:buChar char="◦"/>
              <a:tabLst>
                <a:tab pos="488315" algn="l"/>
              </a:tabLst>
            </a:pPr>
            <a:r>
              <a:rPr sz="1400" dirty="0">
                <a:solidFill>
                  <a:srgbClr val="404040"/>
                </a:solidFill>
                <a:latin typeface="Arial"/>
                <a:cs typeface="Arial"/>
              </a:rPr>
              <a:t>Attributes to help screen readers</a:t>
            </a:r>
            <a:endParaRPr sz="1400">
              <a:latin typeface="Arial"/>
              <a:cs typeface="Arial"/>
            </a:endParaRPr>
          </a:p>
          <a:p>
            <a:pPr marL="305435" indent="-182880">
              <a:lnSpc>
                <a:spcPct val="100000"/>
              </a:lnSpc>
              <a:spcBef>
                <a:spcPts val="355"/>
              </a:spcBef>
              <a:buClr>
                <a:srgbClr val="E48312"/>
              </a:buClr>
              <a:buChar char="◦"/>
              <a:tabLst>
                <a:tab pos="305435" algn="l"/>
              </a:tabLst>
            </a:pPr>
            <a:r>
              <a:rPr sz="1800" dirty="0">
                <a:solidFill>
                  <a:srgbClr val="404040"/>
                </a:solidFill>
                <a:latin typeface="Arial"/>
                <a:cs typeface="Arial"/>
              </a:rPr>
              <a:t>Making designs accessible</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Tables for tabular data only</a:t>
            </a:r>
            <a:endParaRPr sz="1800">
              <a:latin typeface="Arial"/>
              <a:cs typeface="Arial"/>
            </a:endParaRPr>
          </a:p>
          <a:p>
            <a:pPr marL="305435" indent="-182880">
              <a:lnSpc>
                <a:spcPct val="100000"/>
              </a:lnSpc>
              <a:spcBef>
                <a:spcPts val="409"/>
              </a:spcBef>
              <a:buClr>
                <a:srgbClr val="E48312"/>
              </a:buClr>
              <a:buChar char="◦"/>
              <a:tabLst>
                <a:tab pos="305435" algn="l"/>
              </a:tabLst>
            </a:pPr>
            <a:r>
              <a:rPr sz="1800" dirty="0">
                <a:solidFill>
                  <a:srgbClr val="404040"/>
                </a:solidFill>
                <a:latin typeface="Arial"/>
                <a:cs typeface="Arial"/>
              </a:rPr>
              <a:t>Make sure you can navigate via keyboard</a:t>
            </a:r>
            <a:endParaRPr sz="18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Separating Style and Content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32208"/>
            <a:ext cx="9764395" cy="3095719"/>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Before we can think in terms of organizing our data meaningfully, we need to understand what  HTML does </a:t>
            </a:r>
            <a:r>
              <a:rPr sz="2000" i="1" dirty="0">
                <a:solidFill>
                  <a:srgbClr val="404040"/>
                </a:solidFill>
                <a:latin typeface="Arial"/>
                <a:cs typeface="Arial"/>
              </a:rPr>
              <a:t>not </a:t>
            </a:r>
            <a:r>
              <a:rPr sz="2000" dirty="0">
                <a:solidFill>
                  <a:srgbClr val="404040"/>
                </a:solidFill>
                <a:latin typeface="Arial"/>
                <a:cs typeface="Arial"/>
              </a:rPr>
              <a:t>accomplish; the way your document looks.</a:t>
            </a:r>
            <a:endParaRPr sz="2000">
              <a:latin typeface="Arial"/>
              <a:cs typeface="Arial"/>
            </a:endParaRPr>
          </a:p>
          <a:p>
            <a:pPr marL="305435" indent="-182880">
              <a:lnSpc>
                <a:spcPct val="100000"/>
              </a:lnSpc>
              <a:spcBef>
                <a:spcPts val="165"/>
              </a:spcBef>
              <a:buClr>
                <a:srgbClr val="E48312"/>
              </a:buClr>
              <a:buFont typeface="Arial"/>
              <a:buChar char="◦"/>
              <a:tabLst>
                <a:tab pos="305435" algn="l"/>
              </a:tabLst>
            </a:pPr>
            <a:r>
              <a:rPr sz="1800" b="1" dirty="0">
                <a:solidFill>
                  <a:srgbClr val="404040"/>
                </a:solidFill>
                <a:latin typeface="Arial"/>
                <a:cs typeface="Arial"/>
              </a:rPr>
              <a:t>Elements are used to describe your data; CSS is used to style your data.</a:t>
            </a:r>
            <a:endParaRPr sz="1800">
              <a:latin typeface="Arial"/>
              <a:cs typeface="Arial"/>
            </a:endParaRPr>
          </a:p>
          <a:p>
            <a:pPr marL="305435" marR="108585" indent="-182880">
              <a:lnSpc>
                <a:spcPts val="1930"/>
              </a:lnSpc>
              <a:spcBef>
                <a:spcPts val="630"/>
              </a:spcBef>
              <a:buClr>
                <a:srgbClr val="E48312"/>
              </a:buClr>
              <a:buChar char="◦"/>
              <a:tabLst>
                <a:tab pos="305435" algn="l"/>
              </a:tabLst>
            </a:pPr>
            <a:r>
              <a:rPr sz="1800" dirty="0">
                <a:solidFill>
                  <a:srgbClr val="404040"/>
                </a:solidFill>
                <a:latin typeface="Arial"/>
                <a:cs typeface="Arial"/>
              </a:rPr>
              <a:t>While browsers give many native styles to elements by default, elements are not inherently used for  styling. This is why tags for bolding and italicizing text, or changing fonts, were deprecated in HTML5.</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There needs to be a clear separation between style and content; any overlap is a happy coincidence.</a:t>
            </a:r>
            <a:endParaRPr sz="1800">
              <a:latin typeface="Arial"/>
              <a:cs typeface="Arial"/>
            </a:endParaRPr>
          </a:p>
          <a:p>
            <a:pPr marL="12700" marR="48895">
              <a:lnSpc>
                <a:spcPts val="2170"/>
              </a:lnSpc>
              <a:spcBef>
                <a:spcPts val="1600"/>
              </a:spcBef>
            </a:pPr>
            <a:r>
              <a:rPr sz="2000" dirty="0">
                <a:solidFill>
                  <a:srgbClr val="404040"/>
                </a:solidFill>
                <a:latin typeface="Arial"/>
                <a:cs typeface="Arial"/>
              </a:rPr>
              <a:t>While writing HTML, thinking in terms of content first, then styling often leads to more logical,  and easier to style documents.</a:t>
            </a:r>
            <a:endParaRPr sz="20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3193"/>
            <a:ext cx="4767580" cy="751488"/>
          </a:xfrm>
          <a:prstGeom prst="rect">
            <a:avLst/>
          </a:prstGeom>
        </p:spPr>
        <p:txBody>
          <a:bodyPr vert="horz" wrap="square" lIns="0" tIns="12700" rIns="0" bIns="0" rtlCol="0">
            <a:spAutoFit/>
          </a:bodyPr>
          <a:lstStyle/>
          <a:p>
            <a:pPr marL="12700">
              <a:lnSpc>
                <a:spcPct val="100000"/>
              </a:lnSpc>
              <a:spcBef>
                <a:spcPts val="100"/>
              </a:spcBef>
            </a:pPr>
            <a:r>
              <a:rPr u="none" dirty="0"/>
              <a:t>Types of Text</a:t>
            </a:r>
          </a:p>
        </p:txBody>
      </p:sp>
      <p:sp>
        <p:nvSpPr>
          <p:cNvPr id="6" name="object 6"/>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object 5"/>
          <p:cNvSpPr txBox="1"/>
          <p:nvPr/>
        </p:nvSpPr>
        <p:spPr>
          <a:xfrm>
            <a:off x="1084580" y="1806808"/>
            <a:ext cx="8959850" cy="3928110"/>
          </a:xfrm>
          <a:prstGeom prst="rect">
            <a:avLst/>
          </a:prstGeom>
        </p:spPr>
        <p:txBody>
          <a:bodyPr vert="horz" wrap="square" lIns="0" tIns="12700" rIns="0" bIns="0" rtlCol="0">
            <a:spAutoFit/>
          </a:bodyPr>
          <a:lstStyle/>
          <a:p>
            <a:pPr marL="104139">
              <a:lnSpc>
                <a:spcPts val="2385"/>
              </a:lnSpc>
              <a:spcBef>
                <a:spcPts val="100"/>
              </a:spcBef>
            </a:pPr>
            <a:r>
              <a:rPr sz="2000" dirty="0">
                <a:solidFill>
                  <a:srgbClr val="404040"/>
                </a:solidFill>
                <a:latin typeface="Arial"/>
                <a:cs typeface="Arial"/>
              </a:rPr>
              <a:t>Across the web, text is used to portray many different types of things.</a:t>
            </a:r>
            <a:endParaRPr sz="2000">
              <a:latin typeface="Arial"/>
              <a:cs typeface="Arial"/>
            </a:endParaRPr>
          </a:p>
          <a:p>
            <a:pPr marL="396875" indent="-182880">
              <a:lnSpc>
                <a:spcPts val="2145"/>
              </a:lnSpc>
              <a:buClr>
                <a:srgbClr val="E48312"/>
              </a:buClr>
              <a:buChar char="◦"/>
              <a:tabLst>
                <a:tab pos="396875" algn="l"/>
              </a:tabLst>
            </a:pPr>
            <a:r>
              <a:rPr sz="1800" dirty="0">
                <a:solidFill>
                  <a:srgbClr val="404040"/>
                </a:solidFill>
                <a:latin typeface="Arial"/>
                <a:cs typeface="Arial"/>
              </a:rPr>
              <a:t>Headings / Titles in your content (h1, h2, h3, h4, h5, h6)</a:t>
            </a:r>
            <a:endParaRPr sz="1800">
              <a:latin typeface="Arial"/>
              <a:cs typeface="Arial"/>
            </a:endParaRPr>
          </a:p>
          <a:p>
            <a:pPr marL="396875" indent="-182880">
              <a:lnSpc>
                <a:spcPct val="100000"/>
              </a:lnSpc>
              <a:spcBef>
                <a:spcPts val="170"/>
              </a:spcBef>
              <a:buClr>
                <a:srgbClr val="E48312"/>
              </a:buClr>
              <a:buChar char="◦"/>
              <a:tabLst>
                <a:tab pos="396875" algn="l"/>
              </a:tabLst>
            </a:pPr>
            <a:r>
              <a:rPr sz="1800" dirty="0">
                <a:solidFill>
                  <a:srgbClr val="404040"/>
                </a:solidFill>
                <a:latin typeface="Arial"/>
                <a:cs typeface="Arial"/>
              </a:rPr>
              <a:t>Regular paragraph (p)</a:t>
            </a:r>
            <a:endParaRPr sz="1800">
              <a:latin typeface="Arial"/>
              <a:cs typeface="Arial"/>
            </a:endParaRPr>
          </a:p>
          <a:p>
            <a:pPr marL="396875" indent="-182880">
              <a:lnSpc>
                <a:spcPct val="100000"/>
              </a:lnSpc>
              <a:spcBef>
                <a:spcPts val="175"/>
              </a:spcBef>
              <a:buClr>
                <a:srgbClr val="E48312"/>
              </a:buClr>
              <a:buChar char="◦"/>
              <a:tabLst>
                <a:tab pos="396875" algn="l"/>
              </a:tabLst>
            </a:pPr>
            <a:r>
              <a:rPr sz="1800" dirty="0">
                <a:solidFill>
                  <a:srgbClr val="404040"/>
                </a:solidFill>
                <a:latin typeface="Arial"/>
                <a:cs typeface="Arial"/>
              </a:rPr>
              <a:t>Generic groups of text / adding custom definitions or functionality to text (span)</a:t>
            </a:r>
            <a:endParaRPr sz="1800">
              <a:latin typeface="Arial"/>
              <a:cs typeface="Arial"/>
            </a:endParaRPr>
          </a:p>
          <a:p>
            <a:pPr marL="396875" indent="-182880">
              <a:lnSpc>
                <a:spcPct val="100000"/>
              </a:lnSpc>
              <a:spcBef>
                <a:spcPts val="175"/>
              </a:spcBef>
              <a:buClr>
                <a:srgbClr val="E48312"/>
              </a:buClr>
              <a:buChar char="◦"/>
              <a:tabLst>
                <a:tab pos="396875" algn="l"/>
              </a:tabLst>
            </a:pPr>
            <a:r>
              <a:rPr sz="1800" dirty="0">
                <a:solidFill>
                  <a:srgbClr val="404040"/>
                </a:solidFill>
                <a:latin typeface="Arial"/>
                <a:cs typeface="Arial"/>
              </a:rPr>
              <a:t>Emphasized text (em)</a:t>
            </a:r>
            <a:endParaRPr sz="1800">
              <a:latin typeface="Arial"/>
              <a:cs typeface="Arial"/>
            </a:endParaRPr>
          </a:p>
          <a:p>
            <a:pPr marL="396875" indent="-182880">
              <a:lnSpc>
                <a:spcPct val="100000"/>
              </a:lnSpc>
              <a:spcBef>
                <a:spcPts val="170"/>
              </a:spcBef>
              <a:buClr>
                <a:srgbClr val="E48312"/>
              </a:buClr>
              <a:buChar char="◦"/>
              <a:tabLst>
                <a:tab pos="396875" algn="l"/>
              </a:tabLst>
            </a:pPr>
            <a:r>
              <a:rPr sz="1800" dirty="0">
                <a:solidFill>
                  <a:srgbClr val="404040"/>
                </a:solidFill>
                <a:latin typeface="Arial"/>
                <a:cs typeface="Arial"/>
              </a:rPr>
              <a:t>Important text (strong)</a:t>
            </a:r>
            <a:endParaRPr sz="1800">
              <a:latin typeface="Arial"/>
              <a:cs typeface="Arial"/>
            </a:endParaRPr>
          </a:p>
          <a:p>
            <a:pPr marL="396875" indent="-182880">
              <a:lnSpc>
                <a:spcPct val="100000"/>
              </a:lnSpc>
              <a:spcBef>
                <a:spcPts val="175"/>
              </a:spcBef>
              <a:buClr>
                <a:srgbClr val="E48312"/>
              </a:buClr>
              <a:buChar char="◦"/>
              <a:tabLst>
                <a:tab pos="396875" algn="l"/>
              </a:tabLst>
            </a:pPr>
            <a:r>
              <a:rPr sz="1800" dirty="0">
                <a:solidFill>
                  <a:srgbClr val="404040"/>
                </a:solidFill>
                <a:latin typeface="Arial"/>
                <a:cs typeface="Arial"/>
              </a:rPr>
              <a:t>Addresses (addr)</a:t>
            </a:r>
            <a:endParaRPr sz="1800">
              <a:latin typeface="Arial"/>
              <a:cs typeface="Arial"/>
            </a:endParaRPr>
          </a:p>
          <a:p>
            <a:pPr marL="396875" indent="-182880">
              <a:lnSpc>
                <a:spcPct val="100000"/>
              </a:lnSpc>
              <a:spcBef>
                <a:spcPts val="175"/>
              </a:spcBef>
              <a:buClr>
                <a:srgbClr val="E48312"/>
              </a:buClr>
              <a:buChar char="◦"/>
              <a:tabLst>
                <a:tab pos="396875" algn="l"/>
              </a:tabLst>
            </a:pPr>
            <a:r>
              <a:rPr sz="1800" dirty="0">
                <a:solidFill>
                  <a:srgbClr val="404040"/>
                </a:solidFill>
                <a:latin typeface="Arial"/>
                <a:cs typeface="Arial"/>
              </a:rPr>
              <a:t>Citations (cite)</a:t>
            </a:r>
            <a:endParaRPr sz="1800">
              <a:latin typeface="Arial"/>
              <a:cs typeface="Arial"/>
            </a:endParaRPr>
          </a:p>
          <a:p>
            <a:pPr marL="396875" indent="-182880">
              <a:lnSpc>
                <a:spcPct val="100000"/>
              </a:lnSpc>
              <a:spcBef>
                <a:spcPts val="140"/>
              </a:spcBef>
              <a:buClr>
                <a:srgbClr val="E48312"/>
              </a:buClr>
              <a:buChar char="◦"/>
              <a:tabLst>
                <a:tab pos="396875" algn="l"/>
              </a:tabLst>
            </a:pPr>
            <a:r>
              <a:rPr sz="1800" dirty="0">
                <a:solidFill>
                  <a:srgbClr val="404040"/>
                </a:solidFill>
                <a:latin typeface="Arial"/>
                <a:cs typeface="Arial"/>
              </a:rPr>
              <a:t>Abbreviations (abbr)</a:t>
            </a:r>
            <a:endParaRPr sz="1800">
              <a:latin typeface="Arial"/>
              <a:cs typeface="Arial"/>
            </a:endParaRPr>
          </a:p>
          <a:p>
            <a:pPr marL="396875" indent="-182880">
              <a:lnSpc>
                <a:spcPct val="100000"/>
              </a:lnSpc>
              <a:spcBef>
                <a:spcPts val="170"/>
              </a:spcBef>
              <a:buClr>
                <a:srgbClr val="E48312"/>
              </a:buClr>
              <a:buChar char="◦"/>
              <a:tabLst>
                <a:tab pos="396875" algn="l"/>
              </a:tabLst>
            </a:pPr>
            <a:r>
              <a:rPr sz="1800" dirty="0">
                <a:solidFill>
                  <a:srgbClr val="404040"/>
                </a:solidFill>
                <a:latin typeface="Arial"/>
                <a:cs typeface="Arial"/>
              </a:rPr>
              <a:t>Quotes (blockquote)</a:t>
            </a:r>
            <a:endParaRPr sz="1800">
              <a:latin typeface="Arial"/>
              <a:cs typeface="Arial"/>
            </a:endParaRPr>
          </a:p>
          <a:p>
            <a:pPr marL="12700" marR="5080">
              <a:lnSpc>
                <a:spcPts val="1930"/>
              </a:lnSpc>
              <a:spcBef>
                <a:spcPts val="1565"/>
              </a:spcBef>
            </a:pPr>
            <a:r>
              <a:rPr sz="2000" dirty="0">
                <a:solidFill>
                  <a:srgbClr val="404040"/>
                </a:solidFill>
                <a:latin typeface="Arial"/>
                <a:cs typeface="Arial"/>
              </a:rPr>
              <a:t>Using the right kind of element to describe text is very important for SEO, non-browser  accessibility, and readable code.</a:t>
            </a:r>
            <a:endParaRPr sz="2000">
              <a:latin typeface="Arial"/>
              <a:cs typeface="Arial"/>
            </a:endParaRPr>
          </a:p>
          <a:p>
            <a:pPr marL="396875" indent="-182880">
              <a:lnSpc>
                <a:spcPts val="2145"/>
              </a:lnSpc>
              <a:buClr>
                <a:srgbClr val="E48312"/>
              </a:buClr>
              <a:buChar char="◦"/>
              <a:tabLst>
                <a:tab pos="396875" algn="l"/>
              </a:tabLst>
            </a:pPr>
            <a:r>
              <a:rPr sz="1800" dirty="0">
                <a:solidFill>
                  <a:srgbClr val="404040"/>
                </a:solidFill>
                <a:latin typeface="Arial"/>
                <a:cs typeface="Arial"/>
              </a:rPr>
              <a:t>Even without different styles, those tags help readers understand their document.</a:t>
            </a:r>
            <a:endParaRPr sz="18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The layout of your content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03962"/>
            <a:ext cx="9116695" cy="2898229"/>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There are many elements that describe the layout of your content</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How to navigate content / your document (nav)</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Grouping your content into sections that have something to do with each other (main, section)</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Denoting a header for content or your document (header)</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Denoting a footer for content or your document (footer)</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Grouping content into a self-contained article (article)</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Stating that certain content is secondary (aside)</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Grouping divisions of content (div)</a:t>
            </a:r>
            <a:endParaRPr sz="18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List Data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03962"/>
            <a:ext cx="8387080" cy="4111382"/>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Lots of data you’ll see and create is some form of a list</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Unordered lists state that the order of the items in the list don’t matter (ul)</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Ordered lists state that the order of the items in the list have some sort of meaning (ol)</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Each entry in a list is a list item</a:t>
            </a:r>
            <a:endParaRPr sz="1800">
              <a:latin typeface="Arial"/>
              <a:cs typeface="Arial"/>
            </a:endParaRPr>
          </a:p>
          <a:p>
            <a:pPr marL="12700">
              <a:lnSpc>
                <a:spcPct val="100000"/>
              </a:lnSpc>
              <a:spcBef>
                <a:spcPts val="1340"/>
              </a:spcBef>
            </a:pPr>
            <a:r>
              <a:rPr sz="2000" dirty="0">
                <a:solidFill>
                  <a:srgbClr val="404040"/>
                </a:solidFill>
                <a:latin typeface="Arial"/>
                <a:cs typeface="Arial"/>
              </a:rPr>
              <a:t>You’ll very often find see nested lists</a:t>
            </a:r>
            <a:endParaRPr sz="2000">
              <a:latin typeface="Arial"/>
              <a:cs typeface="Arial"/>
            </a:endParaRPr>
          </a:p>
          <a:p>
            <a:pPr marL="305435" indent="-182880">
              <a:lnSpc>
                <a:spcPts val="2045"/>
              </a:lnSpc>
              <a:spcBef>
                <a:spcPts val="200"/>
              </a:spcBef>
              <a:buClr>
                <a:srgbClr val="E48312"/>
              </a:buClr>
              <a:buChar char="◦"/>
              <a:tabLst>
                <a:tab pos="305435" algn="l"/>
              </a:tabLst>
            </a:pPr>
            <a:r>
              <a:rPr sz="1800" dirty="0">
                <a:solidFill>
                  <a:srgbClr val="404040"/>
                </a:solidFill>
                <a:latin typeface="Arial"/>
                <a:cs typeface="Arial"/>
              </a:rPr>
              <a:t>&lt;ul&gt;</a:t>
            </a:r>
            <a:endParaRPr sz="1800">
              <a:latin typeface="Arial"/>
              <a:cs typeface="Arial"/>
            </a:endParaRPr>
          </a:p>
          <a:p>
            <a:pPr marL="514350">
              <a:lnSpc>
                <a:spcPts val="1935"/>
              </a:lnSpc>
            </a:pPr>
            <a:r>
              <a:rPr sz="1800" dirty="0">
                <a:solidFill>
                  <a:srgbClr val="404040"/>
                </a:solidFill>
                <a:latin typeface="Arial"/>
                <a:cs typeface="Arial"/>
              </a:rPr>
              <a:t>&lt;li&gt;Item 1&lt;/li&gt;</a:t>
            </a:r>
            <a:endParaRPr sz="1800">
              <a:latin typeface="Arial"/>
              <a:cs typeface="Arial"/>
            </a:endParaRPr>
          </a:p>
          <a:p>
            <a:pPr marL="514350">
              <a:lnSpc>
                <a:spcPts val="1950"/>
              </a:lnSpc>
            </a:pPr>
            <a:r>
              <a:rPr sz="1800" dirty="0">
                <a:solidFill>
                  <a:srgbClr val="404040"/>
                </a:solidFill>
                <a:latin typeface="Arial"/>
                <a:cs typeface="Arial"/>
              </a:rPr>
              <a:t>&lt;li&gt;Item 2</a:t>
            </a:r>
            <a:endParaRPr sz="1800">
              <a:latin typeface="Arial"/>
              <a:cs typeface="Arial"/>
            </a:endParaRPr>
          </a:p>
          <a:p>
            <a:pPr marL="881380">
              <a:lnSpc>
                <a:spcPts val="1950"/>
              </a:lnSpc>
            </a:pPr>
            <a:r>
              <a:rPr sz="1800" dirty="0">
                <a:solidFill>
                  <a:srgbClr val="404040"/>
                </a:solidFill>
                <a:latin typeface="Arial"/>
                <a:cs typeface="Arial"/>
              </a:rPr>
              <a:t>&lt;ul&gt;</a:t>
            </a:r>
            <a:endParaRPr sz="1800">
              <a:latin typeface="Arial"/>
              <a:cs typeface="Arial"/>
            </a:endParaRPr>
          </a:p>
          <a:p>
            <a:pPr marR="4671695" algn="ctr">
              <a:lnSpc>
                <a:spcPts val="1935"/>
              </a:lnSpc>
            </a:pPr>
            <a:r>
              <a:rPr sz="1800" dirty="0">
                <a:solidFill>
                  <a:srgbClr val="404040"/>
                </a:solidFill>
                <a:latin typeface="Arial"/>
                <a:cs typeface="Arial"/>
              </a:rPr>
              <a:t>&lt;li&gt;Subitem&lt;/li&gt;</a:t>
            </a:r>
            <a:endParaRPr sz="1800">
              <a:latin typeface="Arial"/>
              <a:cs typeface="Arial"/>
            </a:endParaRPr>
          </a:p>
          <a:p>
            <a:pPr marL="835025">
              <a:lnSpc>
                <a:spcPts val="1950"/>
              </a:lnSpc>
            </a:pPr>
            <a:r>
              <a:rPr sz="1800" dirty="0">
                <a:solidFill>
                  <a:srgbClr val="404040"/>
                </a:solidFill>
                <a:latin typeface="Arial"/>
                <a:cs typeface="Arial"/>
              </a:rPr>
              <a:t>&lt;/ul&gt;</a:t>
            </a:r>
            <a:endParaRPr sz="1800">
              <a:latin typeface="Arial"/>
              <a:cs typeface="Arial"/>
            </a:endParaRPr>
          </a:p>
          <a:p>
            <a:pPr marL="567055">
              <a:lnSpc>
                <a:spcPts val="1950"/>
              </a:lnSpc>
            </a:pPr>
            <a:r>
              <a:rPr sz="1800" dirty="0">
                <a:solidFill>
                  <a:srgbClr val="404040"/>
                </a:solidFill>
                <a:latin typeface="Arial"/>
                <a:cs typeface="Arial"/>
              </a:rPr>
              <a:t>&lt;/li&gt;</a:t>
            </a:r>
            <a:endParaRPr sz="1800">
              <a:latin typeface="Arial"/>
              <a:cs typeface="Arial"/>
            </a:endParaRPr>
          </a:p>
          <a:p>
            <a:pPr marL="304800">
              <a:lnSpc>
                <a:spcPts val="2045"/>
              </a:lnSpc>
            </a:pPr>
            <a:r>
              <a:rPr sz="1800" dirty="0">
                <a:solidFill>
                  <a:srgbClr val="404040"/>
                </a:solidFill>
                <a:latin typeface="Arial"/>
                <a:cs typeface="Arial"/>
              </a:rPr>
              <a:t>&lt;/ul&gt;</a:t>
            </a:r>
            <a:endParaRPr sz="1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version control?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32208"/>
            <a:ext cx="9841230" cy="1923604"/>
          </a:xfrm>
          <a:prstGeom prst="rect">
            <a:avLst/>
          </a:prstGeom>
        </p:spPr>
        <p:txBody>
          <a:bodyPr vert="horz" wrap="square" lIns="0" tIns="45720" rIns="0" bIns="0" rtlCol="0">
            <a:spAutoFit/>
          </a:bodyPr>
          <a:lstStyle/>
          <a:p>
            <a:pPr marL="12700" marR="16510">
              <a:lnSpc>
                <a:spcPts val="2170"/>
              </a:lnSpc>
              <a:spcBef>
                <a:spcPts val="360"/>
              </a:spcBef>
            </a:pPr>
            <a:r>
              <a:rPr sz="2000" dirty="0">
                <a:solidFill>
                  <a:srgbClr val="404040"/>
                </a:solidFill>
                <a:latin typeface="Arial"/>
                <a:cs typeface="Arial"/>
              </a:rPr>
              <a:t>Version control is a system that records sets of changes over time. It allows you to keep track of  a history of your files in a very detailed manner.</a:t>
            </a:r>
            <a:endParaRPr sz="2000">
              <a:latin typeface="Arial"/>
              <a:cs typeface="Arial"/>
            </a:endParaRPr>
          </a:p>
          <a:p>
            <a:pPr marL="12700" marR="5080">
              <a:lnSpc>
                <a:spcPct val="89600"/>
              </a:lnSpc>
              <a:spcBef>
                <a:spcPts val="1380"/>
              </a:spcBef>
            </a:pPr>
            <a:r>
              <a:rPr sz="2000" dirty="0">
                <a:solidFill>
                  <a:srgbClr val="404040"/>
                </a:solidFill>
                <a:latin typeface="Arial"/>
                <a:cs typeface="Arial"/>
              </a:rPr>
              <a:t>Version control allows you to see a detailed log of all your changes, as well as roll changes back.  It allows you a great deal of control over the state of your files; you can make many, many  versions of your code and change between the versions with ease!</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This allows for easy feature development.</a:t>
            </a:r>
            <a:endParaRPr sz="1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Tabular data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03962"/>
            <a:ext cx="6346190" cy="3398366"/>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Data is also often presented in a table format. Each table has: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A table element (table)</a:t>
            </a:r>
            <a:endParaRPr sz="1800">
              <a:latin typeface="Arial"/>
              <a:cs typeface="Arial"/>
            </a:endParaRPr>
          </a:p>
          <a:p>
            <a:pPr marL="488315" lvl="1" indent="-182880">
              <a:lnSpc>
                <a:spcPct val="100000"/>
              </a:lnSpc>
              <a:spcBef>
                <a:spcPts val="440"/>
              </a:spcBef>
              <a:buClr>
                <a:srgbClr val="E48312"/>
              </a:buClr>
              <a:buChar char="◦"/>
              <a:tabLst>
                <a:tab pos="488315" algn="l"/>
              </a:tabLst>
            </a:pPr>
            <a:r>
              <a:rPr sz="1400" dirty="0">
                <a:solidFill>
                  <a:srgbClr val="404040"/>
                </a:solidFill>
                <a:latin typeface="Arial"/>
                <a:cs typeface="Arial"/>
              </a:rPr>
              <a:t>A table header (thead) (optional)</a:t>
            </a:r>
            <a:endParaRPr sz="1400">
              <a:latin typeface="Arial"/>
              <a:cs typeface="Arial"/>
            </a:endParaRPr>
          </a:p>
          <a:p>
            <a:pPr marL="671195" lvl="2" indent="-182880">
              <a:lnSpc>
                <a:spcPct val="100000"/>
              </a:lnSpc>
              <a:spcBef>
                <a:spcPts val="455"/>
              </a:spcBef>
              <a:buClr>
                <a:srgbClr val="E48312"/>
              </a:buClr>
              <a:buChar char="◦"/>
              <a:tabLst>
                <a:tab pos="671195" algn="l"/>
              </a:tabLst>
            </a:pPr>
            <a:r>
              <a:rPr sz="1400" dirty="0">
                <a:solidFill>
                  <a:srgbClr val="404040"/>
                </a:solidFill>
                <a:latin typeface="Arial"/>
                <a:cs typeface="Arial"/>
              </a:rPr>
              <a:t>A table row (tr)</a:t>
            </a:r>
            <a:endParaRPr sz="1400">
              <a:latin typeface="Arial"/>
              <a:cs typeface="Arial"/>
            </a:endParaRPr>
          </a:p>
          <a:p>
            <a:pPr marL="854075" lvl="3" indent="-182880">
              <a:lnSpc>
                <a:spcPct val="100000"/>
              </a:lnSpc>
              <a:spcBef>
                <a:spcPts val="420"/>
              </a:spcBef>
              <a:buClr>
                <a:srgbClr val="E48312"/>
              </a:buClr>
              <a:buChar char="◦"/>
              <a:tabLst>
                <a:tab pos="854075" algn="l"/>
              </a:tabLst>
            </a:pPr>
            <a:r>
              <a:rPr sz="1400" dirty="0">
                <a:solidFill>
                  <a:srgbClr val="404040"/>
                </a:solidFill>
                <a:latin typeface="Arial"/>
                <a:cs typeface="Arial"/>
              </a:rPr>
              <a:t>Multiple table header cells (th)</a:t>
            </a:r>
            <a:endParaRPr sz="1400">
              <a:latin typeface="Arial"/>
              <a:cs typeface="Arial"/>
            </a:endParaRPr>
          </a:p>
          <a:p>
            <a:pPr marL="488315" lvl="1" indent="-182880">
              <a:lnSpc>
                <a:spcPct val="100000"/>
              </a:lnSpc>
              <a:spcBef>
                <a:spcPts val="420"/>
              </a:spcBef>
              <a:buClr>
                <a:srgbClr val="E48312"/>
              </a:buClr>
              <a:buChar char="◦"/>
              <a:tabLst>
                <a:tab pos="488315" algn="l"/>
              </a:tabLst>
            </a:pPr>
            <a:r>
              <a:rPr sz="1400" dirty="0">
                <a:solidFill>
                  <a:srgbClr val="404040"/>
                </a:solidFill>
                <a:latin typeface="Arial"/>
                <a:cs typeface="Arial"/>
              </a:rPr>
              <a:t>A table footer (tfoot) (optional)</a:t>
            </a:r>
            <a:endParaRPr sz="1400">
              <a:latin typeface="Arial"/>
              <a:cs typeface="Arial"/>
            </a:endParaRPr>
          </a:p>
          <a:p>
            <a:pPr marL="671195" lvl="2" indent="-182880">
              <a:lnSpc>
                <a:spcPct val="100000"/>
              </a:lnSpc>
              <a:spcBef>
                <a:spcPts val="455"/>
              </a:spcBef>
              <a:buClr>
                <a:srgbClr val="E48312"/>
              </a:buClr>
              <a:buChar char="◦"/>
              <a:tabLst>
                <a:tab pos="671195" algn="l"/>
              </a:tabLst>
            </a:pPr>
            <a:r>
              <a:rPr sz="1400" dirty="0">
                <a:solidFill>
                  <a:srgbClr val="404040"/>
                </a:solidFill>
                <a:latin typeface="Arial"/>
                <a:cs typeface="Arial"/>
              </a:rPr>
              <a:t>A table row (tr)</a:t>
            </a:r>
            <a:endParaRPr sz="1400">
              <a:latin typeface="Arial"/>
              <a:cs typeface="Arial"/>
            </a:endParaRPr>
          </a:p>
          <a:p>
            <a:pPr marL="854075" lvl="3" indent="-182880">
              <a:lnSpc>
                <a:spcPct val="100000"/>
              </a:lnSpc>
              <a:spcBef>
                <a:spcPts val="420"/>
              </a:spcBef>
              <a:buClr>
                <a:srgbClr val="E48312"/>
              </a:buClr>
              <a:buChar char="◦"/>
              <a:tabLst>
                <a:tab pos="854075" algn="l"/>
              </a:tabLst>
            </a:pPr>
            <a:r>
              <a:rPr sz="1400" dirty="0">
                <a:solidFill>
                  <a:srgbClr val="404040"/>
                </a:solidFill>
                <a:latin typeface="Arial"/>
                <a:cs typeface="Arial"/>
              </a:rPr>
              <a:t>Multiple tada table cells (td)</a:t>
            </a:r>
            <a:endParaRPr sz="1400">
              <a:latin typeface="Arial"/>
              <a:cs typeface="Arial"/>
            </a:endParaRPr>
          </a:p>
          <a:p>
            <a:pPr marL="488315" lvl="1" indent="-182880">
              <a:lnSpc>
                <a:spcPct val="100000"/>
              </a:lnSpc>
              <a:spcBef>
                <a:spcPts val="450"/>
              </a:spcBef>
              <a:buClr>
                <a:srgbClr val="E48312"/>
              </a:buClr>
              <a:buChar char="◦"/>
              <a:tabLst>
                <a:tab pos="488315" algn="l"/>
              </a:tabLst>
            </a:pPr>
            <a:r>
              <a:rPr sz="1400" dirty="0">
                <a:solidFill>
                  <a:srgbClr val="404040"/>
                </a:solidFill>
                <a:latin typeface="Arial"/>
                <a:cs typeface="Arial"/>
              </a:rPr>
              <a:t>A table body</a:t>
            </a:r>
            <a:endParaRPr sz="1400">
              <a:latin typeface="Arial"/>
              <a:cs typeface="Arial"/>
            </a:endParaRPr>
          </a:p>
          <a:p>
            <a:pPr marL="671195" lvl="2" indent="-182880">
              <a:lnSpc>
                <a:spcPct val="100000"/>
              </a:lnSpc>
              <a:spcBef>
                <a:spcPts val="420"/>
              </a:spcBef>
              <a:buClr>
                <a:srgbClr val="E48312"/>
              </a:buClr>
              <a:buChar char="◦"/>
              <a:tabLst>
                <a:tab pos="671195" algn="l"/>
              </a:tabLst>
            </a:pPr>
            <a:r>
              <a:rPr sz="1400" dirty="0">
                <a:solidFill>
                  <a:srgbClr val="404040"/>
                </a:solidFill>
                <a:latin typeface="Arial"/>
                <a:cs typeface="Arial"/>
              </a:rPr>
              <a:t>Multiple table rows (tr)</a:t>
            </a:r>
            <a:endParaRPr sz="1400">
              <a:latin typeface="Arial"/>
              <a:cs typeface="Arial"/>
            </a:endParaRPr>
          </a:p>
          <a:p>
            <a:pPr marL="854075" lvl="3" indent="-182880">
              <a:lnSpc>
                <a:spcPct val="100000"/>
              </a:lnSpc>
              <a:spcBef>
                <a:spcPts val="420"/>
              </a:spcBef>
              <a:buClr>
                <a:srgbClr val="E48312"/>
              </a:buClr>
              <a:buChar char="◦"/>
              <a:tabLst>
                <a:tab pos="854075" algn="l"/>
              </a:tabLst>
            </a:pPr>
            <a:r>
              <a:rPr sz="1400" dirty="0">
                <a:solidFill>
                  <a:srgbClr val="404040"/>
                </a:solidFill>
                <a:latin typeface="Arial"/>
                <a:cs typeface="Arial"/>
              </a:rPr>
              <a:t>Multiple table data cells (td)</a:t>
            </a:r>
            <a:endParaRPr sz="14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Meaningfully grouping a news article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03962"/>
            <a:ext cx="5553710" cy="2039020"/>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A news article is easily represented properly in HTML.</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Article</a:t>
            </a:r>
            <a:endParaRPr sz="1800">
              <a:latin typeface="Arial"/>
              <a:cs typeface="Arial"/>
            </a:endParaRPr>
          </a:p>
          <a:p>
            <a:pPr marL="488315" lvl="1" indent="-182880">
              <a:lnSpc>
                <a:spcPct val="100000"/>
              </a:lnSpc>
              <a:spcBef>
                <a:spcPts val="440"/>
              </a:spcBef>
              <a:buClr>
                <a:srgbClr val="E48312"/>
              </a:buClr>
              <a:buChar char="◦"/>
              <a:tabLst>
                <a:tab pos="488315" algn="l"/>
              </a:tabLst>
            </a:pPr>
            <a:r>
              <a:rPr sz="1400" dirty="0">
                <a:solidFill>
                  <a:srgbClr val="404040"/>
                </a:solidFill>
                <a:latin typeface="Arial"/>
                <a:cs typeface="Arial"/>
              </a:rPr>
              <a:t>Header</a:t>
            </a:r>
            <a:endParaRPr sz="1400">
              <a:latin typeface="Arial"/>
              <a:cs typeface="Arial"/>
            </a:endParaRPr>
          </a:p>
          <a:p>
            <a:pPr marL="488315" lvl="1" indent="-182880">
              <a:lnSpc>
                <a:spcPct val="100000"/>
              </a:lnSpc>
              <a:spcBef>
                <a:spcPts val="455"/>
              </a:spcBef>
              <a:buClr>
                <a:srgbClr val="E48312"/>
              </a:buClr>
              <a:buChar char="◦"/>
              <a:tabLst>
                <a:tab pos="488315" algn="l"/>
              </a:tabLst>
            </a:pPr>
            <a:r>
              <a:rPr sz="1400" dirty="0">
                <a:solidFill>
                  <a:srgbClr val="404040"/>
                </a:solidFill>
                <a:latin typeface="Arial"/>
                <a:cs typeface="Arial"/>
              </a:rPr>
              <a:t>By line (Subheader)</a:t>
            </a:r>
            <a:endParaRPr sz="1400">
              <a:latin typeface="Arial"/>
              <a:cs typeface="Arial"/>
            </a:endParaRPr>
          </a:p>
          <a:p>
            <a:pPr marL="488315" lvl="1" indent="-182880">
              <a:lnSpc>
                <a:spcPct val="100000"/>
              </a:lnSpc>
              <a:spcBef>
                <a:spcPts val="420"/>
              </a:spcBef>
              <a:buClr>
                <a:srgbClr val="E48312"/>
              </a:buClr>
              <a:buChar char="◦"/>
              <a:tabLst>
                <a:tab pos="488315" algn="l"/>
              </a:tabLst>
            </a:pPr>
            <a:r>
              <a:rPr sz="1400" dirty="0">
                <a:solidFill>
                  <a:srgbClr val="404040"/>
                </a:solidFill>
                <a:latin typeface="Arial"/>
                <a:cs typeface="Arial"/>
              </a:rPr>
              <a:t>Body paragraphs</a:t>
            </a:r>
            <a:endParaRPr sz="1400">
              <a:latin typeface="Arial"/>
              <a:cs typeface="Arial"/>
            </a:endParaRPr>
          </a:p>
          <a:p>
            <a:pPr marL="488315" lvl="1" indent="-182880">
              <a:lnSpc>
                <a:spcPct val="100000"/>
              </a:lnSpc>
              <a:spcBef>
                <a:spcPts val="420"/>
              </a:spcBef>
              <a:buClr>
                <a:srgbClr val="E48312"/>
              </a:buClr>
              <a:buChar char="◦"/>
              <a:tabLst>
                <a:tab pos="488315" algn="l"/>
              </a:tabLst>
            </a:pPr>
            <a:r>
              <a:rPr sz="1400" dirty="0">
                <a:solidFill>
                  <a:srgbClr val="404040"/>
                </a:solidFill>
                <a:latin typeface="Arial"/>
                <a:cs typeface="Arial"/>
              </a:rPr>
              <a:t>Footer with comment form</a:t>
            </a:r>
            <a:endParaRPr sz="14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Meaningfully grouping a recipe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32208"/>
            <a:ext cx="9700260" cy="1978660"/>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Just because the tag is ‘article’ doesn’t mean it just has to be news! The article is “an article of  content”.</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Article</a:t>
            </a:r>
            <a:endParaRPr sz="1800">
              <a:latin typeface="Arial"/>
              <a:cs typeface="Arial"/>
            </a:endParaRPr>
          </a:p>
          <a:p>
            <a:pPr marL="488315" lvl="1" indent="-182880">
              <a:lnSpc>
                <a:spcPct val="100000"/>
              </a:lnSpc>
              <a:spcBef>
                <a:spcPts val="440"/>
              </a:spcBef>
              <a:buClr>
                <a:srgbClr val="E48312"/>
              </a:buClr>
              <a:buChar char="◦"/>
              <a:tabLst>
                <a:tab pos="488315" algn="l"/>
              </a:tabLst>
            </a:pPr>
            <a:r>
              <a:rPr sz="1400" dirty="0">
                <a:solidFill>
                  <a:srgbClr val="404040"/>
                </a:solidFill>
                <a:latin typeface="Arial"/>
                <a:cs typeface="Arial"/>
              </a:rPr>
              <a:t>Header: title of recipe, possibly details like cooking skill required</a:t>
            </a:r>
            <a:endParaRPr sz="1400">
              <a:latin typeface="Arial"/>
              <a:cs typeface="Arial"/>
            </a:endParaRPr>
          </a:p>
          <a:p>
            <a:pPr marL="488315" lvl="1" indent="-182880">
              <a:lnSpc>
                <a:spcPct val="100000"/>
              </a:lnSpc>
              <a:spcBef>
                <a:spcPts val="455"/>
              </a:spcBef>
              <a:buClr>
                <a:srgbClr val="E48312"/>
              </a:buClr>
              <a:buChar char="◦"/>
              <a:tabLst>
                <a:tab pos="488315" algn="l"/>
              </a:tabLst>
            </a:pPr>
            <a:r>
              <a:rPr sz="1400" dirty="0">
                <a:solidFill>
                  <a:srgbClr val="404040"/>
                </a:solidFill>
                <a:latin typeface="Arial"/>
                <a:cs typeface="Arial"/>
              </a:rPr>
              <a:t>A list of ingredients</a:t>
            </a:r>
            <a:endParaRPr sz="1400">
              <a:latin typeface="Arial"/>
              <a:cs typeface="Arial"/>
            </a:endParaRPr>
          </a:p>
          <a:p>
            <a:pPr marL="488315" lvl="1" indent="-182880">
              <a:lnSpc>
                <a:spcPct val="100000"/>
              </a:lnSpc>
              <a:spcBef>
                <a:spcPts val="420"/>
              </a:spcBef>
              <a:buClr>
                <a:srgbClr val="E48312"/>
              </a:buClr>
              <a:buChar char="◦"/>
              <a:tabLst>
                <a:tab pos="488315" algn="l"/>
              </a:tabLst>
            </a:pPr>
            <a:r>
              <a:rPr sz="1400" dirty="0">
                <a:solidFill>
                  <a:srgbClr val="404040"/>
                </a:solidFill>
                <a:latin typeface="Arial"/>
                <a:cs typeface="Arial"/>
              </a:rPr>
              <a:t>Body paragraphs explaining how to cook recipe</a:t>
            </a:r>
            <a:endParaRPr sz="1400">
              <a:latin typeface="Arial"/>
              <a:cs typeface="Arial"/>
            </a:endParaRPr>
          </a:p>
          <a:p>
            <a:pPr marL="488315" lvl="1" indent="-182880">
              <a:lnSpc>
                <a:spcPct val="100000"/>
              </a:lnSpc>
              <a:spcBef>
                <a:spcPts val="420"/>
              </a:spcBef>
              <a:buClr>
                <a:srgbClr val="E48312"/>
              </a:buClr>
              <a:buChar char="◦"/>
              <a:tabLst>
                <a:tab pos="488315" algn="l"/>
              </a:tabLst>
            </a:pPr>
            <a:r>
              <a:rPr sz="1400" dirty="0">
                <a:solidFill>
                  <a:srgbClr val="404040"/>
                </a:solidFill>
                <a:latin typeface="Arial"/>
                <a:cs typeface="Arial"/>
              </a:rPr>
              <a:t>An aside with nutritional information</a:t>
            </a:r>
            <a:endParaRPr sz="14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3193"/>
            <a:ext cx="5605780" cy="751488"/>
          </a:xfrm>
          <a:prstGeom prst="rect">
            <a:avLst/>
          </a:prstGeom>
        </p:spPr>
        <p:txBody>
          <a:bodyPr vert="horz" wrap="square" lIns="0" tIns="12700" rIns="0" bIns="0" rtlCol="0">
            <a:spAutoFit/>
          </a:bodyPr>
          <a:lstStyle/>
          <a:p>
            <a:pPr marL="12700">
              <a:lnSpc>
                <a:spcPct val="100000"/>
              </a:lnSpc>
              <a:spcBef>
                <a:spcPts val="100"/>
              </a:spcBef>
            </a:pPr>
            <a:r>
              <a:rPr u="none" dirty="0"/>
              <a:t>Referencing Assets</a:t>
            </a:r>
          </a:p>
        </p:txBody>
      </p:sp>
      <p:sp>
        <p:nvSpPr>
          <p:cNvPr id="6" name="object 6"/>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object 5"/>
          <p:cNvSpPr txBox="1"/>
          <p:nvPr/>
        </p:nvSpPr>
        <p:spPr>
          <a:xfrm>
            <a:off x="1176020" y="1806808"/>
            <a:ext cx="9670415" cy="4520084"/>
          </a:xfrm>
          <a:prstGeom prst="rect">
            <a:avLst/>
          </a:prstGeom>
        </p:spPr>
        <p:txBody>
          <a:bodyPr vert="horz" wrap="square" lIns="0" tIns="70485" rIns="0" bIns="0" rtlCol="0">
            <a:spAutoFit/>
          </a:bodyPr>
          <a:lstStyle/>
          <a:p>
            <a:pPr marL="12700" marR="261620">
              <a:lnSpc>
                <a:spcPts val="1930"/>
              </a:lnSpc>
              <a:spcBef>
                <a:spcPts val="555"/>
              </a:spcBef>
            </a:pPr>
            <a:r>
              <a:rPr sz="2000" u="sng" dirty="0">
                <a:solidFill>
                  <a:srgbClr val="404040"/>
                </a:solidFill>
                <a:uFill>
                  <a:solidFill>
                    <a:srgbClr val="404040"/>
                  </a:solidFill>
                </a:uFill>
                <a:latin typeface="Arial"/>
                <a:cs typeface="Arial"/>
              </a:rPr>
              <a:t>Relative</a:t>
            </a:r>
            <a:r>
              <a:rPr sz="2000" dirty="0">
                <a:solidFill>
                  <a:srgbClr val="404040"/>
                </a:solidFill>
                <a:latin typeface="Arial"/>
                <a:cs typeface="Arial"/>
              </a:rPr>
              <a:t>: When you specify a path as a relative location, the browser attempts to find these  assets relative to your current location.</a:t>
            </a:r>
            <a:endParaRPr sz="2000" dirty="0">
              <a:latin typeface="Arial"/>
              <a:cs typeface="Arial"/>
            </a:endParaRPr>
          </a:p>
          <a:p>
            <a:pPr marL="305435" marR="24765" indent="-182880">
              <a:lnSpc>
                <a:spcPts val="1730"/>
              </a:lnSpc>
              <a:spcBef>
                <a:spcPts val="400"/>
              </a:spcBef>
              <a:buClr>
                <a:srgbClr val="E48312"/>
              </a:buClr>
              <a:buChar char="◦"/>
              <a:tabLst>
                <a:tab pos="305435" algn="l"/>
              </a:tabLst>
            </a:pPr>
            <a:r>
              <a:rPr sz="1800" dirty="0">
                <a:solidFill>
                  <a:srgbClr val="404040"/>
                </a:solidFill>
                <a:latin typeface="Arial"/>
                <a:cs typeface="Arial"/>
              </a:rPr>
              <a:t>When you are at</a:t>
            </a:r>
            <a:r>
              <a:rPr sz="1800" dirty="0">
                <a:solidFill>
                  <a:srgbClr val="2998E3"/>
                </a:solidFill>
                <a:latin typeface="Arial"/>
                <a:cs typeface="Arial"/>
              </a:rPr>
              <a:t> </a:t>
            </a:r>
            <a:r>
              <a:rPr sz="1800" u="sng" dirty="0">
                <a:solidFill>
                  <a:srgbClr val="2998E3"/>
                </a:solidFill>
                <a:uFill>
                  <a:solidFill>
                    <a:srgbClr val="2998E3"/>
                  </a:solidFill>
                </a:uFill>
                <a:latin typeface="Arial"/>
                <a:cs typeface="Arial"/>
                <a:hlinkClick r:id="rId2"/>
              </a:rPr>
              <a:t>http://localhost/blogs/</a:t>
            </a:r>
            <a:r>
              <a:rPr sz="1800" dirty="0">
                <a:solidFill>
                  <a:srgbClr val="2998E3"/>
                </a:solidFill>
                <a:latin typeface="Arial"/>
                <a:cs typeface="Arial"/>
                <a:hlinkClick r:id="rId2"/>
              </a:rPr>
              <a:t> </a:t>
            </a:r>
            <a:r>
              <a:rPr sz="1800" dirty="0">
                <a:solidFill>
                  <a:srgbClr val="404040"/>
                </a:solidFill>
                <a:latin typeface="Arial"/>
                <a:cs typeface="Arial"/>
              </a:rPr>
              <a:t>and use a relative path of my_image.jpg and  styles/background.png, your browser will attempt to find the resources at </a:t>
            </a:r>
            <a:r>
              <a:rPr sz="1800" u="sng" dirty="0">
                <a:solidFill>
                  <a:srgbClr val="2998E3"/>
                </a:solidFill>
                <a:uFill>
                  <a:solidFill>
                    <a:srgbClr val="2998E3"/>
                  </a:solidFill>
                </a:uFill>
                <a:latin typeface="Arial"/>
                <a:cs typeface="Arial"/>
                <a:hlinkClick r:id="rId3"/>
              </a:rPr>
              <a:t> http://localhost/blogs/my_image.jpg</a:t>
            </a:r>
            <a:r>
              <a:rPr sz="1800" dirty="0">
                <a:solidFill>
                  <a:srgbClr val="2998E3"/>
                </a:solidFill>
                <a:latin typeface="Arial"/>
                <a:cs typeface="Arial"/>
                <a:hlinkClick r:id="rId3"/>
              </a:rPr>
              <a:t> </a:t>
            </a:r>
            <a:r>
              <a:rPr sz="1800" dirty="0">
                <a:solidFill>
                  <a:srgbClr val="404040"/>
                </a:solidFill>
                <a:latin typeface="Arial"/>
                <a:cs typeface="Arial"/>
              </a:rPr>
              <a:t>and</a:t>
            </a:r>
            <a:r>
              <a:rPr sz="1800" dirty="0">
                <a:solidFill>
                  <a:srgbClr val="2998E3"/>
                </a:solidFill>
                <a:latin typeface="Arial"/>
                <a:cs typeface="Arial"/>
                <a:hlinkClick r:id="rId4"/>
              </a:rPr>
              <a:t> </a:t>
            </a:r>
            <a:r>
              <a:rPr sz="1800" u="sng" dirty="0">
                <a:solidFill>
                  <a:srgbClr val="2998E3"/>
                </a:solidFill>
                <a:uFill>
                  <a:solidFill>
                    <a:srgbClr val="2998E3"/>
                  </a:solidFill>
                </a:uFill>
                <a:latin typeface="Arial"/>
                <a:cs typeface="Arial"/>
                <a:hlinkClick r:id="rId4"/>
              </a:rPr>
              <a:t>http://localhost/blogs/styles/background.png</a:t>
            </a:r>
            <a:r>
              <a:rPr sz="1800" dirty="0">
                <a:solidFill>
                  <a:srgbClr val="2998E3"/>
                </a:solidFill>
                <a:latin typeface="Arial"/>
                <a:cs typeface="Arial"/>
                <a:hlinkClick r:id="rId4"/>
              </a:rPr>
              <a:t> </a:t>
            </a:r>
            <a:r>
              <a:rPr sz="1800" dirty="0">
                <a:solidFill>
                  <a:srgbClr val="404040"/>
                </a:solidFill>
                <a:latin typeface="Arial"/>
                <a:cs typeface="Arial"/>
              </a:rPr>
              <a:t>respectively.</a:t>
            </a:r>
            <a:endParaRPr sz="1800" dirty="0">
              <a:latin typeface="Arial"/>
              <a:cs typeface="Arial"/>
            </a:endParaRPr>
          </a:p>
          <a:p>
            <a:pPr marL="12700" marR="666750">
              <a:lnSpc>
                <a:spcPts val="1930"/>
              </a:lnSpc>
              <a:spcBef>
                <a:spcPts val="1580"/>
              </a:spcBef>
            </a:pPr>
            <a:r>
              <a:rPr sz="2000" u="sng" dirty="0">
                <a:solidFill>
                  <a:srgbClr val="404040"/>
                </a:solidFill>
                <a:uFill>
                  <a:solidFill>
                    <a:srgbClr val="404040"/>
                  </a:solidFill>
                </a:uFill>
                <a:latin typeface="Arial"/>
                <a:cs typeface="Arial"/>
              </a:rPr>
              <a:t>Root Relative</a:t>
            </a:r>
            <a:r>
              <a:rPr sz="2000" dirty="0">
                <a:solidFill>
                  <a:srgbClr val="404040"/>
                </a:solidFill>
                <a:latin typeface="Arial"/>
                <a:cs typeface="Arial"/>
              </a:rPr>
              <a:t>: Similar to relative, you can have </a:t>
            </a:r>
            <a:r>
              <a:rPr sz="2000" i="1" dirty="0">
                <a:solidFill>
                  <a:srgbClr val="404040"/>
                </a:solidFill>
                <a:latin typeface="Arial"/>
                <a:cs typeface="Arial"/>
              </a:rPr>
              <a:t>root relative </a:t>
            </a:r>
            <a:r>
              <a:rPr sz="2000" dirty="0">
                <a:solidFill>
                  <a:srgbClr val="404040"/>
                </a:solidFill>
                <a:latin typeface="Arial"/>
                <a:cs typeface="Arial"/>
              </a:rPr>
              <a:t>paths; these will be relative  locations based on the root of your host (it will not take the current path into account)</a:t>
            </a:r>
            <a:endParaRPr sz="2000" dirty="0">
              <a:latin typeface="Arial"/>
              <a:cs typeface="Arial"/>
            </a:endParaRPr>
          </a:p>
          <a:p>
            <a:pPr marL="305435" marR="5080" indent="-182880">
              <a:lnSpc>
                <a:spcPts val="1730"/>
              </a:lnSpc>
              <a:spcBef>
                <a:spcPts val="405"/>
              </a:spcBef>
              <a:buClr>
                <a:srgbClr val="E48312"/>
              </a:buClr>
              <a:buChar char="◦"/>
              <a:tabLst>
                <a:tab pos="305435" algn="l"/>
              </a:tabLst>
            </a:pPr>
            <a:r>
              <a:rPr sz="1800" dirty="0">
                <a:solidFill>
                  <a:srgbClr val="404040"/>
                </a:solidFill>
                <a:latin typeface="Arial"/>
                <a:cs typeface="Arial"/>
              </a:rPr>
              <a:t>When you are at</a:t>
            </a:r>
            <a:r>
              <a:rPr sz="1800" dirty="0">
                <a:solidFill>
                  <a:srgbClr val="2998E3"/>
                </a:solidFill>
                <a:latin typeface="Arial"/>
                <a:cs typeface="Arial"/>
              </a:rPr>
              <a:t> </a:t>
            </a:r>
            <a:r>
              <a:rPr sz="1800" u="sng" dirty="0">
                <a:solidFill>
                  <a:srgbClr val="2998E3"/>
                </a:solidFill>
                <a:uFill>
                  <a:solidFill>
                    <a:srgbClr val="2998E3"/>
                  </a:solidFill>
                </a:uFill>
                <a:latin typeface="Arial"/>
                <a:cs typeface="Arial"/>
                <a:hlinkClick r:id="rId2"/>
              </a:rPr>
              <a:t>http://localhost/blogs/</a:t>
            </a:r>
            <a:r>
              <a:rPr sz="1800" dirty="0">
                <a:solidFill>
                  <a:srgbClr val="2998E3"/>
                </a:solidFill>
                <a:latin typeface="Arial"/>
                <a:cs typeface="Arial"/>
                <a:hlinkClick r:id="rId2"/>
              </a:rPr>
              <a:t> </a:t>
            </a:r>
            <a:r>
              <a:rPr sz="1800" dirty="0">
                <a:solidFill>
                  <a:srgbClr val="404040"/>
                </a:solidFill>
                <a:latin typeface="Arial"/>
                <a:cs typeface="Arial"/>
              </a:rPr>
              <a:t>and use a root relative path of /images/my_image.jpeg your  browser will attempt to find the resources at</a:t>
            </a:r>
            <a:r>
              <a:rPr sz="1800" dirty="0">
                <a:solidFill>
                  <a:srgbClr val="2998E3"/>
                </a:solidFill>
                <a:latin typeface="Arial"/>
                <a:cs typeface="Arial"/>
                <a:hlinkClick r:id="rId5"/>
              </a:rPr>
              <a:t> </a:t>
            </a:r>
            <a:r>
              <a:rPr sz="1800" u="sng" dirty="0">
                <a:solidFill>
                  <a:srgbClr val="2998E3"/>
                </a:solidFill>
                <a:uFill>
                  <a:solidFill>
                    <a:srgbClr val="2998E3"/>
                  </a:solidFill>
                </a:uFill>
                <a:latin typeface="Arial"/>
                <a:cs typeface="Arial"/>
                <a:hlinkClick r:id="rId5"/>
              </a:rPr>
              <a:t>http://localhost/images/my_image.jpg</a:t>
            </a:r>
            <a:endParaRPr sz="1800" dirty="0">
              <a:latin typeface="Arial"/>
              <a:cs typeface="Arial"/>
            </a:endParaRPr>
          </a:p>
          <a:p>
            <a:pPr marL="12700" marR="351155">
              <a:lnSpc>
                <a:spcPct val="79200"/>
              </a:lnSpc>
              <a:spcBef>
                <a:spcPts val="1620"/>
              </a:spcBef>
            </a:pPr>
            <a:r>
              <a:rPr sz="2000" u="sng" dirty="0">
                <a:solidFill>
                  <a:srgbClr val="404040"/>
                </a:solidFill>
                <a:uFill>
                  <a:solidFill>
                    <a:srgbClr val="404040"/>
                  </a:solidFill>
                </a:uFill>
                <a:latin typeface="Arial"/>
                <a:cs typeface="Arial"/>
              </a:rPr>
              <a:t>Absolute</a:t>
            </a:r>
            <a:r>
              <a:rPr sz="2000" dirty="0">
                <a:solidFill>
                  <a:srgbClr val="404040"/>
                </a:solidFill>
                <a:latin typeface="Arial"/>
                <a:cs typeface="Arial"/>
              </a:rPr>
              <a:t>: You can reference elements by an entire URL (protocol, host, path, etc) and your  browser will look for these directly</a:t>
            </a:r>
            <a:endParaRPr sz="2000" dirty="0">
              <a:latin typeface="Arial"/>
              <a:cs typeface="Arial"/>
            </a:endParaRPr>
          </a:p>
          <a:p>
            <a:pPr marL="305435" marR="915035" indent="-182880">
              <a:lnSpc>
                <a:spcPts val="1730"/>
              </a:lnSpc>
              <a:spcBef>
                <a:spcPts val="415"/>
              </a:spcBef>
              <a:buClr>
                <a:srgbClr val="E48312"/>
              </a:buClr>
              <a:buChar char="◦"/>
              <a:tabLst>
                <a:tab pos="305435" algn="l"/>
              </a:tabLst>
            </a:pPr>
            <a:r>
              <a:rPr sz="1800" dirty="0">
                <a:solidFill>
                  <a:srgbClr val="404040"/>
                </a:solidFill>
                <a:latin typeface="Arial"/>
                <a:cs typeface="Arial"/>
              </a:rPr>
              <a:t>When you are at</a:t>
            </a:r>
            <a:r>
              <a:rPr sz="1800" dirty="0">
                <a:solidFill>
                  <a:srgbClr val="2998E3"/>
                </a:solidFill>
                <a:latin typeface="Arial"/>
                <a:cs typeface="Arial"/>
              </a:rPr>
              <a:t> </a:t>
            </a:r>
            <a:r>
              <a:rPr sz="1800" u="sng" dirty="0">
                <a:solidFill>
                  <a:srgbClr val="2998E3"/>
                </a:solidFill>
                <a:uFill>
                  <a:solidFill>
                    <a:srgbClr val="2998E3"/>
                  </a:solidFill>
                </a:uFill>
                <a:latin typeface="Arial"/>
                <a:cs typeface="Arial"/>
                <a:hlinkClick r:id="rId2"/>
              </a:rPr>
              <a:t>http://localhost/blogs/</a:t>
            </a:r>
            <a:r>
              <a:rPr sz="1800" dirty="0">
                <a:solidFill>
                  <a:srgbClr val="2998E3"/>
                </a:solidFill>
                <a:latin typeface="Arial"/>
                <a:cs typeface="Arial"/>
                <a:hlinkClick r:id="rId2"/>
              </a:rPr>
              <a:t> </a:t>
            </a:r>
            <a:r>
              <a:rPr sz="1800" dirty="0">
                <a:solidFill>
                  <a:srgbClr val="404040"/>
                </a:solidFill>
                <a:latin typeface="Arial"/>
                <a:cs typeface="Arial"/>
              </a:rPr>
              <a:t>and use an absolute path of </a:t>
            </a:r>
            <a:r>
              <a:rPr sz="1800" u="sng" dirty="0">
                <a:solidFill>
                  <a:srgbClr val="2998E3"/>
                </a:solidFill>
                <a:uFill>
                  <a:solidFill>
                    <a:srgbClr val="2998E3"/>
                  </a:solidFill>
                </a:uFill>
                <a:latin typeface="Arial"/>
                <a:cs typeface="Arial"/>
                <a:hlinkClick r:id="rId6"/>
              </a:rPr>
              <a:t> http://localhost/images/my_image.jpeg</a:t>
            </a:r>
            <a:r>
              <a:rPr sz="1800" dirty="0">
                <a:solidFill>
                  <a:srgbClr val="2998E3"/>
                </a:solidFill>
                <a:latin typeface="Arial"/>
                <a:cs typeface="Arial"/>
                <a:hlinkClick r:id="rId6"/>
              </a:rPr>
              <a:t> </a:t>
            </a:r>
            <a:r>
              <a:rPr sz="1800" dirty="0">
                <a:solidFill>
                  <a:srgbClr val="404040"/>
                </a:solidFill>
                <a:latin typeface="Arial"/>
                <a:cs typeface="Arial"/>
              </a:rPr>
              <a:t>your browser will use that URL to locate the image</a:t>
            </a:r>
            <a:endParaRPr sz="1800" dirty="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Referencing External Assets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03962"/>
            <a:ext cx="9911080" cy="3775393"/>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Images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You reference images as normal HTML elements. The image tag is the </a:t>
            </a:r>
            <a:r>
              <a:rPr sz="1800" i="1" dirty="0">
                <a:solidFill>
                  <a:srgbClr val="404040"/>
                </a:solidFill>
                <a:latin typeface="Arial"/>
                <a:cs typeface="Arial"/>
              </a:rPr>
              <a:t>img</a:t>
            </a:r>
            <a:endParaRPr sz="1800">
              <a:latin typeface="Arial"/>
              <a:cs typeface="Arial"/>
            </a:endParaRPr>
          </a:p>
          <a:p>
            <a:pPr marL="12700">
              <a:lnSpc>
                <a:spcPct val="100000"/>
              </a:lnSpc>
              <a:spcBef>
                <a:spcPts val="1340"/>
              </a:spcBef>
            </a:pPr>
            <a:r>
              <a:rPr sz="2000" dirty="0">
                <a:solidFill>
                  <a:srgbClr val="404040"/>
                </a:solidFill>
                <a:latin typeface="Arial"/>
                <a:cs typeface="Arial"/>
              </a:rPr>
              <a:t>Stylesheets</a:t>
            </a:r>
            <a:endParaRPr sz="2000">
              <a:latin typeface="Arial"/>
              <a:cs typeface="Arial"/>
            </a:endParaRPr>
          </a:p>
          <a:p>
            <a:pPr marL="305435" indent="-182880">
              <a:lnSpc>
                <a:spcPts val="2045"/>
              </a:lnSpc>
              <a:spcBef>
                <a:spcPts val="200"/>
              </a:spcBef>
              <a:buClr>
                <a:srgbClr val="E48312"/>
              </a:buClr>
              <a:buChar char="◦"/>
              <a:tabLst>
                <a:tab pos="305435" algn="l"/>
              </a:tabLst>
            </a:pPr>
            <a:r>
              <a:rPr sz="1800" dirty="0">
                <a:solidFill>
                  <a:srgbClr val="404040"/>
                </a:solidFill>
                <a:latin typeface="Arial"/>
                <a:cs typeface="Arial"/>
              </a:rPr>
              <a:t>In the head of your document, you can specify CSS stylesheets to apply to your document using the </a:t>
            </a:r>
            <a:r>
              <a:rPr sz="1800" i="1" dirty="0">
                <a:solidFill>
                  <a:srgbClr val="404040"/>
                </a:solidFill>
                <a:latin typeface="Arial"/>
                <a:cs typeface="Arial"/>
              </a:rPr>
              <a:t>link</a:t>
            </a:r>
            <a:endParaRPr sz="1800">
              <a:latin typeface="Arial"/>
              <a:cs typeface="Arial"/>
            </a:endParaRPr>
          </a:p>
          <a:p>
            <a:pPr marL="304800">
              <a:lnSpc>
                <a:spcPts val="2045"/>
              </a:lnSpc>
            </a:pPr>
            <a:r>
              <a:rPr sz="1800" dirty="0">
                <a:solidFill>
                  <a:srgbClr val="404040"/>
                </a:solidFill>
                <a:latin typeface="Arial"/>
                <a:cs typeface="Arial"/>
              </a:rPr>
              <a:t>tag; these will be loaded in order of tag appearance</a:t>
            </a:r>
            <a:endParaRPr sz="1800">
              <a:latin typeface="Arial"/>
              <a:cs typeface="Arial"/>
            </a:endParaRPr>
          </a:p>
          <a:p>
            <a:pPr marL="12700">
              <a:lnSpc>
                <a:spcPct val="100000"/>
              </a:lnSpc>
              <a:spcBef>
                <a:spcPts val="1375"/>
              </a:spcBef>
            </a:pPr>
            <a:r>
              <a:rPr sz="2000" dirty="0">
                <a:solidFill>
                  <a:srgbClr val="404040"/>
                </a:solidFill>
                <a:latin typeface="Arial"/>
                <a:cs typeface="Arial"/>
              </a:rPr>
              <a:t>Scripts</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You reference scripts using the </a:t>
            </a:r>
            <a:r>
              <a:rPr sz="1800" i="1" dirty="0">
                <a:solidFill>
                  <a:srgbClr val="404040"/>
                </a:solidFill>
                <a:latin typeface="Arial"/>
                <a:cs typeface="Arial"/>
              </a:rPr>
              <a:t>script </a:t>
            </a:r>
            <a:r>
              <a:rPr sz="1800" dirty="0">
                <a:solidFill>
                  <a:srgbClr val="404040"/>
                </a:solidFill>
                <a:latin typeface="Arial"/>
                <a:cs typeface="Arial"/>
              </a:rPr>
              <a:t>tag.</a:t>
            </a:r>
            <a:endParaRPr sz="1800">
              <a:latin typeface="Arial"/>
              <a:cs typeface="Arial"/>
            </a:endParaRPr>
          </a:p>
          <a:p>
            <a:pPr marL="305435" marR="107950" indent="-182880">
              <a:lnSpc>
                <a:spcPts val="1930"/>
              </a:lnSpc>
              <a:spcBef>
                <a:spcPts val="665"/>
              </a:spcBef>
              <a:buClr>
                <a:srgbClr val="E48312"/>
              </a:buClr>
              <a:buChar char="◦"/>
              <a:tabLst>
                <a:tab pos="305435" algn="l"/>
              </a:tabLst>
            </a:pPr>
            <a:r>
              <a:rPr sz="1800" dirty="0">
                <a:solidFill>
                  <a:srgbClr val="404040"/>
                </a:solidFill>
                <a:latin typeface="Arial"/>
                <a:cs typeface="Arial"/>
              </a:rPr>
              <a:t>Your script files should almost always be placed right before your closing body tag; this will allow your  browser to render the page and </a:t>
            </a:r>
            <a:r>
              <a:rPr sz="1800" i="1" dirty="0">
                <a:solidFill>
                  <a:srgbClr val="404040"/>
                </a:solidFill>
                <a:latin typeface="Arial"/>
                <a:cs typeface="Arial"/>
              </a:rPr>
              <a:t>then </a:t>
            </a:r>
            <a:r>
              <a:rPr sz="1800" dirty="0">
                <a:solidFill>
                  <a:srgbClr val="404040"/>
                </a:solidFill>
                <a:latin typeface="Arial"/>
                <a:cs typeface="Arial"/>
              </a:rPr>
              <a:t>add function to it, rather than locking the page up to perform  JavaScript tasks while the page is still loading. Scripts will be referenced in the order you include them.</a:t>
            </a:r>
            <a:endParaRPr sz="18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Validating HTML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684041"/>
            <a:ext cx="9759315" cy="3478516"/>
          </a:xfrm>
          <a:prstGeom prst="rect">
            <a:avLst/>
          </a:prstGeom>
        </p:spPr>
        <p:txBody>
          <a:bodyPr vert="horz" wrap="square" lIns="0" tIns="160655" rIns="0" bIns="0" rtlCol="0">
            <a:spAutoFit/>
          </a:bodyPr>
          <a:lstStyle/>
          <a:p>
            <a:pPr marL="12700">
              <a:lnSpc>
                <a:spcPct val="100000"/>
              </a:lnSpc>
              <a:spcBef>
                <a:spcPts val="1265"/>
              </a:spcBef>
            </a:pPr>
            <a:r>
              <a:rPr sz="2000" dirty="0">
                <a:solidFill>
                  <a:srgbClr val="404040"/>
                </a:solidFill>
                <a:latin typeface="Arial"/>
                <a:cs typeface="Arial"/>
              </a:rPr>
              <a:t>For this course, the validity of your HTML is highly important.</a:t>
            </a:r>
            <a:endParaRPr sz="2000">
              <a:latin typeface="Arial"/>
              <a:cs typeface="Arial"/>
            </a:endParaRPr>
          </a:p>
          <a:p>
            <a:pPr marL="12700" marR="34925">
              <a:lnSpc>
                <a:spcPts val="2170"/>
              </a:lnSpc>
              <a:spcBef>
                <a:spcPts val="1430"/>
              </a:spcBef>
            </a:pPr>
            <a:r>
              <a:rPr sz="2000" dirty="0">
                <a:solidFill>
                  <a:srgbClr val="404040"/>
                </a:solidFill>
                <a:latin typeface="Arial"/>
                <a:cs typeface="Arial"/>
              </a:rPr>
              <a:t>Having valid HTML means your browser does not have to guess how to fix it, which can lead to  drastically wrong web pages and pages that cannot be made sense of.</a:t>
            </a:r>
            <a:endParaRPr sz="2000">
              <a:latin typeface="Arial"/>
              <a:cs typeface="Arial"/>
            </a:endParaRPr>
          </a:p>
          <a:p>
            <a:pPr marL="12700" marR="775970">
              <a:lnSpc>
                <a:spcPts val="2170"/>
              </a:lnSpc>
              <a:spcBef>
                <a:spcPts val="1360"/>
              </a:spcBef>
            </a:pPr>
            <a:r>
              <a:rPr sz="2000" dirty="0">
                <a:solidFill>
                  <a:srgbClr val="404040"/>
                </a:solidFill>
                <a:latin typeface="Arial"/>
                <a:cs typeface="Arial"/>
              </a:rPr>
              <a:t>The w3 website has an easy to use validation service that tells you issues and proposed  solutions:</a:t>
            </a:r>
            <a:endParaRPr sz="2000">
              <a:latin typeface="Arial"/>
              <a:cs typeface="Arial"/>
            </a:endParaRPr>
          </a:p>
          <a:p>
            <a:pPr marL="305435" indent="-182880">
              <a:lnSpc>
                <a:spcPct val="100000"/>
              </a:lnSpc>
              <a:spcBef>
                <a:spcPts val="165"/>
              </a:spcBef>
              <a:buClr>
                <a:srgbClr val="E48312"/>
              </a:buClr>
              <a:buChar char="◦"/>
              <a:tabLst>
                <a:tab pos="305435" algn="l"/>
              </a:tabLst>
            </a:pPr>
            <a:r>
              <a:rPr sz="1800" u="sng" dirty="0">
                <a:solidFill>
                  <a:srgbClr val="2998E3"/>
                </a:solidFill>
                <a:uFill>
                  <a:solidFill>
                    <a:srgbClr val="2998E3"/>
                  </a:solidFill>
                </a:uFill>
                <a:latin typeface="Arial"/>
                <a:cs typeface="Arial"/>
              </a:rPr>
              <a:t>https://validator.w3.org/#validate_by_input</a:t>
            </a:r>
            <a:endParaRPr sz="1800">
              <a:latin typeface="Arial"/>
              <a:cs typeface="Arial"/>
            </a:endParaRPr>
          </a:p>
          <a:p>
            <a:pPr marL="12700" marR="5080">
              <a:lnSpc>
                <a:spcPts val="2170"/>
              </a:lnSpc>
              <a:spcBef>
                <a:spcPts val="1600"/>
              </a:spcBef>
            </a:pPr>
            <a:r>
              <a:rPr sz="2000" dirty="0">
                <a:solidFill>
                  <a:srgbClr val="404040"/>
                </a:solidFill>
                <a:latin typeface="Arial"/>
                <a:cs typeface="Arial"/>
              </a:rPr>
              <a:t>You should view the source of your page, copy, and paste it all into the HTML validator’s ‘direct  input’ section before submitting HTML in this class.</a:t>
            </a:r>
            <a:endParaRPr sz="2000">
              <a:latin typeface="Arial"/>
              <a:cs typeface="Arial"/>
            </a:endParaRPr>
          </a:p>
          <a:p>
            <a:pPr marL="12700">
              <a:lnSpc>
                <a:spcPct val="100000"/>
              </a:lnSpc>
              <a:spcBef>
                <a:spcPts val="1130"/>
              </a:spcBef>
            </a:pPr>
            <a:r>
              <a:rPr sz="2000" dirty="0">
                <a:solidFill>
                  <a:srgbClr val="404040"/>
                </a:solidFill>
                <a:latin typeface="Arial"/>
                <a:cs typeface="Arial"/>
              </a:rPr>
              <a:t>You should strive to write as perfect HTML as possible.</a:t>
            </a:r>
            <a:endParaRPr sz="20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Attributes and properties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684041"/>
            <a:ext cx="9436735" cy="4217565"/>
          </a:xfrm>
          <a:prstGeom prst="rect">
            <a:avLst/>
          </a:prstGeom>
        </p:spPr>
        <p:txBody>
          <a:bodyPr vert="horz" wrap="square" lIns="0" tIns="12700" rIns="0" bIns="0" rtlCol="0">
            <a:spAutoFit/>
          </a:bodyPr>
          <a:lstStyle/>
          <a:p>
            <a:pPr marL="12700" marR="5080">
              <a:lnSpc>
                <a:spcPct val="148600"/>
              </a:lnSpc>
              <a:spcBef>
                <a:spcPts val="100"/>
              </a:spcBef>
            </a:pPr>
            <a:r>
              <a:rPr sz="2000" dirty="0">
                <a:solidFill>
                  <a:srgbClr val="404040"/>
                </a:solidFill>
                <a:latin typeface="Arial"/>
                <a:cs typeface="Arial"/>
              </a:rPr>
              <a:t>Elements can have many classes and properties attached to them to further describe them.  The difference between the two of those are nuanced and deals with the state of the page.</a:t>
            </a:r>
            <a:endParaRPr sz="2000">
              <a:latin typeface="Arial"/>
              <a:cs typeface="Arial"/>
            </a:endParaRPr>
          </a:p>
          <a:p>
            <a:pPr marL="305435" marR="215265" indent="-182880">
              <a:lnSpc>
                <a:spcPts val="1930"/>
              </a:lnSpc>
              <a:spcBef>
                <a:spcPts val="455"/>
              </a:spcBef>
              <a:buClr>
                <a:srgbClr val="E48312"/>
              </a:buClr>
              <a:buChar char="◦"/>
              <a:tabLst>
                <a:tab pos="305435" algn="l"/>
              </a:tabLst>
            </a:pPr>
            <a:r>
              <a:rPr sz="1800" dirty="0">
                <a:solidFill>
                  <a:srgbClr val="404040"/>
                </a:solidFill>
                <a:latin typeface="Arial"/>
                <a:cs typeface="Arial"/>
              </a:rPr>
              <a:t>This is an example of how browsers had to adapt to a set of standards that were not always fully  thought out.</a:t>
            </a:r>
            <a:endParaRPr sz="1800">
              <a:latin typeface="Arial"/>
              <a:cs typeface="Arial"/>
            </a:endParaRPr>
          </a:p>
          <a:p>
            <a:pPr marL="12700">
              <a:lnSpc>
                <a:spcPct val="100000"/>
              </a:lnSpc>
              <a:spcBef>
                <a:spcPts val="1315"/>
              </a:spcBef>
            </a:pPr>
            <a:r>
              <a:rPr sz="2000" dirty="0">
                <a:solidFill>
                  <a:srgbClr val="404040"/>
                </a:solidFill>
                <a:latin typeface="Arial"/>
                <a:cs typeface="Arial"/>
              </a:rPr>
              <a:t>Attributes appear in key-value fashion when writing HTML:</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&lt;a href=“</a:t>
            </a:r>
            <a:r>
              <a:rPr sz="1800" dirty="0">
                <a:solidFill>
                  <a:srgbClr val="404040"/>
                </a:solidFill>
                <a:latin typeface="Arial"/>
                <a:cs typeface="Arial"/>
                <a:hlinkClick r:id="rId2"/>
              </a:rPr>
              <a:t>http://google.com</a:t>
            </a:r>
            <a:r>
              <a:rPr sz="1800" dirty="0">
                <a:solidFill>
                  <a:srgbClr val="404040"/>
                </a:solidFill>
                <a:latin typeface="Arial"/>
                <a:cs typeface="Arial"/>
              </a:rPr>
              <a:t>”&gt;Go To Google&lt;/a&gt;</a:t>
            </a:r>
            <a:endParaRPr sz="1800">
              <a:latin typeface="Arial"/>
              <a:cs typeface="Arial"/>
            </a:endParaRPr>
          </a:p>
          <a:p>
            <a:pPr marL="12700">
              <a:lnSpc>
                <a:spcPct val="100000"/>
              </a:lnSpc>
              <a:spcBef>
                <a:spcPts val="1340"/>
              </a:spcBef>
            </a:pPr>
            <a:r>
              <a:rPr sz="2000" dirty="0">
                <a:solidFill>
                  <a:srgbClr val="404040"/>
                </a:solidFill>
                <a:latin typeface="Arial"/>
                <a:cs typeface="Arial"/>
              </a:rPr>
              <a:t>The </a:t>
            </a:r>
            <a:r>
              <a:rPr sz="2000" i="1" dirty="0">
                <a:solidFill>
                  <a:srgbClr val="404040"/>
                </a:solidFill>
                <a:latin typeface="Arial"/>
                <a:cs typeface="Arial"/>
              </a:rPr>
              <a:t>href </a:t>
            </a:r>
            <a:r>
              <a:rPr sz="2000" dirty="0">
                <a:solidFill>
                  <a:srgbClr val="404040"/>
                </a:solidFill>
                <a:latin typeface="Arial"/>
                <a:cs typeface="Arial"/>
              </a:rPr>
              <a:t>attribute is set to Google’s home page</a:t>
            </a:r>
            <a:endParaRPr sz="2000">
              <a:latin typeface="Arial"/>
              <a:cs typeface="Arial"/>
            </a:endParaRPr>
          </a:p>
          <a:p>
            <a:pPr marL="12700" marR="356235">
              <a:lnSpc>
                <a:spcPts val="2170"/>
              </a:lnSpc>
              <a:spcBef>
                <a:spcPts val="1435"/>
              </a:spcBef>
            </a:pPr>
            <a:r>
              <a:rPr sz="2000" dirty="0">
                <a:solidFill>
                  <a:srgbClr val="404040"/>
                </a:solidFill>
                <a:latin typeface="Arial"/>
                <a:cs typeface="Arial"/>
              </a:rPr>
              <a:t>Elements are parsed and, as they are changed, keep track of the set of properties. Some  properties come from their attributes, others come from user input.</a:t>
            </a:r>
            <a:endParaRPr sz="20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Classes and IDs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684041"/>
            <a:ext cx="9562465" cy="4112408"/>
          </a:xfrm>
          <a:prstGeom prst="rect">
            <a:avLst/>
          </a:prstGeom>
        </p:spPr>
        <p:txBody>
          <a:bodyPr vert="horz" wrap="square" lIns="0" tIns="12700" rIns="0" bIns="0" rtlCol="0">
            <a:spAutoFit/>
          </a:bodyPr>
          <a:lstStyle/>
          <a:p>
            <a:pPr marL="12700" marR="1125855">
              <a:lnSpc>
                <a:spcPct val="148600"/>
              </a:lnSpc>
              <a:spcBef>
                <a:spcPts val="100"/>
              </a:spcBef>
            </a:pPr>
            <a:r>
              <a:rPr sz="2000" dirty="0">
                <a:solidFill>
                  <a:srgbClr val="404040"/>
                </a:solidFill>
                <a:latin typeface="Arial"/>
                <a:cs typeface="Arial"/>
              </a:rPr>
              <a:t>Elements will often be described with classes and IDs to signify them in some way  Many elements can share a </a:t>
            </a:r>
            <a:r>
              <a:rPr sz="2000" i="1" dirty="0">
                <a:solidFill>
                  <a:srgbClr val="404040"/>
                </a:solidFill>
                <a:latin typeface="Arial"/>
                <a:cs typeface="Arial"/>
              </a:rPr>
              <a:t>class</a:t>
            </a:r>
            <a:r>
              <a:rPr sz="2000" dirty="0">
                <a:solidFill>
                  <a:srgbClr val="404040"/>
                </a:solidFill>
                <a:latin typeface="Arial"/>
                <a:cs typeface="Arial"/>
              </a:rPr>
              <a:t>, and each element can have many </a:t>
            </a:r>
            <a:r>
              <a:rPr sz="2000" i="1" dirty="0">
                <a:solidFill>
                  <a:srgbClr val="404040"/>
                </a:solidFill>
                <a:latin typeface="Arial"/>
                <a:cs typeface="Arial"/>
              </a:rPr>
              <a:t>classes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&lt;div class=“panel panel-default”&gt;&lt;/div&gt;</a:t>
            </a:r>
            <a:endParaRPr sz="1800">
              <a:latin typeface="Arial"/>
              <a:cs typeface="Arial"/>
            </a:endParaRPr>
          </a:p>
          <a:p>
            <a:pPr marL="488315" lvl="1" indent="-182880">
              <a:lnSpc>
                <a:spcPct val="100000"/>
              </a:lnSpc>
              <a:spcBef>
                <a:spcPts val="440"/>
              </a:spcBef>
              <a:buClr>
                <a:srgbClr val="E48312"/>
              </a:buClr>
              <a:buChar char="◦"/>
              <a:tabLst>
                <a:tab pos="488315" algn="l"/>
              </a:tabLst>
            </a:pPr>
            <a:r>
              <a:rPr sz="1400" dirty="0">
                <a:solidFill>
                  <a:srgbClr val="404040"/>
                </a:solidFill>
                <a:latin typeface="Arial"/>
                <a:cs typeface="Arial"/>
              </a:rPr>
              <a:t>Has two classes, panel and panel-default</a:t>
            </a:r>
            <a:endParaRPr sz="1400">
              <a:latin typeface="Arial"/>
              <a:cs typeface="Arial"/>
            </a:endParaRPr>
          </a:p>
          <a:p>
            <a:pPr marL="305435" indent="-182880">
              <a:lnSpc>
                <a:spcPct val="100000"/>
              </a:lnSpc>
              <a:spcBef>
                <a:spcPts val="350"/>
              </a:spcBef>
              <a:buClr>
                <a:srgbClr val="E48312"/>
              </a:buClr>
              <a:buChar char="◦"/>
              <a:tabLst>
                <a:tab pos="305435" algn="l"/>
              </a:tabLst>
            </a:pPr>
            <a:r>
              <a:rPr sz="1800" dirty="0">
                <a:solidFill>
                  <a:srgbClr val="404040"/>
                </a:solidFill>
                <a:latin typeface="Arial"/>
                <a:cs typeface="Arial"/>
              </a:rPr>
              <a:t>&lt;div class=“panel panel-danger”&gt;&lt;/div&gt;</a:t>
            </a:r>
            <a:endParaRPr sz="1800">
              <a:latin typeface="Arial"/>
              <a:cs typeface="Arial"/>
            </a:endParaRPr>
          </a:p>
          <a:p>
            <a:pPr marL="488315" lvl="1" indent="-182880">
              <a:lnSpc>
                <a:spcPct val="100000"/>
              </a:lnSpc>
              <a:spcBef>
                <a:spcPts val="475"/>
              </a:spcBef>
              <a:buClr>
                <a:srgbClr val="E48312"/>
              </a:buClr>
              <a:buChar char="◦"/>
              <a:tabLst>
                <a:tab pos="488315" algn="l"/>
              </a:tabLst>
            </a:pPr>
            <a:r>
              <a:rPr sz="1400" dirty="0">
                <a:solidFill>
                  <a:srgbClr val="404040"/>
                </a:solidFill>
                <a:latin typeface="Arial"/>
                <a:cs typeface="Arial"/>
              </a:rPr>
              <a:t>Has two classes, panel and panel-danger</a:t>
            </a:r>
            <a:endParaRPr sz="1400">
              <a:latin typeface="Arial"/>
              <a:cs typeface="Arial"/>
            </a:endParaRPr>
          </a:p>
          <a:p>
            <a:pPr marL="12700">
              <a:lnSpc>
                <a:spcPct val="100000"/>
              </a:lnSpc>
              <a:spcBef>
                <a:spcPts val="1320"/>
              </a:spcBef>
            </a:pPr>
            <a:r>
              <a:rPr sz="2000" dirty="0">
                <a:solidFill>
                  <a:srgbClr val="404040"/>
                </a:solidFill>
                <a:latin typeface="Arial"/>
                <a:cs typeface="Arial"/>
              </a:rPr>
              <a:t>However, only one element can have a particular ID:</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&lt;div id=“about-me”&gt;&lt;/div&gt;</a:t>
            </a:r>
            <a:endParaRPr sz="1800">
              <a:latin typeface="Arial"/>
              <a:cs typeface="Arial"/>
            </a:endParaRPr>
          </a:p>
          <a:p>
            <a:pPr marL="12700" marR="5080">
              <a:lnSpc>
                <a:spcPts val="2170"/>
              </a:lnSpc>
              <a:spcBef>
                <a:spcPts val="1605"/>
              </a:spcBef>
            </a:pPr>
            <a:r>
              <a:rPr sz="2000" dirty="0">
                <a:solidFill>
                  <a:srgbClr val="404040"/>
                </a:solidFill>
                <a:latin typeface="Arial"/>
                <a:cs typeface="Arial"/>
              </a:rPr>
              <a:t>Classes and IDs are most often used to style elements and target elements with JavaScript to  add functionality.</a:t>
            </a:r>
            <a:endParaRPr sz="2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Git?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a:spLocks noGrp="1"/>
          </p:cNvSpPr>
          <p:nvPr>
            <p:ph type="body" idx="1"/>
          </p:nvPr>
        </p:nvSpPr>
        <p:spPr>
          <a:xfrm>
            <a:off x="1035049" y="1684041"/>
            <a:ext cx="10121900" cy="2786232"/>
          </a:xfrm>
          <a:prstGeom prst="rect">
            <a:avLst/>
          </a:prstGeom>
        </p:spPr>
        <p:txBody>
          <a:bodyPr vert="horz" wrap="square" lIns="0" tIns="193886" rIns="0" bIns="0" rtlCol="0">
            <a:spAutoFit/>
          </a:bodyPr>
          <a:lstStyle/>
          <a:p>
            <a:pPr marL="153670" marR="5080">
              <a:lnSpc>
                <a:spcPts val="2170"/>
              </a:lnSpc>
              <a:spcBef>
                <a:spcPts val="360"/>
              </a:spcBef>
            </a:pPr>
            <a:r>
              <a:rPr dirty="0"/>
              <a:t>Git is an extremely popular version control software that is commonly used both personally and  professionally. It is the most widely used version control software at the current point in time.</a:t>
            </a:r>
          </a:p>
          <a:p>
            <a:pPr marL="153670" marR="556895">
              <a:lnSpc>
                <a:spcPts val="2130"/>
              </a:lnSpc>
              <a:spcBef>
                <a:spcPts val="1425"/>
              </a:spcBef>
            </a:pPr>
            <a:r>
              <a:rPr dirty="0"/>
              <a:t>It was originally created by Linus Torvalds, who happens to also be the creator of the Linux  Kernel.</a:t>
            </a:r>
          </a:p>
          <a:p>
            <a:pPr marL="153670" marR="76835">
              <a:lnSpc>
                <a:spcPts val="2170"/>
              </a:lnSpc>
              <a:spcBef>
                <a:spcPts val="1410"/>
              </a:spcBef>
            </a:pPr>
            <a:r>
              <a:rPr dirty="0"/>
              <a:t>Git is a distributed version control system: everyone will make a copy of a codebase to work off  of on their local machine, and changes on one machine will not affect changes on another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How can we use Git?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a:spLocks noGrp="1"/>
          </p:cNvSpPr>
          <p:nvPr>
            <p:ph type="body" idx="1"/>
          </p:nvPr>
        </p:nvSpPr>
        <p:spPr>
          <a:xfrm>
            <a:off x="1035049" y="1684041"/>
            <a:ext cx="10121900" cy="2439675"/>
          </a:xfrm>
          <a:prstGeom prst="rect">
            <a:avLst/>
          </a:prstGeom>
        </p:spPr>
        <p:txBody>
          <a:bodyPr vert="horz" wrap="square" lIns="0" tIns="160560" rIns="0" bIns="0" rtlCol="0">
            <a:spAutoFit/>
          </a:bodyPr>
          <a:lstStyle/>
          <a:p>
            <a:pPr marL="153670">
              <a:lnSpc>
                <a:spcPct val="100000"/>
              </a:lnSpc>
              <a:spcBef>
                <a:spcPts val="320"/>
              </a:spcBef>
            </a:pPr>
            <a:r>
              <a:rPr dirty="0"/>
              <a:t>Git is a command line program, so we will use it from our terminal (much like node)</a:t>
            </a:r>
          </a:p>
          <a:p>
            <a:pPr marL="446405" indent="-182880">
              <a:lnSpc>
                <a:spcPct val="100000"/>
              </a:lnSpc>
              <a:spcBef>
                <a:spcPts val="200"/>
              </a:spcBef>
              <a:buClr>
                <a:srgbClr val="E48312"/>
              </a:buClr>
              <a:buChar char="◦"/>
              <a:tabLst>
                <a:tab pos="446405" algn="l"/>
              </a:tabLst>
            </a:pPr>
            <a:r>
              <a:rPr sz="1800" u="sng" dirty="0">
                <a:solidFill>
                  <a:srgbClr val="2998E3"/>
                </a:solidFill>
                <a:uFill>
                  <a:solidFill>
                    <a:srgbClr val="2998E3"/>
                  </a:solidFill>
                </a:uFill>
              </a:rPr>
              <a:t>https://git-scm.com/</a:t>
            </a:r>
            <a:endParaRPr sz="1800"/>
          </a:p>
          <a:p>
            <a:pPr marL="153670">
              <a:lnSpc>
                <a:spcPct val="100000"/>
              </a:lnSpc>
              <a:spcBef>
                <a:spcPts val="1340"/>
              </a:spcBef>
            </a:pPr>
            <a:r>
              <a:rPr dirty="0"/>
              <a:t>Most of our commands are simple, and we will use Git to work collaboratively.</a:t>
            </a:r>
          </a:p>
          <a:p>
            <a:pPr marL="153670" marR="5080">
              <a:lnSpc>
                <a:spcPts val="2170"/>
              </a:lnSpc>
              <a:spcBef>
                <a:spcPts val="1430"/>
              </a:spcBef>
            </a:pPr>
            <a:r>
              <a:rPr dirty="0"/>
              <a:t>We will, in general, use Git by setting up a centralized repository that we will publish code to and  we will synchronize changes in our local repositories.</a:t>
            </a:r>
          </a:p>
          <a:p>
            <a:pPr marL="153670">
              <a:lnSpc>
                <a:spcPct val="100000"/>
              </a:lnSpc>
              <a:spcBef>
                <a:spcPts val="1095"/>
              </a:spcBef>
            </a:pPr>
            <a:r>
              <a:rPr dirty="0"/>
              <a:t>For most of our work, we will be using Github to store an online copy of our repository.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txBox="1">
            <a:spLocks noGrp="1"/>
          </p:cNvSpPr>
          <p:nvPr>
            <p:ph type="title"/>
          </p:nvPr>
        </p:nvSpPr>
        <p:spPr>
          <a:xfrm>
            <a:off x="1018539" y="913193"/>
            <a:ext cx="1015492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Distributing Work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a:spLocks noGrp="1"/>
          </p:cNvSpPr>
          <p:nvPr>
            <p:ph type="body" idx="1"/>
          </p:nvPr>
        </p:nvSpPr>
        <p:spPr>
          <a:xfrm>
            <a:off x="1035049" y="1684041"/>
            <a:ext cx="10121900" cy="3701654"/>
          </a:xfrm>
          <a:prstGeom prst="rect">
            <a:avLst/>
          </a:prstGeom>
        </p:spPr>
        <p:txBody>
          <a:bodyPr vert="horz" wrap="square" lIns="0" tIns="160655" rIns="0" bIns="0" rtlCol="0">
            <a:spAutoFit/>
          </a:bodyPr>
          <a:lstStyle/>
          <a:p>
            <a:pPr marL="153670">
              <a:lnSpc>
                <a:spcPct val="100000"/>
              </a:lnSpc>
              <a:spcBef>
                <a:spcPts val="1265"/>
              </a:spcBef>
            </a:pPr>
            <a:r>
              <a:rPr dirty="0"/>
              <a:t>The easiest way to work in a team is to distribute work.</a:t>
            </a:r>
          </a:p>
          <a:p>
            <a:pPr marL="153670">
              <a:lnSpc>
                <a:spcPct val="100000"/>
              </a:lnSpc>
              <a:spcBef>
                <a:spcPts val="1165"/>
              </a:spcBef>
            </a:pPr>
            <a:r>
              <a:rPr dirty="0"/>
              <a:t>Very often, work is distributed in one of the following forms:</a:t>
            </a:r>
          </a:p>
          <a:p>
            <a:pPr marL="519430" marR="172720" indent="-457200">
              <a:lnSpc>
                <a:spcPts val="2130"/>
              </a:lnSpc>
              <a:spcBef>
                <a:spcPts val="1465"/>
              </a:spcBef>
              <a:buClr>
                <a:srgbClr val="E48312"/>
              </a:buClr>
              <a:buAutoNum type="arabicPeriod"/>
              <a:tabLst>
                <a:tab pos="518795" algn="l"/>
                <a:tab pos="519430" algn="l"/>
              </a:tabLst>
            </a:pPr>
            <a:r>
              <a:rPr dirty="0"/>
              <a:t>Feature based; each team member owns a portion of the features and does all the work for  that area. This includes: server routes, data code, HTML, CSS, and frontend JavaScript</a:t>
            </a:r>
          </a:p>
          <a:p>
            <a:pPr marL="519430" marR="5080" indent="-457200">
              <a:lnSpc>
                <a:spcPts val="2170"/>
              </a:lnSpc>
              <a:spcBef>
                <a:spcPts val="1405"/>
              </a:spcBef>
              <a:buClr>
                <a:srgbClr val="E48312"/>
              </a:buClr>
              <a:buAutoNum type="arabicPeriod"/>
              <a:tabLst>
                <a:tab pos="518795" algn="l"/>
                <a:tab pos="519430" algn="l"/>
              </a:tabLst>
            </a:pPr>
            <a:r>
              <a:rPr dirty="0"/>
              <a:t>Architectural ownership; each team member takes a region of the code to own. One user will  work on authentication, one will work on routes, one will work on CSS, one on JS, etc.</a:t>
            </a:r>
          </a:p>
          <a:p>
            <a:pPr marL="519430" marR="624840" indent="-457200">
              <a:lnSpc>
                <a:spcPts val="2170"/>
              </a:lnSpc>
              <a:spcBef>
                <a:spcPts val="1395"/>
              </a:spcBef>
              <a:buClr>
                <a:srgbClr val="E48312"/>
              </a:buClr>
              <a:buAutoNum type="arabicPeriod"/>
              <a:tabLst>
                <a:tab pos="518795" algn="l"/>
                <a:tab pos="519430" algn="l"/>
              </a:tabLst>
            </a:pPr>
            <a:r>
              <a:rPr dirty="0"/>
              <a:t>Ticket based; a series of tickets are created regarding each issue, bug, feature, etc., and  developers claim tickets to work 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3193"/>
            <a:ext cx="6443980" cy="751488"/>
          </a:xfrm>
          <a:prstGeom prst="rect">
            <a:avLst/>
          </a:prstGeom>
        </p:spPr>
        <p:txBody>
          <a:bodyPr vert="horz" wrap="square" lIns="0" tIns="12700" rIns="0" bIns="0" rtlCol="0">
            <a:spAutoFit/>
          </a:bodyPr>
          <a:lstStyle/>
          <a:p>
            <a:pPr marL="12700">
              <a:lnSpc>
                <a:spcPct val="100000"/>
              </a:lnSpc>
              <a:spcBef>
                <a:spcPts val="100"/>
              </a:spcBef>
            </a:pPr>
            <a:r>
              <a:rPr u="none" dirty="0"/>
              <a:t>Using a ticket system</a:t>
            </a:r>
          </a:p>
        </p:txBody>
      </p:sp>
      <p:sp>
        <p:nvSpPr>
          <p:cNvPr id="6" name="object 6"/>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object 5"/>
          <p:cNvSpPr txBox="1"/>
          <p:nvPr/>
        </p:nvSpPr>
        <p:spPr>
          <a:xfrm>
            <a:off x="1176020" y="1806808"/>
            <a:ext cx="9947275" cy="3982500"/>
          </a:xfrm>
          <a:prstGeom prst="rect">
            <a:avLst/>
          </a:prstGeom>
        </p:spPr>
        <p:txBody>
          <a:bodyPr vert="horz" wrap="square" lIns="0" tIns="70485" rIns="0" bIns="0" rtlCol="0">
            <a:spAutoFit/>
          </a:bodyPr>
          <a:lstStyle/>
          <a:p>
            <a:pPr marL="12700" marR="5080">
              <a:lnSpc>
                <a:spcPts val="1930"/>
              </a:lnSpc>
              <a:spcBef>
                <a:spcPts val="555"/>
              </a:spcBef>
            </a:pPr>
            <a:r>
              <a:rPr sz="2000" dirty="0">
                <a:solidFill>
                  <a:srgbClr val="404040"/>
                </a:solidFill>
                <a:latin typeface="Arial"/>
                <a:cs typeface="Arial"/>
              </a:rPr>
              <a:t>Ticketing systems are a popular way to keep track of issues and features. Project managers often  use this software to manage the team workload. You may find this useful for your projects.</a:t>
            </a:r>
            <a:endParaRPr sz="2000">
              <a:latin typeface="Arial"/>
              <a:cs typeface="Arial"/>
            </a:endParaRPr>
          </a:p>
          <a:p>
            <a:pPr marL="12700">
              <a:lnSpc>
                <a:spcPct val="100000"/>
              </a:lnSpc>
              <a:spcBef>
                <a:spcPts val="915"/>
              </a:spcBef>
            </a:pPr>
            <a:r>
              <a:rPr sz="2000" dirty="0">
                <a:solidFill>
                  <a:srgbClr val="404040"/>
                </a:solidFill>
                <a:latin typeface="Arial"/>
                <a:cs typeface="Arial"/>
              </a:rPr>
              <a:t>Some popular ticket systems / project management apps:</a:t>
            </a:r>
            <a:endParaRPr sz="2000">
              <a:latin typeface="Arial"/>
              <a:cs typeface="Arial"/>
            </a:endParaRPr>
          </a:p>
          <a:p>
            <a:pPr marL="305435" indent="-182880">
              <a:lnSpc>
                <a:spcPct val="100000"/>
              </a:lnSpc>
              <a:buClr>
                <a:srgbClr val="E48312"/>
              </a:buClr>
              <a:buChar char="◦"/>
              <a:tabLst>
                <a:tab pos="305435" algn="l"/>
              </a:tabLst>
            </a:pPr>
            <a:r>
              <a:rPr sz="1800" dirty="0">
                <a:solidFill>
                  <a:srgbClr val="404040"/>
                </a:solidFill>
                <a:latin typeface="Arial"/>
                <a:cs typeface="Arial"/>
              </a:rPr>
              <a:t>Asana</a:t>
            </a:r>
            <a:endParaRPr sz="1800">
              <a:latin typeface="Arial"/>
              <a:cs typeface="Arial"/>
            </a:endParaRPr>
          </a:p>
          <a:p>
            <a:pPr marL="488315" lvl="1" indent="-182880">
              <a:lnSpc>
                <a:spcPct val="100000"/>
              </a:lnSpc>
              <a:spcBef>
                <a:spcPts val="275"/>
              </a:spcBef>
              <a:buClr>
                <a:srgbClr val="E48312"/>
              </a:buClr>
              <a:buChar char="◦"/>
              <a:tabLst>
                <a:tab pos="488315" algn="l"/>
              </a:tabLst>
            </a:pPr>
            <a:r>
              <a:rPr sz="1400" u="sng" dirty="0">
                <a:solidFill>
                  <a:srgbClr val="2998E3"/>
                </a:solidFill>
                <a:uFill>
                  <a:solidFill>
                    <a:srgbClr val="2998E3"/>
                  </a:solidFill>
                </a:uFill>
                <a:latin typeface="Arial"/>
                <a:cs typeface="Arial"/>
                <a:hlinkClick r:id="rId2"/>
              </a:rPr>
              <a:t>http://asana.com/</a:t>
            </a:r>
            <a:endParaRPr sz="1400">
              <a:latin typeface="Arial"/>
              <a:cs typeface="Arial"/>
            </a:endParaRPr>
          </a:p>
          <a:p>
            <a:pPr marL="305435" indent="-182880">
              <a:lnSpc>
                <a:spcPct val="100000"/>
              </a:lnSpc>
              <a:spcBef>
                <a:spcPts val="155"/>
              </a:spcBef>
              <a:buClr>
                <a:srgbClr val="E48312"/>
              </a:buClr>
              <a:buChar char="◦"/>
              <a:tabLst>
                <a:tab pos="305435" algn="l"/>
              </a:tabLst>
            </a:pPr>
            <a:r>
              <a:rPr sz="1800" dirty="0">
                <a:solidFill>
                  <a:srgbClr val="404040"/>
                </a:solidFill>
                <a:latin typeface="Arial"/>
                <a:cs typeface="Arial"/>
              </a:rPr>
              <a:t>Trello</a:t>
            </a:r>
            <a:endParaRPr sz="1800">
              <a:latin typeface="Arial"/>
              <a:cs typeface="Arial"/>
            </a:endParaRPr>
          </a:p>
          <a:p>
            <a:pPr marL="488315" lvl="1" indent="-182880">
              <a:lnSpc>
                <a:spcPct val="100000"/>
              </a:lnSpc>
              <a:spcBef>
                <a:spcPts val="270"/>
              </a:spcBef>
              <a:buClr>
                <a:srgbClr val="E48312"/>
              </a:buClr>
              <a:buChar char="◦"/>
              <a:tabLst>
                <a:tab pos="488315" algn="l"/>
              </a:tabLst>
            </a:pPr>
            <a:r>
              <a:rPr sz="1400" u="sng" dirty="0">
                <a:solidFill>
                  <a:srgbClr val="2998E3"/>
                </a:solidFill>
                <a:uFill>
                  <a:solidFill>
                    <a:srgbClr val="2998E3"/>
                  </a:solidFill>
                </a:uFill>
                <a:latin typeface="Arial"/>
                <a:cs typeface="Arial"/>
                <a:hlinkClick r:id="rId3"/>
              </a:rPr>
              <a:t>http://trello.com/</a:t>
            </a:r>
            <a:endParaRPr sz="1400">
              <a:latin typeface="Arial"/>
              <a:cs typeface="Arial"/>
            </a:endParaRPr>
          </a:p>
          <a:p>
            <a:pPr marL="305435" indent="-182880">
              <a:lnSpc>
                <a:spcPct val="100000"/>
              </a:lnSpc>
              <a:spcBef>
                <a:spcPts val="155"/>
              </a:spcBef>
              <a:buClr>
                <a:srgbClr val="E48312"/>
              </a:buClr>
              <a:buChar char="◦"/>
              <a:tabLst>
                <a:tab pos="305435" algn="l"/>
              </a:tabLst>
            </a:pPr>
            <a:r>
              <a:rPr sz="1800" dirty="0">
                <a:solidFill>
                  <a:srgbClr val="404040"/>
                </a:solidFill>
                <a:latin typeface="Arial"/>
                <a:cs typeface="Arial"/>
              </a:rPr>
              <a:t>Github issues</a:t>
            </a:r>
            <a:endParaRPr sz="1800">
              <a:latin typeface="Arial"/>
              <a:cs typeface="Arial"/>
            </a:endParaRPr>
          </a:p>
          <a:p>
            <a:pPr marL="488315" lvl="1" indent="-182880">
              <a:lnSpc>
                <a:spcPct val="100000"/>
              </a:lnSpc>
              <a:spcBef>
                <a:spcPts val="275"/>
              </a:spcBef>
              <a:buClr>
                <a:srgbClr val="E48312"/>
              </a:buClr>
              <a:buChar char="◦"/>
              <a:tabLst>
                <a:tab pos="488315" algn="l"/>
              </a:tabLst>
            </a:pPr>
            <a:r>
              <a:rPr sz="1400" u="sng" dirty="0">
                <a:solidFill>
                  <a:srgbClr val="2998E3"/>
                </a:solidFill>
                <a:uFill>
                  <a:solidFill>
                    <a:srgbClr val="2998E3"/>
                  </a:solidFill>
                </a:uFill>
                <a:latin typeface="Arial"/>
                <a:cs typeface="Arial"/>
              </a:rPr>
              <a:t>https://developer.github.com/v3/issues/</a:t>
            </a:r>
            <a:endParaRPr sz="1400">
              <a:latin typeface="Arial"/>
              <a:cs typeface="Arial"/>
            </a:endParaRPr>
          </a:p>
          <a:p>
            <a:pPr marL="305435" indent="-182880">
              <a:lnSpc>
                <a:spcPct val="100000"/>
              </a:lnSpc>
              <a:spcBef>
                <a:spcPts val="150"/>
              </a:spcBef>
              <a:buClr>
                <a:srgbClr val="E48312"/>
              </a:buClr>
              <a:buChar char="◦"/>
              <a:tabLst>
                <a:tab pos="305435" algn="l"/>
              </a:tabLst>
            </a:pPr>
            <a:r>
              <a:rPr sz="1800" dirty="0">
                <a:solidFill>
                  <a:srgbClr val="404040"/>
                </a:solidFill>
                <a:latin typeface="Arial"/>
                <a:cs typeface="Arial"/>
              </a:rPr>
              <a:t>Mingle</a:t>
            </a:r>
            <a:endParaRPr sz="1800">
              <a:latin typeface="Arial"/>
              <a:cs typeface="Arial"/>
            </a:endParaRPr>
          </a:p>
          <a:p>
            <a:pPr marL="488315" lvl="1" indent="-182880">
              <a:lnSpc>
                <a:spcPct val="100000"/>
              </a:lnSpc>
              <a:spcBef>
                <a:spcPts val="275"/>
              </a:spcBef>
              <a:buClr>
                <a:srgbClr val="E48312"/>
              </a:buClr>
              <a:buChar char="◦"/>
              <a:tabLst>
                <a:tab pos="488315" algn="l"/>
              </a:tabLst>
            </a:pPr>
            <a:r>
              <a:rPr sz="1400" u="sng" dirty="0">
                <a:solidFill>
                  <a:srgbClr val="2998E3"/>
                </a:solidFill>
                <a:uFill>
                  <a:solidFill>
                    <a:srgbClr val="2998E3"/>
                  </a:solidFill>
                </a:uFill>
                <a:latin typeface="Arial"/>
                <a:cs typeface="Arial"/>
              </a:rPr>
              <a:t>https://</a:t>
            </a:r>
            <a:r>
              <a:rPr sz="1400" u="sng" dirty="0">
                <a:solidFill>
                  <a:srgbClr val="2998E3"/>
                </a:solidFill>
                <a:uFill>
                  <a:solidFill>
                    <a:srgbClr val="2998E3"/>
                  </a:solidFill>
                </a:uFill>
                <a:latin typeface="Arial"/>
                <a:cs typeface="Arial"/>
                <a:hlinkClick r:id="rId4"/>
              </a:rPr>
              <a:t>www.thoughtworks.com/mingle/</a:t>
            </a:r>
            <a:endParaRPr sz="1400">
              <a:latin typeface="Arial"/>
              <a:cs typeface="Arial"/>
            </a:endParaRPr>
          </a:p>
          <a:p>
            <a:pPr marL="305435" indent="-182880">
              <a:lnSpc>
                <a:spcPct val="100000"/>
              </a:lnSpc>
              <a:spcBef>
                <a:spcPts val="155"/>
              </a:spcBef>
              <a:buClr>
                <a:srgbClr val="E48312"/>
              </a:buClr>
              <a:buChar char="◦"/>
              <a:tabLst>
                <a:tab pos="305435" algn="l"/>
              </a:tabLst>
            </a:pPr>
            <a:r>
              <a:rPr sz="1800" dirty="0">
                <a:solidFill>
                  <a:srgbClr val="404040"/>
                </a:solidFill>
                <a:latin typeface="Arial"/>
                <a:cs typeface="Arial"/>
              </a:rPr>
              <a:t>Waffle</a:t>
            </a:r>
            <a:endParaRPr sz="1800">
              <a:latin typeface="Arial"/>
              <a:cs typeface="Arial"/>
            </a:endParaRPr>
          </a:p>
          <a:p>
            <a:pPr marL="488315" lvl="1" indent="-182880">
              <a:lnSpc>
                <a:spcPct val="100000"/>
              </a:lnSpc>
              <a:spcBef>
                <a:spcPts val="305"/>
              </a:spcBef>
              <a:buClr>
                <a:srgbClr val="E48312"/>
              </a:buClr>
              <a:buChar char="◦"/>
              <a:tabLst>
                <a:tab pos="488315" algn="l"/>
              </a:tabLst>
            </a:pPr>
            <a:r>
              <a:rPr sz="1400" u="sng" dirty="0">
                <a:solidFill>
                  <a:srgbClr val="2998E3"/>
                </a:solidFill>
                <a:uFill>
                  <a:solidFill>
                    <a:srgbClr val="2998E3"/>
                  </a:solidFill>
                </a:uFill>
                <a:latin typeface="Arial"/>
                <a:cs typeface="Arial"/>
              </a:rPr>
              <a:t>https://waffle.io/</a:t>
            </a:r>
            <a:endParaRPr sz="1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3326"/>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Git</a:t>
            </a:r>
            <a:r>
              <a:rPr sz="8000" u="sng" spc="-310" dirty="0">
                <a:solidFill>
                  <a:srgbClr val="262626"/>
                </a:solidFill>
                <a:uFill>
                  <a:solidFill>
                    <a:srgbClr val="7F7F7F"/>
                  </a:solidFill>
                </a:uFill>
                <a:latin typeface="Arial"/>
                <a:cs typeface="Arial"/>
              </a:rPr>
              <a:t>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TotalTime>
  <Words>4111</Words>
  <Application>Microsoft Macintosh PowerPoint</Application>
  <PresentationFormat>Widescreen</PresentationFormat>
  <Paragraphs>337</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Courier New</vt:lpstr>
      <vt:lpstr>Office Theme</vt:lpstr>
      <vt:lpstr>Lecture 5: Collaborative  Programming and Basic  HTML </vt:lpstr>
      <vt:lpstr>Collaborative  Programming </vt:lpstr>
      <vt:lpstr>How do we code collaboratively? </vt:lpstr>
      <vt:lpstr>What is version control? </vt:lpstr>
      <vt:lpstr>What is Git? </vt:lpstr>
      <vt:lpstr>How can we use Git? </vt:lpstr>
      <vt:lpstr>Distributing Work </vt:lpstr>
      <vt:lpstr>Using a ticket system</vt:lpstr>
      <vt:lpstr>PowerPoint Presentation</vt:lpstr>
      <vt:lpstr>Terms </vt:lpstr>
      <vt:lpstr>Making a</vt:lpstr>
      <vt:lpstr>Cloning a repository</vt:lpstr>
      <vt:lpstr>Getting status</vt:lpstr>
      <vt:lpstr>Adding changes to be  included in a commit</vt:lpstr>
      <vt:lpstr>Committing  Code</vt:lpstr>
      <vt:lpstr>Pushing up our changes</vt:lpstr>
      <vt:lpstr>Pulling changes</vt:lpstr>
      <vt:lpstr>An easy workflow </vt:lpstr>
      <vt:lpstr>Workflow  Demonstration:  Branching and  saving changes</vt:lpstr>
      <vt:lpstr>Workflow  Demonstration:  Staging and  Committing</vt:lpstr>
      <vt:lpstr>Workflow  Demonstration:  Pushing code</vt:lpstr>
      <vt:lpstr>Making a pull  request</vt:lpstr>
      <vt:lpstr>Making a pull  request</vt:lpstr>
      <vt:lpstr>Reviewing a pull  request</vt:lpstr>
      <vt:lpstr>Merging in the  pull request</vt:lpstr>
      <vt:lpstr>Pulling changes</vt:lpstr>
      <vt:lpstr>Avoiding Issues</vt:lpstr>
      <vt:lpstr>References  http://rogerdudler.github.io/git-guide/  https://git-scm.com/doc</vt:lpstr>
      <vt:lpstr>PowerPoint Presentation</vt:lpstr>
      <vt:lpstr>Making an HTML document </vt:lpstr>
      <vt:lpstr>What’s in an HTML Document?</vt:lpstr>
      <vt:lpstr>Starting an HTML document </vt:lpstr>
      <vt:lpstr>Improving our HTML Documents </vt:lpstr>
      <vt:lpstr>Reusability, repetition </vt:lpstr>
      <vt:lpstr>The Browser’s Only Half The Battle </vt:lpstr>
      <vt:lpstr>Separating Style and Content </vt:lpstr>
      <vt:lpstr>Types of Text</vt:lpstr>
      <vt:lpstr>The layout of your content </vt:lpstr>
      <vt:lpstr>List Data </vt:lpstr>
      <vt:lpstr>Tabular data </vt:lpstr>
      <vt:lpstr>Meaningfully grouping a news article </vt:lpstr>
      <vt:lpstr>Meaningfully grouping a recipe </vt:lpstr>
      <vt:lpstr>Referencing Assets</vt:lpstr>
      <vt:lpstr>Referencing External Assets </vt:lpstr>
      <vt:lpstr>Validating HTML </vt:lpstr>
      <vt:lpstr>Attributes and properties </vt:lpstr>
      <vt:lpstr>Classes and IDs </vt:lpstr>
    </vt:vector>
  </TitlesOfParts>
  <LinksUpToDate>false</LinksUpToDate>
  <SharedDoc>false</SharedDoc>
  <HyperlinksChanged>false</HyperlinksChanged>
  <AppVersion>16.0017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Collaborative  Programming and Basic  HTML </dc:title>
  <cp:lastModifiedBy>Patrick Hill</cp:lastModifiedBy>
  <cp:revision>1</cp:revision>
  <dcterms:created xsi:type="dcterms:W3CDTF">2018-08-11T00:17:54Z</dcterms:created>
  <dcterms:modified xsi:type="dcterms:W3CDTF">2018-08-14T19:57:44Z</dcterms:modified>
</cp:coreProperties>
</file>