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64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175" y="6400800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0" y="457200"/>
                </a:moveTo>
                <a:lnTo>
                  <a:pt x="12188825" y="457200"/>
                </a:lnTo>
                <a:lnTo>
                  <a:pt x="1218882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BD5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4" y="6334316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0" y="64007"/>
                </a:moveTo>
                <a:lnTo>
                  <a:pt x="12188825" y="64007"/>
                </a:lnTo>
                <a:lnTo>
                  <a:pt x="12188825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200"/>
                </a:moveTo>
                <a:lnTo>
                  <a:pt x="12192000" y="457200"/>
                </a:lnTo>
                <a:lnTo>
                  <a:pt x="1219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BD5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4316"/>
            <a:ext cx="12192000" cy="66040"/>
          </a:xfrm>
          <a:custGeom>
            <a:avLst/>
            <a:gdLst/>
            <a:ahLst/>
            <a:cxnLst/>
            <a:rect l="l" t="t" r="r" b="b"/>
            <a:pathLst>
              <a:path w="12192000" h="66039">
                <a:moveTo>
                  <a:pt x="0" y="65998"/>
                </a:moveTo>
                <a:lnTo>
                  <a:pt x="12192000" y="65998"/>
                </a:lnTo>
                <a:lnTo>
                  <a:pt x="12192000" y="0"/>
                </a:lnTo>
                <a:lnTo>
                  <a:pt x="0" y="0"/>
                </a:lnTo>
                <a:lnTo>
                  <a:pt x="0" y="65998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8539" y="913193"/>
            <a:ext cx="10154920" cy="1702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6009" y="1957006"/>
            <a:ext cx="9999980" cy="2277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42693" y="6558091"/>
            <a:ext cx="2110104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en/starter/basic-routing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yblog.com/" TargetMode="External"/><Relationship Id="rId2" Type="http://schemas.openxmlformats.org/officeDocument/2006/relationships/hyperlink" Target="http://myblog.com/post/2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yblog.com/post/2.json" TargetMode="External"/><Relationship Id="rId4" Type="http://schemas.openxmlformats.org/officeDocument/2006/relationships/hyperlink" Target="http://myblog.com/editor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yblog.com/" TargetMode="External"/><Relationship Id="rId2" Type="http://schemas.openxmlformats.org/officeDocument/2006/relationships/hyperlink" Target="http://myblog.com/po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yblog.com/post/2.json" TargetMode="External"/><Relationship Id="rId4" Type="http://schemas.openxmlformats.org/officeDocument/2006/relationships/hyperlink" Target="http://myblog.com/editor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en/api.html#req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/" TargetMode="External"/><Relationship Id="rId2" Type="http://schemas.openxmlformats.org/officeDocument/2006/relationships/hyperlink" Target="http://www.w3.org/wiki/How_does_the_Internet_wor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5" y="6400800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0" y="457200"/>
                </a:moveTo>
                <a:lnTo>
                  <a:pt x="12188825" y="457200"/>
                </a:lnTo>
                <a:lnTo>
                  <a:pt x="1218882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BD5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" y="6334316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0" y="64007"/>
                </a:moveTo>
                <a:lnTo>
                  <a:pt x="12188825" y="64007"/>
                </a:lnTo>
                <a:lnTo>
                  <a:pt x="12188825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6020" y="911542"/>
            <a:ext cx="9919970" cy="3314700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12700" marR="5080">
              <a:lnSpc>
                <a:spcPct val="84900"/>
              </a:lnSpc>
              <a:spcBef>
                <a:spcPts val="1550"/>
              </a:spcBef>
              <a:tabLst>
                <a:tab pos="9906635" algn="l"/>
              </a:tabLst>
            </a:pPr>
            <a:r>
              <a:rPr sz="8000" u="none" dirty="0">
                <a:solidFill>
                  <a:srgbClr val="262626"/>
                </a:solidFill>
              </a:rPr>
              <a:t>Lecture 6:  Fundamentals of Web  Development	</a:t>
            </a:r>
            <a:endParaRPr sz="8000" u="none" dirty="0"/>
          </a:p>
        </p:txBody>
      </p:sp>
      <p:sp>
        <p:nvSpPr>
          <p:cNvPr id="5" name="object 5"/>
          <p:cNvSpPr txBox="1"/>
          <p:nvPr/>
        </p:nvSpPr>
        <p:spPr>
          <a:xfrm>
            <a:off x="5042693" y="6552622"/>
            <a:ext cx="21101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FFFFFF"/>
                </a:solidFill>
                <a:latin typeface="Arial"/>
                <a:cs typeface="Arial"/>
              </a:rPr>
              <a:t>©2015 </a:t>
            </a:r>
            <a:r>
              <a:rPr sz="900" spc="-140" dirty="0">
                <a:solidFill>
                  <a:srgbClr val="FFFFFF"/>
                </a:solidFill>
                <a:latin typeface="Arial"/>
                <a:cs typeface="Arial"/>
              </a:rPr>
              <a:t>STEVENS </a:t>
            </a:r>
            <a:r>
              <a:rPr sz="900" spc="-105" dirty="0">
                <a:solidFill>
                  <a:srgbClr val="FFFFFF"/>
                </a:solidFill>
                <a:latin typeface="Arial"/>
                <a:cs typeface="Arial"/>
              </a:rPr>
              <a:t>INSTITUTE </a:t>
            </a:r>
            <a:r>
              <a:rPr sz="900" spc="-1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9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130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539" y="913193"/>
            <a:ext cx="101549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dirty="0"/>
              <a:t>More than just web pages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20" y="1803962"/>
            <a:ext cx="8361045" cy="4314001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There is a fundamental idea you must hold onto from now on:</a:t>
            </a:r>
            <a:endParaRPr sz="20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200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Your server is 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not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 tool to transmit a </a:t>
            </a:r>
            <a:r>
              <a:rPr sz="1800" i="1" dirty="0">
                <a:solidFill>
                  <a:srgbClr val="404040"/>
                </a:solidFill>
                <a:latin typeface="Arial"/>
                <a:cs typeface="Arial"/>
              </a:rPr>
              <a:t>web page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to a user</a:t>
            </a:r>
            <a:endParaRPr sz="18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375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Your server is a tool to transmit information in response to a request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Web pages are a very small part of the internet. As a web developer:</a:t>
            </a:r>
            <a:endParaRPr sz="20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200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You will transmit text that represents data in JSON format</a:t>
            </a:r>
            <a:endParaRPr sz="18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405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You will transmit text that represents an HTML document</a:t>
            </a:r>
            <a:endParaRPr sz="18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375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You will transmit text that represents an XML document</a:t>
            </a:r>
            <a:endParaRPr sz="18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370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You will transmit binary data</a:t>
            </a:r>
            <a:endParaRPr sz="18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409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You will transmit media files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None of these require a browser!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You will often write programs that make requests and rely on responses for data!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539" y="913193"/>
            <a:ext cx="101549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dirty="0"/>
              <a:t>JSON?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20" y="1684041"/>
            <a:ext cx="9880600" cy="120650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JSON is JavaScript Object Notation, a very popular way for representing data.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170"/>
              </a:lnSpc>
              <a:spcBef>
                <a:spcPts val="143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Many technologies in the modern era can easily communicate with each other by using JSON as  a common way of representing data between them.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06887" y="3594486"/>
            <a:ext cx="3581400" cy="165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5" y="6400800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0" y="457200"/>
                </a:moveTo>
                <a:lnTo>
                  <a:pt x="12188825" y="457200"/>
                </a:lnTo>
                <a:lnTo>
                  <a:pt x="1218882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BD5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" y="6334316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0" y="64007"/>
                </a:moveTo>
                <a:lnTo>
                  <a:pt x="12188825" y="64007"/>
                </a:lnTo>
                <a:lnTo>
                  <a:pt x="12188825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92710" marR="5080">
              <a:lnSpc>
                <a:spcPts val="8130"/>
              </a:lnSpc>
              <a:spcBef>
                <a:spcPts val="1595"/>
              </a:spcBef>
              <a:tabLst>
                <a:tab pos="9986645" algn="l"/>
              </a:tabLst>
            </a:pPr>
            <a:r>
              <a:rPr dirty="0"/>
              <a:t>Running a Node.js  </a:t>
            </a:r>
            <a:r>
              <a:rPr u="sng" dirty="0">
                <a:uFill>
                  <a:solidFill>
                    <a:srgbClr val="7F7F7F"/>
                  </a:solidFill>
                </a:uFill>
              </a:rPr>
              <a:t>server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539" y="913193"/>
            <a:ext cx="101549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dirty="0"/>
              <a:t>Express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20" y="1832208"/>
            <a:ext cx="9942830" cy="299056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2170"/>
              </a:lnSpc>
              <a:spcBef>
                <a:spcPts val="36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Express is a very popular node package that is distributed on NPM which allows you to configure  and run an entire web server.</a:t>
            </a:r>
            <a:endParaRPr sz="20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165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u="sng" dirty="0">
                <a:solidFill>
                  <a:srgbClr val="2998E3"/>
                </a:solidFill>
                <a:uFill>
                  <a:solidFill>
                    <a:srgbClr val="2998E3"/>
                  </a:solidFill>
                </a:uFill>
                <a:latin typeface="Arial"/>
                <a:cs typeface="Arial"/>
                <a:hlinkClick r:id="rId2"/>
              </a:rPr>
              <a:t>http://expressjs.com/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Express allows you to configure different routes and how they should compose a response.</a:t>
            </a:r>
            <a:endParaRPr sz="2000">
              <a:latin typeface="Arial"/>
              <a:cs typeface="Arial"/>
            </a:endParaRPr>
          </a:p>
          <a:p>
            <a:pPr marL="12700" marR="219710">
              <a:lnSpc>
                <a:spcPts val="2130"/>
              </a:lnSpc>
              <a:spcBef>
                <a:spcPts val="146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Essentially, by using the Express module, you will use code to configure a server that will listen  to requests and send out responses.</a:t>
            </a:r>
            <a:endParaRPr sz="2000">
              <a:latin typeface="Arial"/>
              <a:cs typeface="Arial"/>
            </a:endParaRPr>
          </a:p>
          <a:p>
            <a:pPr marL="305435" marR="493395" indent="-182880">
              <a:lnSpc>
                <a:spcPts val="1970"/>
              </a:lnSpc>
              <a:spcBef>
                <a:spcPts val="405"/>
              </a:spcBef>
              <a:buClr>
                <a:srgbClr val="E48312"/>
              </a:buClr>
              <a:buFont typeface="Arial"/>
              <a:buChar char="◦"/>
              <a:tabLst>
                <a:tab pos="305435" algn="l"/>
              </a:tabLst>
            </a:pP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This is all a web server is! It’s not magic, it’s just something that takes in requests and sends back  responses!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539" y="913193"/>
            <a:ext cx="101549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dirty="0"/>
              <a:t>What is a route?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20" y="1832208"/>
            <a:ext cx="9667875" cy="270843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2170"/>
              </a:lnSpc>
              <a:spcBef>
                <a:spcPts val="360"/>
              </a:spcBef>
            </a:pPr>
            <a:r>
              <a:rPr sz="2000" i="1" dirty="0">
                <a:solidFill>
                  <a:srgbClr val="404040"/>
                </a:solidFill>
                <a:latin typeface="Arial"/>
                <a:cs typeface="Arial"/>
              </a:rPr>
              <a:t>Routing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refers to determining how an application responds to a client request to a particular  endpoint, which is a URI (or path) and a specific HTTP request method (GET, POST, and so on).</a:t>
            </a:r>
            <a:endParaRPr sz="20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165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u="sng" dirty="0">
                <a:solidFill>
                  <a:srgbClr val="2998E3"/>
                </a:solidFill>
                <a:uFill>
                  <a:solidFill>
                    <a:srgbClr val="2998E3"/>
                  </a:solidFill>
                </a:uFill>
                <a:latin typeface="Arial"/>
                <a:cs typeface="Arial"/>
                <a:hlinkClick r:id="rId2"/>
              </a:rPr>
              <a:t>http://expressjs.com/en/starter/basic-routing.html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For your web applications, you will configure many routes that will each perform some action</a:t>
            </a:r>
            <a:endParaRPr sz="2000">
              <a:latin typeface="Arial"/>
              <a:cs typeface="Arial"/>
            </a:endParaRPr>
          </a:p>
          <a:p>
            <a:pPr marL="12700" marR="354330">
              <a:lnSpc>
                <a:spcPts val="2130"/>
              </a:lnSpc>
              <a:spcBef>
                <a:spcPts val="146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By configuring routes, you can have the same URL perform different tasks based on having  different request methods (HTTP Verbs)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539" y="913193"/>
            <a:ext cx="101549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dirty="0"/>
              <a:t>Request Methods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20" y="1684041"/>
            <a:ext cx="7600315" cy="3271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44725">
              <a:lnSpc>
                <a:spcPct val="1486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There are many different types of request methods.  For this course, you will be using 4:</a:t>
            </a:r>
            <a:endParaRPr sz="20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200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GET</a:t>
            </a:r>
            <a:endParaRPr sz="18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370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POST</a:t>
            </a:r>
            <a:endParaRPr sz="18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375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PUT</a:t>
            </a:r>
            <a:endParaRPr sz="18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405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DELETE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Other methods:</a:t>
            </a:r>
            <a:endParaRPr sz="20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200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u="sng" dirty="0">
                <a:solidFill>
                  <a:srgbClr val="2998E3"/>
                </a:solidFill>
                <a:uFill>
                  <a:solidFill>
                    <a:srgbClr val="2998E3"/>
                  </a:solidFill>
                </a:uFill>
                <a:latin typeface="Arial"/>
                <a:cs typeface="Arial"/>
              </a:rPr>
              <a:t>https://en.wikipedia.org/wiki/Hypertext_Transfer_Protocol#Request_methods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539" y="913193"/>
            <a:ext cx="101549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dirty="0"/>
              <a:t>GET Requests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20" y="1684041"/>
            <a:ext cx="8842375" cy="1239442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Let us use a blog as an example.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GET requests are made when the client is requesting the representation of a resource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0930" y="2931584"/>
          <a:ext cx="10058400" cy="2931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Location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Client </a:t>
                      </a: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requesting…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Server </a:t>
                      </a: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responding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with…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u="sng" spc="-5" dirty="0">
                          <a:solidFill>
                            <a:srgbClr val="2998E3"/>
                          </a:solidFill>
                          <a:uFill>
                            <a:solidFill>
                              <a:srgbClr val="2998E3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http://myblog.com/post/2/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3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blog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post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id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9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565150">
                        <a:lnSpc>
                          <a:spcPts val="2130"/>
                        </a:lnSpc>
                        <a:spcBef>
                          <a:spcPts val="35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HTML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document 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content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blog</a:t>
                      </a:r>
                      <a:r>
                        <a:rPr sz="1800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post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u="sng" spc="-10" dirty="0">
                          <a:solidFill>
                            <a:srgbClr val="2998E3"/>
                          </a:solidFill>
                          <a:uFill>
                            <a:solidFill>
                              <a:srgbClr val="2998E3"/>
                            </a:solidFill>
                          </a:uFill>
                          <a:latin typeface="Arial"/>
                          <a:cs typeface="Arial"/>
                          <a:hlinkClick r:id="rId3"/>
                        </a:rPr>
                        <a:t>http://myblog.com/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3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home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page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blog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511175">
                        <a:lnSpc>
                          <a:spcPts val="2130"/>
                        </a:lnSpc>
                        <a:spcBef>
                          <a:spcPts val="35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HTML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document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most 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recent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posts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u="sng" spc="-5" dirty="0">
                          <a:solidFill>
                            <a:srgbClr val="2998E3"/>
                          </a:solidFill>
                          <a:uFill>
                            <a:solidFill>
                              <a:srgbClr val="2998E3"/>
                            </a:solidFill>
                          </a:uFill>
                          <a:latin typeface="Arial"/>
                          <a:cs typeface="Arial"/>
                          <a:hlinkClick r:id="rId4"/>
                        </a:rPr>
                        <a:t>http://myblog.com/editor/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469900">
                        <a:lnSpc>
                          <a:spcPts val="2130"/>
                        </a:lnSpc>
                        <a:spcBef>
                          <a:spcPts val="355"/>
                        </a:spcBef>
                      </a:pPr>
                      <a:r>
                        <a:rPr sz="1800" spc="-16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page 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editor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write 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new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blog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posts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645795">
                        <a:lnSpc>
                          <a:spcPts val="2130"/>
                        </a:lnSpc>
                        <a:spcBef>
                          <a:spcPts val="35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HTML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document 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an 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editor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write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posts</a:t>
                      </a:r>
                      <a:r>
                        <a:rPr sz="1800" spc="-3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u="sng" spc="-25" dirty="0">
                          <a:solidFill>
                            <a:srgbClr val="2998E3"/>
                          </a:solidFill>
                          <a:uFill>
                            <a:solidFill>
                              <a:srgbClr val="2998E3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http://myblog.com/post/2.json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3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blog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post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id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9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350520">
                        <a:lnSpc>
                          <a:spcPts val="2130"/>
                        </a:lnSpc>
                        <a:spcBef>
                          <a:spcPts val="355"/>
                        </a:spcBef>
                      </a:pPr>
                      <a:r>
                        <a:rPr sz="1800" spc="-16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265" dirty="0">
                          <a:latin typeface="Arial"/>
                          <a:cs typeface="Arial"/>
                        </a:rPr>
                        <a:t>JSON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document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representing 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content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blog</a:t>
                      </a:r>
                      <a:r>
                        <a:rPr sz="1800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post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dirty="0"/>
              <a:t>POST Requests	</a:t>
            </a:r>
          </a:p>
          <a:p>
            <a:pPr marL="170180" marR="974725">
              <a:lnSpc>
                <a:spcPct val="148600"/>
              </a:lnSpc>
              <a:spcBef>
                <a:spcPts val="309"/>
              </a:spcBef>
            </a:pPr>
            <a:r>
              <a:rPr sz="2000" u="none" dirty="0"/>
              <a:t>POST requests are made when the client is requesting to create some form of resource.  POST data comes with a message body that describes the content</a:t>
            </a:r>
            <a:endParaRPr sz="2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90930" y="2931584"/>
          <a:ext cx="10058400" cy="2931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Location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Client </a:t>
                      </a: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requesting…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Server </a:t>
                      </a: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responding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with…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u="sng" spc="-10" dirty="0">
                          <a:solidFill>
                            <a:srgbClr val="2998E3"/>
                          </a:solidFill>
                          <a:uFill>
                            <a:solidFill>
                              <a:srgbClr val="2998E3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http://myblog.com/post/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blog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post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created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with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565150">
                        <a:lnSpc>
                          <a:spcPts val="2130"/>
                        </a:lnSpc>
                        <a:spcBef>
                          <a:spcPts val="35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HTML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document 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content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blog</a:t>
                      </a:r>
                      <a:r>
                        <a:rPr sz="1800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post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u="sng" spc="-10" dirty="0">
                          <a:solidFill>
                            <a:srgbClr val="2998E3"/>
                          </a:solidFill>
                          <a:uFill>
                            <a:solidFill>
                              <a:srgbClr val="2998E3"/>
                            </a:solidFill>
                          </a:uFill>
                          <a:latin typeface="Arial"/>
                          <a:cs typeface="Arial"/>
                          <a:hlinkClick r:id="rId3"/>
                        </a:rPr>
                        <a:t>http://myblog.com/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3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home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page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blog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511175">
                        <a:lnSpc>
                          <a:spcPts val="2130"/>
                        </a:lnSpc>
                        <a:spcBef>
                          <a:spcPts val="35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HTML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document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most 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recent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posts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u="sng" spc="-5" dirty="0">
                          <a:solidFill>
                            <a:srgbClr val="2998E3"/>
                          </a:solidFill>
                          <a:uFill>
                            <a:solidFill>
                              <a:srgbClr val="2998E3"/>
                            </a:solidFill>
                          </a:uFill>
                          <a:latin typeface="Arial"/>
                          <a:cs typeface="Arial"/>
                          <a:hlinkClick r:id="rId4"/>
                        </a:rPr>
                        <a:t>http://myblog.com/editor/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469900">
                        <a:lnSpc>
                          <a:spcPts val="2130"/>
                        </a:lnSpc>
                        <a:spcBef>
                          <a:spcPts val="355"/>
                        </a:spcBef>
                      </a:pPr>
                      <a:r>
                        <a:rPr sz="1800" spc="-16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page 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editor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write 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new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blog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posts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645795">
                        <a:lnSpc>
                          <a:spcPts val="2130"/>
                        </a:lnSpc>
                        <a:spcBef>
                          <a:spcPts val="35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HTML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document 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an 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editor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write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posts</a:t>
                      </a:r>
                      <a:r>
                        <a:rPr sz="1800" spc="-3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u="sng" spc="-25" dirty="0">
                          <a:solidFill>
                            <a:srgbClr val="2998E3"/>
                          </a:solidFill>
                          <a:uFill>
                            <a:solidFill>
                              <a:srgbClr val="2998E3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http://myblog.com/post/2.json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3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blog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post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id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9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350520">
                        <a:lnSpc>
                          <a:spcPts val="2130"/>
                        </a:lnSpc>
                        <a:spcBef>
                          <a:spcPts val="355"/>
                        </a:spcBef>
                      </a:pPr>
                      <a:r>
                        <a:rPr sz="1800" spc="-16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265" dirty="0">
                          <a:latin typeface="Arial"/>
                          <a:cs typeface="Arial"/>
                        </a:rPr>
                        <a:t>JSON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document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representing 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content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blog</a:t>
                      </a:r>
                      <a:r>
                        <a:rPr sz="1800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post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539" y="913193"/>
            <a:ext cx="101549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dirty="0"/>
              <a:t>Making route modules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20" y="1832208"/>
            <a:ext cx="9878060" cy="13296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105410">
              <a:lnSpc>
                <a:spcPts val="2170"/>
              </a:lnSpc>
              <a:spcBef>
                <a:spcPts val="36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If you open </a:t>
            </a:r>
            <a:r>
              <a:rPr sz="2000" i="1" dirty="0">
                <a:solidFill>
                  <a:srgbClr val="404040"/>
                </a:solidFill>
                <a:latin typeface="Arial"/>
                <a:cs typeface="Arial"/>
              </a:rPr>
              <a:t>routes/posts.js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, you will see a router being created, with three routes setup; one to  get a list of all posts, one to create a new post, and one to get a specific post.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130"/>
              </a:lnSpc>
              <a:spcBef>
                <a:spcPts val="1425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 router is a set of rules that dictate how to respond to requests with particular paths and HTTP  verbs.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539" y="913193"/>
            <a:ext cx="101549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dirty="0"/>
              <a:t>General Organization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20" y="1832208"/>
            <a:ext cx="9802495" cy="36131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2170"/>
              </a:lnSpc>
              <a:spcBef>
                <a:spcPts val="36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When running a server, running </a:t>
            </a:r>
            <a:r>
              <a:rPr sz="2000" i="1" dirty="0">
                <a:solidFill>
                  <a:srgbClr val="404040"/>
                </a:solidFill>
                <a:latin typeface="Arial"/>
                <a:cs typeface="Arial"/>
              </a:rPr>
              <a:t>npm start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should start your server and print a message with its  address (including port).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You will have:</a:t>
            </a:r>
            <a:endParaRPr sz="20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170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 file that creates, configures, and runs your server (app.js)</a:t>
            </a:r>
            <a:endParaRPr sz="18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405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 folder with all your route modules (./routes)</a:t>
            </a:r>
            <a:endParaRPr sz="1800">
              <a:latin typeface="Arial"/>
              <a:cs typeface="Arial"/>
            </a:endParaRPr>
          </a:p>
          <a:p>
            <a:pPr marL="488315" lvl="1" indent="-182880">
              <a:lnSpc>
                <a:spcPct val="100000"/>
              </a:lnSpc>
              <a:spcBef>
                <a:spcPts val="440"/>
              </a:spcBef>
              <a:buClr>
                <a:srgbClr val="E48312"/>
              </a:buClr>
              <a:buChar char="◦"/>
              <a:tabLst>
                <a:tab pos="488315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An index file in the route folder that returns a function that attaches all your routes to your app (./routes/index.js)</a:t>
            </a:r>
            <a:endParaRPr sz="1400">
              <a:latin typeface="Arial"/>
              <a:cs typeface="Arial"/>
            </a:endParaRPr>
          </a:p>
          <a:p>
            <a:pPr marL="488315" lvl="1" indent="-182880">
              <a:lnSpc>
                <a:spcPct val="100000"/>
              </a:lnSpc>
              <a:spcBef>
                <a:spcPts val="455"/>
              </a:spcBef>
              <a:buClr>
                <a:srgbClr val="E48312"/>
              </a:buClr>
              <a:buChar char="◦"/>
              <a:tabLst>
                <a:tab pos="488315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Route modules (./routes/posts.js)</a:t>
            </a:r>
            <a:endParaRPr sz="14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350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 folder for your data access layer modules (./data)</a:t>
            </a:r>
            <a:endParaRPr sz="1800">
              <a:latin typeface="Arial"/>
              <a:cs typeface="Arial"/>
            </a:endParaRPr>
          </a:p>
          <a:p>
            <a:pPr marL="488315" lvl="1" indent="-182880">
              <a:lnSpc>
                <a:spcPct val="100000"/>
              </a:lnSpc>
              <a:spcBef>
                <a:spcPts val="440"/>
              </a:spcBef>
              <a:buClr>
                <a:srgbClr val="E48312"/>
              </a:buClr>
              <a:buChar char="◦"/>
              <a:tabLst>
                <a:tab pos="488315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Your connection (./data/mongoConnection.js)</a:t>
            </a:r>
            <a:endParaRPr sz="1400">
              <a:latin typeface="Arial"/>
              <a:cs typeface="Arial"/>
            </a:endParaRPr>
          </a:p>
          <a:p>
            <a:pPr marL="488315" lvl="1" indent="-182880">
              <a:lnSpc>
                <a:spcPct val="100000"/>
              </a:lnSpc>
              <a:spcBef>
                <a:spcPts val="455"/>
              </a:spcBef>
              <a:buClr>
                <a:srgbClr val="E48312"/>
              </a:buClr>
              <a:buChar char="◦"/>
              <a:tabLst>
                <a:tab pos="488315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Your collection file (./data/mongoCollection.js)</a:t>
            </a:r>
            <a:endParaRPr sz="1400">
              <a:latin typeface="Arial"/>
              <a:cs typeface="Arial"/>
            </a:endParaRPr>
          </a:p>
          <a:p>
            <a:pPr marL="488315" lvl="1" indent="-182880">
              <a:lnSpc>
                <a:spcPct val="100000"/>
              </a:lnSpc>
              <a:spcBef>
                <a:spcPts val="420"/>
              </a:spcBef>
              <a:buClr>
                <a:srgbClr val="E48312"/>
              </a:buClr>
              <a:buChar char="◦"/>
              <a:tabLst>
                <a:tab pos="488315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Your data modules (./data/posts.js)</a:t>
            </a:r>
            <a:endParaRPr sz="1400">
              <a:latin typeface="Arial"/>
              <a:cs typeface="Arial"/>
            </a:endParaRPr>
          </a:p>
          <a:p>
            <a:pPr marL="488315" lvl="1" indent="-182880">
              <a:lnSpc>
                <a:spcPct val="100000"/>
              </a:lnSpc>
              <a:spcBef>
                <a:spcPts val="420"/>
              </a:spcBef>
              <a:buClr>
                <a:srgbClr val="E48312"/>
              </a:buClr>
              <a:buChar char="◦"/>
              <a:tabLst>
                <a:tab pos="488315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Potentially, an index file that exports all other data access modules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5" y="6400800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0" y="457200"/>
                </a:moveTo>
                <a:lnTo>
                  <a:pt x="12188825" y="457200"/>
                </a:lnTo>
                <a:lnTo>
                  <a:pt x="1218882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BD5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" y="6334316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0" y="64007"/>
                </a:moveTo>
                <a:lnTo>
                  <a:pt x="12188825" y="64007"/>
                </a:lnTo>
                <a:lnTo>
                  <a:pt x="12188825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92710" marR="5080">
              <a:lnSpc>
                <a:spcPts val="8130"/>
              </a:lnSpc>
              <a:spcBef>
                <a:spcPts val="1595"/>
              </a:spcBef>
              <a:tabLst>
                <a:tab pos="9986645" algn="l"/>
              </a:tabLst>
            </a:pPr>
            <a:r>
              <a:rPr dirty="0"/>
              <a:t>What is the web, and  </a:t>
            </a:r>
            <a:r>
              <a:rPr u="sng" dirty="0">
                <a:uFill>
                  <a:solidFill>
                    <a:srgbClr val="7F7F7F"/>
                  </a:solidFill>
                </a:uFill>
              </a:rPr>
              <a:t>how does it work?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539" y="913193"/>
            <a:ext cx="101549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dirty="0"/>
              <a:t>Requiring a folder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20" y="1684041"/>
            <a:ext cx="9883140" cy="120650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You may require a folder by placing a file called 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index.js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inside the folder.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170"/>
              </a:lnSpc>
              <a:spcBef>
                <a:spcPts val="143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This is useful for organizing things, such as defining all your routes in a </a:t>
            </a:r>
            <a:r>
              <a:rPr sz="2000" i="1" dirty="0">
                <a:solidFill>
                  <a:srgbClr val="404040"/>
                </a:solidFill>
                <a:latin typeface="Arial"/>
                <a:cs typeface="Arial"/>
              </a:rPr>
              <a:t>routes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folder and all your  data modules in a </a:t>
            </a:r>
            <a:r>
              <a:rPr sz="2000" i="1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folder.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2971800"/>
            <a:ext cx="112776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06635" algn="l"/>
              </a:tabLst>
            </a:pPr>
            <a:r>
              <a:rPr sz="8000" u="sng" dirty="0">
                <a:solidFill>
                  <a:srgbClr val="262626"/>
                </a:solidFill>
                <a:uFill>
                  <a:solidFill>
                    <a:srgbClr val="7F7F7F"/>
                  </a:solidFill>
                </a:uFill>
                <a:latin typeface="Arial"/>
                <a:cs typeface="Arial"/>
              </a:rPr>
              <a:t>Node.js as an API (GET)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539" y="913193"/>
            <a:ext cx="101549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dirty="0"/>
              <a:t>The purpose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20" y="1803962"/>
            <a:ext cx="9786620" cy="2304349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The purpose of our first servers will be simple: to create an API (Application Program Interface)</a:t>
            </a:r>
            <a:endParaRPr sz="20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200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An API is a way to interact with a program.</a:t>
            </a:r>
            <a:endParaRPr sz="1800">
              <a:latin typeface="Arial"/>
              <a:cs typeface="Arial"/>
            </a:endParaRPr>
          </a:p>
          <a:p>
            <a:pPr marL="12700" marR="1027430">
              <a:lnSpc>
                <a:spcPct val="148600"/>
              </a:lnSpc>
              <a:spcBef>
                <a:spcPts val="175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We will begin with treating our servers as an access point to run our applications.  Our first server will allow us to 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read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some blog posts that will be stored in MongoDB.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539" y="913193"/>
            <a:ext cx="101549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dirty="0"/>
              <a:t>Seeding our database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20" y="1684041"/>
            <a:ext cx="9936480" cy="120650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“Seeding” a database means adding initial data.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170"/>
              </a:lnSpc>
              <a:spcBef>
                <a:spcPts val="143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By running </a:t>
            </a:r>
            <a:r>
              <a:rPr sz="2000" i="1" dirty="0">
                <a:solidFill>
                  <a:srgbClr val="404040"/>
                </a:solidFill>
                <a:latin typeface="Arial"/>
                <a:cs typeface="Arial"/>
              </a:rPr>
              <a:t>npm run seed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we can run a task we’ve defined in our package.json file, which will run  a script that will seed our database with a single user and a single post.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539" y="913193"/>
            <a:ext cx="101549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dirty="0"/>
              <a:t>Request data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20" y="1832208"/>
            <a:ext cx="9883775" cy="213296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2170"/>
              </a:lnSpc>
              <a:spcBef>
                <a:spcPts val="36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There is a great deal of data available in a request! For now, we will be focusing on requests and  only be making simple responses.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In our blog, we will be using request parameters</a:t>
            </a:r>
            <a:endParaRPr sz="20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170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Request parameters are dynamic parameters we define in our route.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You should read up on the API for request data</a:t>
            </a:r>
            <a:endParaRPr sz="20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200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u="sng" dirty="0">
                <a:solidFill>
                  <a:srgbClr val="2998E3"/>
                </a:solidFill>
                <a:uFill>
                  <a:solidFill>
                    <a:srgbClr val="2998E3"/>
                  </a:solidFill>
                </a:uFill>
                <a:latin typeface="Arial"/>
                <a:cs typeface="Arial"/>
                <a:hlinkClick r:id="rId2"/>
              </a:rPr>
              <a:t>http://expressjs.com/en/api.html#req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539" y="913193"/>
            <a:ext cx="101549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dirty="0"/>
              <a:t>Sending a response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20" y="1803962"/>
            <a:ext cx="9897110" cy="122999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For now, we will only be using two response methods:</a:t>
            </a:r>
            <a:endParaRPr sz="2000">
              <a:latin typeface="Arial"/>
              <a:cs typeface="Arial"/>
            </a:endParaRPr>
          </a:p>
          <a:p>
            <a:pPr marL="305435" marR="5080" indent="-182880">
              <a:lnSpc>
                <a:spcPts val="1930"/>
              </a:lnSpc>
              <a:spcBef>
                <a:spcPts val="455"/>
              </a:spcBef>
              <a:buClr>
                <a:srgbClr val="E48312"/>
              </a:buClr>
              <a:buFont typeface="Arial"/>
              <a:buChar char="◦"/>
              <a:tabLst>
                <a:tab pos="305435" algn="l"/>
              </a:tabLst>
            </a:pPr>
            <a:r>
              <a:rPr sz="1800" i="1" dirty="0">
                <a:solidFill>
                  <a:srgbClr val="404040"/>
                </a:solidFill>
                <a:latin typeface="Arial"/>
                <a:cs typeface="Arial"/>
              </a:rPr>
              <a:t>res.json(someData)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will send a JSON object as the response with a status code of 200 (unless otherwise  specified)</a:t>
            </a:r>
            <a:endParaRPr sz="18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385"/>
              </a:spcBef>
              <a:buClr>
                <a:srgbClr val="E48312"/>
              </a:buClr>
              <a:buFont typeface="Arial"/>
              <a:buChar char="◦"/>
              <a:tabLst>
                <a:tab pos="305435" algn="l"/>
              </a:tabLst>
            </a:pPr>
            <a:r>
              <a:rPr sz="1800" i="1" dirty="0">
                <a:solidFill>
                  <a:srgbClr val="404040"/>
                </a:solidFill>
                <a:latin typeface="Arial"/>
                <a:cs typeface="Arial"/>
              </a:rPr>
              <a:t>res.sendStatus(statusCode)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will issue a response with the provided status code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539" y="913193"/>
            <a:ext cx="101549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dirty="0"/>
              <a:t>The Core Process of the Web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20" y="1832208"/>
            <a:ext cx="9814560" cy="309315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199390">
              <a:lnSpc>
                <a:spcPts val="2170"/>
              </a:lnSpc>
              <a:spcBef>
                <a:spcPts val="36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At the end of the day, the web is all about the communication of ideas. Everything in the web  can be seen as a 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request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and a 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response</a:t>
            </a:r>
            <a:endParaRPr sz="20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165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When you go to a news website, you’re requesting news and receiving news in response.</a:t>
            </a:r>
            <a:endParaRPr sz="1800">
              <a:latin typeface="Arial"/>
              <a:cs typeface="Arial"/>
            </a:endParaRPr>
          </a:p>
          <a:p>
            <a:pPr marL="305435" marR="398145" indent="-182880">
              <a:lnSpc>
                <a:spcPts val="1930"/>
              </a:lnSpc>
              <a:spcBef>
                <a:spcPts val="630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When you go to a shopping website, you’re requesting product information and receiving relevant  information.</a:t>
            </a:r>
            <a:endParaRPr sz="1800">
              <a:latin typeface="Arial"/>
              <a:cs typeface="Arial"/>
            </a:endParaRPr>
          </a:p>
          <a:p>
            <a:pPr marL="305435" marR="401955" indent="-182880">
              <a:lnSpc>
                <a:spcPts val="1930"/>
              </a:lnSpc>
              <a:spcBef>
                <a:spcPts val="640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When your server receives input, it determines what to do with that input and outputs the proper  response.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70"/>
              </a:lnSpc>
              <a:spcBef>
                <a:spcPts val="158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Your duty as a web developer is to make that communication possible. Your programs will get a  request and give a response, and allow that communication to occur as smoothly as possible.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539" y="913193"/>
            <a:ext cx="101549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dirty="0"/>
              <a:t>The request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20" y="1803962"/>
            <a:ext cx="9956165" cy="2451056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Every time you navigate to a website, your browser sends a 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request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on your behalf to the server.</a:t>
            </a:r>
            <a:endParaRPr sz="20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200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There is a lot to an HTTP request!</a:t>
            </a:r>
            <a:r>
              <a:rPr sz="1800" dirty="0">
                <a:solidFill>
                  <a:srgbClr val="2998E3"/>
                </a:solidFill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2998E3"/>
                </a:solidFill>
                <a:uFill>
                  <a:solidFill>
                    <a:srgbClr val="2998E3"/>
                  </a:solidFill>
                </a:uFill>
                <a:latin typeface="Arial"/>
                <a:cs typeface="Arial"/>
              </a:rPr>
              <a:t>https://developer.mozilla.org/en-US/docs/Web/HTTP</a:t>
            </a:r>
            <a:endParaRPr sz="18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375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Each request follows a standardized process!</a:t>
            </a:r>
            <a:r>
              <a:rPr sz="1800" dirty="0">
                <a:solidFill>
                  <a:srgbClr val="2998E3"/>
                </a:solidFill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2998E3"/>
                </a:solidFill>
                <a:uFill>
                  <a:solidFill>
                    <a:srgbClr val="2998E3"/>
                  </a:solidFill>
                </a:uFill>
                <a:latin typeface="Arial"/>
                <a:cs typeface="Arial"/>
              </a:rPr>
              <a:t>https://</a:t>
            </a:r>
            <a:r>
              <a:rPr sz="1800" u="sng" dirty="0">
                <a:solidFill>
                  <a:srgbClr val="2998E3"/>
                </a:solidFill>
                <a:uFill>
                  <a:solidFill>
                    <a:srgbClr val="2998E3"/>
                  </a:solidFill>
                </a:uFill>
                <a:latin typeface="Arial"/>
                <a:cs typeface="Arial"/>
                <a:hlinkClick r:id="rId2"/>
              </a:rPr>
              <a:t>www.w3.org/wiki/How_does_the_Internet_work</a:t>
            </a:r>
            <a:endParaRPr sz="1800">
              <a:latin typeface="Arial"/>
              <a:cs typeface="Arial"/>
            </a:endParaRPr>
          </a:p>
          <a:p>
            <a:pPr marL="12700" marR="641985">
              <a:lnSpc>
                <a:spcPct val="148600"/>
              </a:lnSpc>
              <a:spcBef>
                <a:spcPts val="17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Every request is formatted in a specific way, with the same data provided on each request.  A request to </a:t>
            </a:r>
            <a:r>
              <a:rPr sz="2000" u="sng" dirty="0">
                <a:solidFill>
                  <a:srgbClr val="2998E3"/>
                </a:solidFill>
                <a:uFill>
                  <a:solidFill>
                    <a:srgbClr val="2998E3"/>
                  </a:solidFill>
                </a:uFill>
                <a:latin typeface="Arial"/>
                <a:cs typeface="Arial"/>
                <a:hlinkClick r:id="rId3"/>
              </a:rPr>
              <a:t>http://google.com/</a:t>
            </a:r>
            <a:r>
              <a:rPr sz="2000" dirty="0">
                <a:solidFill>
                  <a:srgbClr val="2998E3"/>
                </a:solidFill>
                <a:latin typeface="Arial"/>
                <a:cs typeface="Arial"/>
                <a:hlinkClick r:id="rId3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would look like: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8721" y="3946475"/>
            <a:ext cx="8464550" cy="156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539" y="913193"/>
            <a:ext cx="101549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dirty="0"/>
              <a:t>Parts of that request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20" y="1684041"/>
            <a:ext cx="7882255" cy="245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8279">
              <a:lnSpc>
                <a:spcPct val="1486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HTTP Verb signifying what action you are trying to (GET POST PUT DELETE)  The server you want to connect to (the HOST)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47200"/>
              </a:lnSpc>
              <a:spcBef>
                <a:spcPts val="3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The location of the resource you want to access on that server (the location)  Headers</a:t>
            </a:r>
            <a:endParaRPr sz="20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200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Headers are metadata about your request</a:t>
            </a:r>
            <a:endParaRPr sz="18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409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These include cookies!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13193"/>
            <a:ext cx="1104899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dirty="0"/>
              <a:t>What does the server do with that info?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20" y="1832208"/>
            <a:ext cx="9481185" cy="318805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2170"/>
              </a:lnSpc>
              <a:spcBef>
                <a:spcPts val="36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The server reads that request and determines what needs to be done in order to generate a  response that makes sense for the data that the server has been given.</a:t>
            </a:r>
            <a:endParaRPr sz="2000" dirty="0">
              <a:latin typeface="Arial"/>
              <a:cs typeface="Arial"/>
            </a:endParaRPr>
          </a:p>
          <a:p>
            <a:pPr marL="12700" marR="1977389">
              <a:lnSpc>
                <a:spcPts val="3529"/>
              </a:lnSpc>
              <a:spcBef>
                <a:spcPts val="305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The server uses data sent in the request in order to generate a response.  Some common types of data in a request that servers use are:</a:t>
            </a:r>
            <a:endParaRPr sz="2000" dirty="0">
              <a:latin typeface="Arial"/>
              <a:cs typeface="Arial"/>
            </a:endParaRPr>
          </a:p>
          <a:p>
            <a:pPr marL="305435" indent="-182880">
              <a:lnSpc>
                <a:spcPts val="2055"/>
              </a:lnSpc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Querystring params</a:t>
            </a:r>
            <a:endParaRPr sz="1800" dirty="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409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Headers</a:t>
            </a:r>
            <a:endParaRPr sz="1800" dirty="0">
              <a:latin typeface="Arial"/>
              <a:cs typeface="Arial"/>
            </a:endParaRPr>
          </a:p>
          <a:p>
            <a:pPr marL="488315" lvl="1" indent="-182880">
              <a:lnSpc>
                <a:spcPct val="100000"/>
              </a:lnSpc>
              <a:spcBef>
                <a:spcPts val="440"/>
              </a:spcBef>
              <a:buClr>
                <a:srgbClr val="E48312"/>
              </a:buClr>
              <a:buChar char="◦"/>
              <a:tabLst>
                <a:tab pos="488315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Cookies</a:t>
            </a:r>
            <a:endParaRPr sz="1400" dirty="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350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Request body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539" y="913193"/>
            <a:ext cx="101549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dirty="0"/>
              <a:t>The response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20" y="1832208"/>
            <a:ext cx="5616575" cy="37420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2170"/>
              </a:lnSpc>
              <a:spcBef>
                <a:spcPts val="36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The server sends back a 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response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that is similar to the  request. It contains:</a:t>
            </a:r>
            <a:endParaRPr sz="20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165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 status code</a:t>
            </a:r>
            <a:endParaRPr sz="1800">
              <a:latin typeface="Arial"/>
              <a:cs typeface="Arial"/>
            </a:endParaRPr>
          </a:p>
          <a:p>
            <a:pPr marL="488315" lvl="1" indent="-182880">
              <a:lnSpc>
                <a:spcPct val="100000"/>
              </a:lnSpc>
              <a:spcBef>
                <a:spcPts val="440"/>
              </a:spcBef>
              <a:buClr>
                <a:srgbClr val="E48312"/>
              </a:buClr>
              <a:buChar char="◦"/>
              <a:tabLst>
                <a:tab pos="488315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Indicates whether or not the operation succeeded</a:t>
            </a:r>
            <a:endParaRPr sz="14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355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 set of headers</a:t>
            </a:r>
            <a:endParaRPr sz="1800">
              <a:latin typeface="Arial"/>
              <a:cs typeface="Arial"/>
            </a:endParaRPr>
          </a:p>
          <a:p>
            <a:pPr marL="488315" lvl="1" indent="-182880">
              <a:lnSpc>
                <a:spcPct val="100000"/>
              </a:lnSpc>
              <a:spcBef>
                <a:spcPts val="470"/>
              </a:spcBef>
              <a:buClr>
                <a:srgbClr val="E48312"/>
              </a:buClr>
              <a:buChar char="◦"/>
              <a:tabLst>
                <a:tab pos="488315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Cookies, data about the response such as content type</a:t>
            </a:r>
            <a:endParaRPr sz="1400">
              <a:latin typeface="Arial"/>
              <a:cs typeface="Arial"/>
            </a:endParaRPr>
          </a:p>
          <a:p>
            <a:pPr marL="488315" lvl="1" indent="-182880">
              <a:lnSpc>
                <a:spcPct val="100000"/>
              </a:lnSpc>
              <a:spcBef>
                <a:spcPts val="420"/>
              </a:spcBef>
              <a:buClr>
                <a:srgbClr val="E48312"/>
              </a:buClr>
              <a:buChar char="◦"/>
              <a:tabLst>
                <a:tab pos="488315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This is often “meta-data” about the response.</a:t>
            </a:r>
            <a:endParaRPr sz="14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355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Some form of response body:</a:t>
            </a:r>
            <a:endParaRPr sz="1800">
              <a:latin typeface="Arial"/>
              <a:cs typeface="Arial"/>
            </a:endParaRPr>
          </a:p>
          <a:p>
            <a:pPr marL="488315" lvl="1" indent="-182880">
              <a:lnSpc>
                <a:spcPct val="100000"/>
              </a:lnSpc>
              <a:spcBef>
                <a:spcPts val="475"/>
              </a:spcBef>
              <a:buClr>
                <a:srgbClr val="E48312"/>
              </a:buClr>
              <a:buChar char="◦"/>
              <a:tabLst>
                <a:tab pos="488315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An HTML Document</a:t>
            </a:r>
            <a:endParaRPr sz="1400">
              <a:latin typeface="Arial"/>
              <a:cs typeface="Arial"/>
            </a:endParaRPr>
          </a:p>
          <a:p>
            <a:pPr marL="488315" lvl="1" indent="-182880">
              <a:lnSpc>
                <a:spcPct val="100000"/>
              </a:lnSpc>
              <a:spcBef>
                <a:spcPts val="420"/>
              </a:spcBef>
              <a:buClr>
                <a:srgbClr val="E48312"/>
              </a:buClr>
              <a:buChar char="◦"/>
              <a:tabLst>
                <a:tab pos="488315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A JSON response</a:t>
            </a:r>
            <a:endParaRPr sz="1400">
              <a:latin typeface="Arial"/>
              <a:cs typeface="Arial"/>
            </a:endParaRPr>
          </a:p>
          <a:p>
            <a:pPr marL="488315" lvl="1" indent="-182880">
              <a:lnSpc>
                <a:spcPct val="100000"/>
              </a:lnSpc>
              <a:spcBef>
                <a:spcPts val="450"/>
              </a:spcBef>
              <a:buClr>
                <a:srgbClr val="E48312"/>
              </a:buClr>
              <a:buChar char="◦"/>
              <a:tabLst>
                <a:tab pos="488315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A File Stream</a:t>
            </a:r>
            <a:endParaRPr sz="1400">
              <a:latin typeface="Arial"/>
              <a:cs typeface="Arial"/>
            </a:endParaRPr>
          </a:p>
          <a:p>
            <a:pPr marL="488315" lvl="1" indent="-182880">
              <a:lnSpc>
                <a:spcPct val="100000"/>
              </a:lnSpc>
              <a:spcBef>
                <a:spcPts val="420"/>
              </a:spcBef>
              <a:buClr>
                <a:srgbClr val="E48312"/>
              </a:buClr>
              <a:buChar char="◦"/>
              <a:tabLst>
                <a:tab pos="488315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Plain Text</a:t>
            </a:r>
            <a:endParaRPr sz="1400">
              <a:latin typeface="Arial"/>
              <a:cs typeface="Arial"/>
            </a:endParaRPr>
          </a:p>
          <a:p>
            <a:pPr marL="488315" lvl="1" indent="-182880">
              <a:lnSpc>
                <a:spcPct val="100000"/>
              </a:lnSpc>
              <a:spcBef>
                <a:spcPts val="420"/>
              </a:spcBef>
              <a:buClr>
                <a:srgbClr val="E48312"/>
              </a:buClr>
              <a:buChar char="◦"/>
              <a:tabLst>
                <a:tab pos="488315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Etc.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20280" y="2955714"/>
            <a:ext cx="3835400" cy="157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539" y="913193"/>
            <a:ext cx="101549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dirty="0"/>
              <a:t>Status Codes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20" y="1832208"/>
            <a:ext cx="9759315" cy="355155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2170"/>
              </a:lnSpc>
              <a:spcBef>
                <a:spcPts val="36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Each response must return a status code indicating whether or not the request was successful,  and a description is often included with each of the status code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Status codes in the...</a:t>
            </a:r>
            <a:endParaRPr sz="20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170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200-299 range indicate a successful operation</a:t>
            </a:r>
            <a:endParaRPr sz="18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405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300-399 range indicate some sort of redirection must occur</a:t>
            </a:r>
            <a:endParaRPr sz="18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375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400-499 range indicate an error was made by the client during the request</a:t>
            </a:r>
            <a:endParaRPr sz="18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370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500-599 range indicate some sort of error occurred on the server</a:t>
            </a:r>
            <a:endParaRPr sz="1800">
              <a:latin typeface="Arial"/>
              <a:cs typeface="Arial"/>
            </a:endParaRPr>
          </a:p>
          <a:p>
            <a:pPr marL="12700" marR="1989455">
              <a:lnSpc>
                <a:spcPct val="147200"/>
              </a:lnSpc>
              <a:spcBef>
                <a:spcPts val="24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You will use different status codes to describe different errors in this course  Some status codes:</a:t>
            </a:r>
            <a:endParaRPr sz="20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204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u="sng" dirty="0">
                <a:solidFill>
                  <a:srgbClr val="2998E3"/>
                </a:solidFill>
                <a:uFill>
                  <a:solidFill>
                    <a:srgbClr val="2998E3"/>
                  </a:solidFill>
                </a:uFill>
                <a:latin typeface="Arial"/>
                <a:cs typeface="Arial"/>
              </a:rPr>
              <a:t>https://en.wikipedia.org/wiki/List_of_HTTP_status_codes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539" y="913193"/>
            <a:ext cx="101549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dirty="0"/>
              <a:t>The Browser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©2015 </a:t>
            </a:r>
            <a:r>
              <a:rPr spc="-145" dirty="0"/>
              <a:t>STEVENS </a:t>
            </a:r>
            <a:r>
              <a:rPr spc="-105" dirty="0"/>
              <a:t>INSTITUTE </a:t>
            </a:r>
            <a:r>
              <a:rPr spc="-125" dirty="0"/>
              <a:t>OF</a:t>
            </a:r>
            <a:r>
              <a:rPr spc="-60" dirty="0"/>
              <a:t> </a:t>
            </a:r>
            <a:r>
              <a:rPr spc="-130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20" y="1832208"/>
            <a:ext cx="9558020" cy="24422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2170"/>
              </a:lnSpc>
              <a:spcBef>
                <a:spcPts val="36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There are many different browsers, but they each allow for the same fundamental actions to  occur:</a:t>
            </a:r>
            <a:endParaRPr sz="20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165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They allow a user to navigate to a url</a:t>
            </a:r>
            <a:endParaRPr sz="18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375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They then submit a 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request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on the user’s behalf to the server at that url</a:t>
            </a:r>
            <a:endParaRPr sz="18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370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They receive a 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response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back from the server</a:t>
            </a:r>
            <a:endParaRPr sz="1800">
              <a:latin typeface="Arial"/>
              <a:cs typeface="Arial"/>
            </a:endParaRPr>
          </a:p>
          <a:p>
            <a:pPr marL="305435" indent="-182880">
              <a:lnSpc>
                <a:spcPct val="100000"/>
              </a:lnSpc>
              <a:spcBef>
                <a:spcPts val="409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They render these responses</a:t>
            </a:r>
            <a:endParaRPr sz="1800">
              <a:latin typeface="Arial"/>
              <a:cs typeface="Arial"/>
            </a:endParaRPr>
          </a:p>
          <a:p>
            <a:pPr marL="305435" marR="117475" indent="-182880">
              <a:lnSpc>
                <a:spcPts val="1930"/>
              </a:lnSpc>
              <a:spcBef>
                <a:spcPts val="625"/>
              </a:spcBef>
              <a:buClr>
                <a:srgbClr val="E48312"/>
              </a:buClr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They execute any code that they may have received in these responses, for the lifetime of the user  being on the web page.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98E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1963</Words>
  <Application>Microsoft Macintosh PowerPoint</Application>
  <PresentationFormat>Widescreen</PresentationFormat>
  <Paragraphs>185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Lecture 6:  Fundamentals of Web  Development </vt:lpstr>
      <vt:lpstr>PowerPoint Presentation</vt:lpstr>
      <vt:lpstr>The Core Process of the Web </vt:lpstr>
      <vt:lpstr>The request </vt:lpstr>
      <vt:lpstr>Parts of that request </vt:lpstr>
      <vt:lpstr>What does the server do with that info? </vt:lpstr>
      <vt:lpstr>The response </vt:lpstr>
      <vt:lpstr>Status Codes </vt:lpstr>
      <vt:lpstr>The Browser </vt:lpstr>
      <vt:lpstr>More than just web pages </vt:lpstr>
      <vt:lpstr>JSON? </vt:lpstr>
      <vt:lpstr>PowerPoint Presentation</vt:lpstr>
      <vt:lpstr>Express </vt:lpstr>
      <vt:lpstr>What is a route? </vt:lpstr>
      <vt:lpstr>Request Methods </vt:lpstr>
      <vt:lpstr>GET Requests </vt:lpstr>
      <vt:lpstr>POST Requests  POST requests are made when the client is requesting to create some form of resource.  POST data comes with a message body that describes the content</vt:lpstr>
      <vt:lpstr>Making route modules </vt:lpstr>
      <vt:lpstr>General Organization </vt:lpstr>
      <vt:lpstr>Requiring a folder </vt:lpstr>
      <vt:lpstr>PowerPoint Presentation</vt:lpstr>
      <vt:lpstr>The purpose </vt:lpstr>
      <vt:lpstr>Seeding our database </vt:lpstr>
      <vt:lpstr>Request data </vt:lpstr>
      <vt:lpstr>Sending a response </vt:lpstr>
    </vt:vector>
  </TitlesOfParts>
  <LinksUpToDate>false</LinksUpToDate>
  <SharedDoc>false</SharedDoc>
  <HyperlinksChanged>false</HyperlinksChanged>
  <AppVersion>16.0017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6:  Fundamentals of Web  Development </dc:title>
  <cp:lastModifiedBy>Patrick Hill</cp:lastModifiedBy>
  <cp:revision>1</cp:revision>
  <dcterms:created xsi:type="dcterms:W3CDTF">2018-08-11T00:18:21Z</dcterms:created>
  <dcterms:modified xsi:type="dcterms:W3CDTF">2018-08-14T19:26:32Z</dcterms:modified>
</cp:coreProperties>
</file>