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810" r:id="rId2"/>
    <p:sldMasterId id="2147483918" r:id="rId3"/>
    <p:sldMasterId id="2147483870" r:id="rId4"/>
    <p:sldMasterId id="2147483822" r:id="rId5"/>
    <p:sldMasterId id="2147483894" r:id="rId6"/>
    <p:sldMasterId id="2147483834" r:id="rId7"/>
    <p:sldMasterId id="2147483930" r:id="rId8"/>
    <p:sldMasterId id="2147483978" r:id="rId9"/>
    <p:sldMasterId id="2147483942" r:id="rId10"/>
    <p:sldMasterId id="2147483858" r:id="rId11"/>
    <p:sldMasterId id="2147483846" r:id="rId12"/>
    <p:sldMasterId id="2147483990" r:id="rId13"/>
  </p:sldMasterIdLst>
  <p:notesMasterIdLst>
    <p:notesMasterId r:id="rId40"/>
  </p:notesMasterIdLst>
  <p:handoutMasterIdLst>
    <p:handoutMasterId r:id="rId41"/>
  </p:handoutMasterIdLst>
  <p:sldIdLst>
    <p:sldId id="265" r:id="rId14"/>
    <p:sldId id="458" r:id="rId15"/>
    <p:sldId id="459" r:id="rId16"/>
    <p:sldId id="437" r:id="rId17"/>
    <p:sldId id="438" r:id="rId18"/>
    <p:sldId id="439" r:id="rId19"/>
    <p:sldId id="440" r:id="rId20"/>
    <p:sldId id="441" r:id="rId21"/>
    <p:sldId id="442" r:id="rId22"/>
    <p:sldId id="443" r:id="rId23"/>
    <p:sldId id="460" r:id="rId24"/>
    <p:sldId id="461" r:id="rId25"/>
    <p:sldId id="462" r:id="rId26"/>
    <p:sldId id="465" r:id="rId27"/>
    <p:sldId id="466" r:id="rId28"/>
    <p:sldId id="467" r:id="rId29"/>
    <p:sldId id="468" r:id="rId30"/>
    <p:sldId id="470" r:id="rId31"/>
    <p:sldId id="471" r:id="rId32"/>
    <p:sldId id="472" r:id="rId33"/>
    <p:sldId id="473" r:id="rId34"/>
    <p:sldId id="474" r:id="rId35"/>
    <p:sldId id="475" r:id="rId36"/>
    <p:sldId id="476" r:id="rId37"/>
    <p:sldId id="477" r:id="rId38"/>
    <p:sldId id="469" r:id="rId39"/>
  </p:sldIdLst>
  <p:sldSz cx="9144000" cy="5143500" type="screen16x9"/>
  <p:notesSz cx="7023100" cy="9309100"/>
  <p:defaultTextStyle>
    <a:defPPr>
      <a:defRPr lang="en-US"/>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Vue Training" id="{3E39F644-893A-4C8D-A4D3-5BC175A00A49}">
          <p14:sldIdLst>
            <p14:sldId id="265"/>
          </p14:sldIdLst>
        </p14:section>
        <p14:section name="Day 4" id="{2A2A9EE6-445D-4108-8316-B1EE20E1373A}">
          <p14:sldIdLst>
            <p14:sldId id="458"/>
            <p14:sldId id="459"/>
            <p14:sldId id="437"/>
            <p14:sldId id="438"/>
            <p14:sldId id="439"/>
            <p14:sldId id="440"/>
            <p14:sldId id="441"/>
            <p14:sldId id="442"/>
            <p14:sldId id="443"/>
            <p14:sldId id="460"/>
            <p14:sldId id="461"/>
            <p14:sldId id="462"/>
            <p14:sldId id="465"/>
            <p14:sldId id="466"/>
            <p14:sldId id="467"/>
            <p14:sldId id="468"/>
            <p14:sldId id="470"/>
            <p14:sldId id="471"/>
            <p14:sldId id="472"/>
            <p14:sldId id="473"/>
            <p14:sldId id="474"/>
            <p14:sldId id="475"/>
            <p14:sldId id="476"/>
            <p14:sldId id="477"/>
            <p14:sldId id="469"/>
          </p14:sldIdLst>
        </p14:section>
      </p14:sectionLst>
    </p:ext>
    <p:ext uri="{EFAFB233-063F-42B5-8137-9DF3F51BA10A}">
      <p15:sldGuideLst xmlns:p15="http://schemas.microsoft.com/office/powerpoint/2012/main">
        <p15:guide id="1" orient="horz" pos="771">
          <p15:clr>
            <a:srgbClr val="A4A3A4"/>
          </p15:clr>
        </p15:guide>
        <p15:guide id="2" orient="horz" pos="2783">
          <p15:clr>
            <a:srgbClr val="A4A3A4"/>
          </p15:clr>
        </p15:guide>
        <p15:guide id="3" pos="537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86"/>
    <a:srgbClr val="5B7F95"/>
    <a:srgbClr val="003300"/>
    <a:srgbClr val="F37021"/>
    <a:srgbClr val="EFD921"/>
    <a:srgbClr val="2C87CB"/>
    <a:srgbClr val="3BACFF"/>
    <a:srgbClr val="1FE4C6"/>
    <a:srgbClr val="43C6E4"/>
    <a:srgbClr val="95E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2" autoAdjust="0"/>
    <p:restoredTop sz="86176" autoAdjust="0"/>
  </p:normalViewPr>
  <p:slideViewPr>
    <p:cSldViewPr snapToGrid="0">
      <p:cViewPr varScale="1">
        <p:scale>
          <a:sx n="131" d="100"/>
          <a:sy n="131" d="100"/>
        </p:scale>
        <p:origin x="1230" y="114"/>
      </p:cViewPr>
      <p:guideLst>
        <p:guide orient="horz" pos="771"/>
        <p:guide orient="horz" pos="2783"/>
        <p:guide pos="53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99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43343" cy="465455"/>
          </a:xfrm>
          <a:prstGeom prst="rect">
            <a:avLst/>
          </a:prstGeom>
        </p:spPr>
        <p:txBody>
          <a:bodyPr vert="horz" lIns="94064" tIns="47032" rIns="94064" bIns="47032" rtlCol="0"/>
          <a:lstStyle>
            <a:lvl1pPr algn="l">
              <a:defRPr sz="1200"/>
            </a:lvl1pPr>
          </a:lstStyle>
          <a:p>
            <a:endParaRPr lang="en-US" dirty="0"/>
          </a:p>
        </p:txBody>
      </p:sp>
      <p:sp>
        <p:nvSpPr>
          <p:cNvPr id="3" name="Date Placeholder 2"/>
          <p:cNvSpPr>
            <a:spLocks noGrp="1"/>
          </p:cNvSpPr>
          <p:nvPr>
            <p:ph type="dt" sz="quarter" idx="1"/>
          </p:nvPr>
        </p:nvSpPr>
        <p:spPr>
          <a:xfrm>
            <a:off x="3978133" y="1"/>
            <a:ext cx="3043343" cy="465455"/>
          </a:xfrm>
          <a:prstGeom prst="rect">
            <a:avLst/>
          </a:prstGeom>
        </p:spPr>
        <p:txBody>
          <a:bodyPr vert="horz" lIns="94064" tIns="47032" rIns="94064" bIns="47032" rtlCol="0"/>
          <a:lstStyle>
            <a:lvl1pPr algn="r">
              <a:defRPr sz="1200"/>
            </a:lvl1pPr>
          </a:lstStyle>
          <a:p>
            <a:fld id="{CD4DA60F-0BB5-4A3D-B6FA-FDF2FC2558E5}" type="datetimeFigureOut">
              <a:rPr lang="en-US" smtClean="0"/>
              <a:pPr/>
              <a:t>7/26/2023</a:t>
            </a:fld>
            <a:endParaRPr lang="en-US" dirty="0"/>
          </a:p>
        </p:txBody>
      </p:sp>
      <p:sp>
        <p:nvSpPr>
          <p:cNvPr id="4" name="Footer Placeholder 3"/>
          <p:cNvSpPr>
            <a:spLocks noGrp="1"/>
          </p:cNvSpPr>
          <p:nvPr>
            <p:ph type="ftr" sz="quarter" idx="2"/>
          </p:nvPr>
        </p:nvSpPr>
        <p:spPr>
          <a:xfrm>
            <a:off x="2" y="8842031"/>
            <a:ext cx="3043343" cy="465455"/>
          </a:xfrm>
          <a:prstGeom prst="rect">
            <a:avLst/>
          </a:prstGeom>
        </p:spPr>
        <p:txBody>
          <a:bodyPr vert="horz" lIns="94064" tIns="47032" rIns="94064" bIns="4703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3" y="8842031"/>
            <a:ext cx="3043343" cy="465455"/>
          </a:xfrm>
          <a:prstGeom prst="rect">
            <a:avLst/>
          </a:prstGeom>
        </p:spPr>
        <p:txBody>
          <a:bodyPr vert="horz" lIns="94064" tIns="47032" rIns="94064" bIns="47032" rtlCol="0" anchor="b"/>
          <a:lstStyle>
            <a:lvl1pPr algn="r">
              <a:defRPr sz="1200"/>
            </a:lvl1pPr>
          </a:lstStyle>
          <a:p>
            <a:fld id="{44425933-59C9-4582-A8D9-570D66460C9E}" type="slidenum">
              <a:rPr lang="en-US" smtClean="0"/>
              <a:pPr/>
              <a:t>‹#›</a:t>
            </a:fld>
            <a:endParaRPr lang="en-US" dirty="0"/>
          </a:p>
        </p:txBody>
      </p:sp>
    </p:spTree>
    <p:extLst>
      <p:ext uri="{BB962C8B-B14F-4D97-AF65-F5344CB8AC3E}">
        <p14:creationId xmlns:p14="http://schemas.microsoft.com/office/powerpoint/2010/main" val="185673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43343" cy="465455"/>
          </a:xfrm>
          <a:prstGeom prst="rect">
            <a:avLst/>
          </a:prstGeom>
        </p:spPr>
        <p:txBody>
          <a:bodyPr vert="horz" lIns="94064" tIns="47032" rIns="94064" bIns="47032" rtlCol="0"/>
          <a:lstStyle>
            <a:lvl1pPr algn="l">
              <a:defRPr sz="1200"/>
            </a:lvl1pPr>
          </a:lstStyle>
          <a:p>
            <a:endParaRPr lang="en-US" dirty="0"/>
          </a:p>
        </p:txBody>
      </p:sp>
      <p:sp>
        <p:nvSpPr>
          <p:cNvPr id="3" name="Date Placeholder 2"/>
          <p:cNvSpPr>
            <a:spLocks noGrp="1"/>
          </p:cNvSpPr>
          <p:nvPr>
            <p:ph type="dt" idx="1"/>
          </p:nvPr>
        </p:nvSpPr>
        <p:spPr>
          <a:xfrm>
            <a:off x="3978133" y="1"/>
            <a:ext cx="3043343" cy="465455"/>
          </a:xfrm>
          <a:prstGeom prst="rect">
            <a:avLst/>
          </a:prstGeom>
        </p:spPr>
        <p:txBody>
          <a:bodyPr vert="horz" lIns="94064" tIns="47032" rIns="94064" bIns="47032" rtlCol="0"/>
          <a:lstStyle>
            <a:lvl1pPr algn="r">
              <a:defRPr sz="1200"/>
            </a:lvl1pPr>
          </a:lstStyle>
          <a:p>
            <a:fld id="{C2262F3B-5CC7-4D5E-B602-F5E0CB55D9B3}" type="datetimeFigureOut">
              <a:rPr lang="en-US" smtClean="0"/>
              <a:pPr/>
              <a:t>7/26/2023</a:t>
            </a:fld>
            <a:endParaRPr lang="en-US" dirty="0"/>
          </a:p>
        </p:txBody>
      </p:sp>
      <p:sp>
        <p:nvSpPr>
          <p:cNvPr id="4" name="Slide Image Placeholder 3"/>
          <p:cNvSpPr>
            <a:spLocks noGrp="1" noRot="1" noChangeAspect="1"/>
          </p:cNvSpPr>
          <p:nvPr>
            <p:ph type="sldImg" idx="2"/>
          </p:nvPr>
        </p:nvSpPr>
        <p:spPr>
          <a:xfrm>
            <a:off x="407988" y="696913"/>
            <a:ext cx="6207125" cy="3490912"/>
          </a:xfrm>
          <a:prstGeom prst="rect">
            <a:avLst/>
          </a:prstGeom>
          <a:noFill/>
          <a:ln w="12700">
            <a:solidFill>
              <a:prstClr val="black"/>
            </a:solidFill>
          </a:ln>
        </p:spPr>
        <p:txBody>
          <a:bodyPr vert="horz" lIns="94064" tIns="47032" rIns="94064" bIns="47032" rtlCol="0" anchor="ctr"/>
          <a:lstStyle/>
          <a:p>
            <a:endParaRPr lang="en-US" dirty="0"/>
          </a:p>
        </p:txBody>
      </p:sp>
      <p:sp>
        <p:nvSpPr>
          <p:cNvPr id="5" name="Notes Placeholder 4"/>
          <p:cNvSpPr>
            <a:spLocks noGrp="1"/>
          </p:cNvSpPr>
          <p:nvPr>
            <p:ph type="body" sz="quarter" idx="3"/>
          </p:nvPr>
        </p:nvSpPr>
        <p:spPr>
          <a:xfrm>
            <a:off x="702311" y="4421824"/>
            <a:ext cx="5618480" cy="4189095"/>
          </a:xfrm>
          <a:prstGeom prst="rect">
            <a:avLst/>
          </a:prstGeom>
        </p:spPr>
        <p:txBody>
          <a:bodyPr vert="horz" lIns="94064" tIns="47032" rIns="94064" bIns="47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42031"/>
            <a:ext cx="3043343" cy="465455"/>
          </a:xfrm>
          <a:prstGeom prst="rect">
            <a:avLst/>
          </a:prstGeom>
        </p:spPr>
        <p:txBody>
          <a:bodyPr vert="horz" lIns="94064" tIns="47032" rIns="94064" bIns="4703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4064" tIns="47032" rIns="94064" bIns="47032" rtlCol="0" anchor="b"/>
          <a:lstStyle>
            <a:lvl1pPr algn="r">
              <a:defRPr sz="1200"/>
            </a:lvl1pPr>
          </a:lstStyle>
          <a:p>
            <a:fld id="{830233AA-EDD9-4D1C-B66A-95A21E602A8F}" type="slidenum">
              <a:rPr lang="en-US" smtClean="0"/>
              <a:pPr/>
              <a:t>‹#›</a:t>
            </a:fld>
            <a:endParaRPr lang="en-US" dirty="0"/>
          </a:p>
        </p:txBody>
      </p:sp>
    </p:spTree>
    <p:extLst>
      <p:ext uri="{BB962C8B-B14F-4D97-AF65-F5344CB8AC3E}">
        <p14:creationId xmlns:p14="http://schemas.microsoft.com/office/powerpoint/2010/main" val="685792123"/>
      </p:ext>
    </p:extLst>
  </p:cSld>
  <p:clrMap bg1="lt1" tx1="dk1" bg2="lt2" tx2="dk2" accent1="accent1" accent2="accent2" accent3="accent3" accent4="accent4" accent5="accent5" accent6="accent6" hlink="hlink" folHlink="folHlink"/>
  <p:notesStyle>
    <a:lvl1pPr marL="0" algn="l" defTabSz="879152" rtl="0" eaLnBrk="1" latinLnBrk="0" hangingPunct="1">
      <a:defRPr sz="1200" kern="1200">
        <a:solidFill>
          <a:schemeClr val="tx1"/>
        </a:solidFill>
        <a:latin typeface="+mn-lt"/>
        <a:ea typeface="+mn-ea"/>
        <a:cs typeface="+mn-cs"/>
      </a:defRPr>
    </a:lvl1pPr>
    <a:lvl2pPr marL="439576" algn="l" defTabSz="879152" rtl="0" eaLnBrk="1" latinLnBrk="0" hangingPunct="1">
      <a:defRPr sz="1200" kern="1200">
        <a:solidFill>
          <a:schemeClr val="tx1"/>
        </a:solidFill>
        <a:latin typeface="+mn-lt"/>
        <a:ea typeface="+mn-ea"/>
        <a:cs typeface="+mn-cs"/>
      </a:defRPr>
    </a:lvl2pPr>
    <a:lvl3pPr marL="879152" algn="l" defTabSz="879152" rtl="0" eaLnBrk="1" latinLnBrk="0" hangingPunct="1">
      <a:defRPr sz="1200" kern="1200">
        <a:solidFill>
          <a:schemeClr val="tx1"/>
        </a:solidFill>
        <a:latin typeface="+mn-lt"/>
        <a:ea typeface="+mn-ea"/>
        <a:cs typeface="+mn-cs"/>
      </a:defRPr>
    </a:lvl3pPr>
    <a:lvl4pPr marL="1318728" algn="l" defTabSz="879152" rtl="0" eaLnBrk="1" latinLnBrk="0" hangingPunct="1">
      <a:defRPr sz="1200" kern="1200">
        <a:solidFill>
          <a:schemeClr val="tx1"/>
        </a:solidFill>
        <a:latin typeface="+mn-lt"/>
        <a:ea typeface="+mn-ea"/>
        <a:cs typeface="+mn-cs"/>
      </a:defRPr>
    </a:lvl4pPr>
    <a:lvl5pPr marL="1758303" algn="l" defTabSz="879152" rtl="0" eaLnBrk="1" latinLnBrk="0" hangingPunct="1">
      <a:defRPr sz="1200" kern="1200">
        <a:solidFill>
          <a:schemeClr val="tx1"/>
        </a:solidFill>
        <a:latin typeface="+mn-lt"/>
        <a:ea typeface="+mn-ea"/>
        <a:cs typeface="+mn-cs"/>
      </a:defRPr>
    </a:lvl5pPr>
    <a:lvl6pPr marL="2197879" algn="l" defTabSz="879152" rtl="0" eaLnBrk="1" latinLnBrk="0" hangingPunct="1">
      <a:defRPr sz="1200" kern="1200">
        <a:solidFill>
          <a:schemeClr val="tx1"/>
        </a:solidFill>
        <a:latin typeface="+mn-lt"/>
        <a:ea typeface="+mn-ea"/>
        <a:cs typeface="+mn-cs"/>
      </a:defRPr>
    </a:lvl6pPr>
    <a:lvl7pPr marL="2637455" algn="l" defTabSz="879152" rtl="0" eaLnBrk="1" latinLnBrk="0" hangingPunct="1">
      <a:defRPr sz="1200" kern="1200">
        <a:solidFill>
          <a:schemeClr val="tx1"/>
        </a:solidFill>
        <a:latin typeface="+mn-lt"/>
        <a:ea typeface="+mn-ea"/>
        <a:cs typeface="+mn-cs"/>
      </a:defRPr>
    </a:lvl7pPr>
    <a:lvl8pPr marL="3077031" algn="l" defTabSz="879152" rtl="0" eaLnBrk="1" latinLnBrk="0" hangingPunct="1">
      <a:defRPr sz="1200" kern="1200">
        <a:solidFill>
          <a:schemeClr val="tx1"/>
        </a:solidFill>
        <a:latin typeface="+mn-lt"/>
        <a:ea typeface="+mn-ea"/>
        <a:cs typeface="+mn-cs"/>
      </a:defRPr>
    </a:lvl8pPr>
    <a:lvl9pPr marL="3516607" algn="l" defTabSz="87915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84C1FC2-848D-C542-A00D-A36CB3C2728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spTree>
    <p:extLst>
      <p:ext uri="{BB962C8B-B14F-4D97-AF65-F5344CB8AC3E}">
        <p14:creationId xmlns:p14="http://schemas.microsoft.com/office/powerpoint/2010/main" val="122788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F2ECD21-5E7E-4848-8310-92E021AE219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728065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6EDE10E-82E7-5E49-847D-FF960B1521E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1253797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9930633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09323796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9066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946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69758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7459645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0241663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7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479749F-2517-8043-BD7B-EFFF043DB564}"/>
              </a:ext>
            </a:extLst>
          </p:cNvPr>
          <p:cNvSpPr/>
          <p:nvPr userDrawn="1"/>
        </p:nvSpPr>
        <p:spPr>
          <a:xfrm>
            <a:off x="6998400" y="4636800"/>
            <a:ext cx="17424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6230068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55B11B4-CE99-3745-8002-EA3C16BB7F06}"/>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2515263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7B6907A7-C80A-9B40-B23A-38F295A344C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36420095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584BCF5B-4AF9-D949-AE20-B561E57D608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24614384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8277004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6448408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3884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86408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12827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2265364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91929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C07D26DF-ABBE-634D-BF20-3C40665F8F6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3866145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56241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34F9B6A6-6F85-D54B-9ADA-D7597564D8E5}"/>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934046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0D2F680-6888-254B-B1EA-E03A478262E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109514553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64C82189-E670-064B-B5EA-0BA1D9C642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06425412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740374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83785417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536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220565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91336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929341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10" name="Image 9">
            <a:extLst>
              <a:ext uri="{FF2B5EF4-FFF2-40B4-BE49-F238E27FC236}">
                <a16:creationId xmlns:a16="http://schemas.microsoft.com/office/drawing/2014/main" id="{90AF28A7-E75C-0044-BD95-C9F242478F1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10120560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29279222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6881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2" name="Rectangle 1">
            <a:extLst>
              <a:ext uri="{FF2B5EF4-FFF2-40B4-BE49-F238E27FC236}">
                <a16:creationId xmlns:a16="http://schemas.microsoft.com/office/drawing/2014/main" id="{F7DE7EFD-0292-3B4E-8116-3996808602EB}"/>
              </a:ext>
            </a:extLst>
          </p:cNvPr>
          <p:cNvSpPr/>
          <p:nvPr userDrawn="1"/>
        </p:nvSpPr>
        <p:spPr>
          <a:xfrm>
            <a:off x="487180" y="4636800"/>
            <a:ext cx="825362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3431660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0D2F680-6888-254B-B1EA-E03A478262E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47674826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64C82189-E670-064B-B5EA-0BA1D9C642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9427674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4434892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86178576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070293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0359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30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p>
        </p:txBody>
      </p:sp>
    </p:spTree>
    <p:extLst>
      <p:ext uri="{BB962C8B-B14F-4D97-AF65-F5344CB8AC3E}">
        <p14:creationId xmlns:p14="http://schemas.microsoft.com/office/powerpoint/2010/main" val="35533190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87978294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78954436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98026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2" name="Rectangle 1">
            <a:extLst>
              <a:ext uri="{FF2B5EF4-FFF2-40B4-BE49-F238E27FC236}">
                <a16:creationId xmlns:a16="http://schemas.microsoft.com/office/drawing/2014/main" id="{F7DE7EFD-0292-3B4E-8116-3996808602EB}"/>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4465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4117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4925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4447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72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dirty="0"/>
              <a:t>Click to add title</a:t>
            </a:r>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4058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10" name="Image 9">
            <a:extLst>
              <a:ext uri="{FF2B5EF4-FFF2-40B4-BE49-F238E27FC236}">
                <a16:creationId xmlns:a16="http://schemas.microsoft.com/office/drawing/2014/main" id="{C0ADA7B8-9B00-FB48-A222-1CBB95324D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322220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dirty="0"/>
              <a:t>Click to add title</a:t>
            </a:r>
          </a:p>
        </p:txBody>
      </p:sp>
    </p:spTree>
    <p:extLst>
      <p:ext uri="{BB962C8B-B14F-4D97-AF65-F5344CB8AC3E}">
        <p14:creationId xmlns:p14="http://schemas.microsoft.com/office/powerpoint/2010/main" val="3314896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913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AA3BC353-253C-4D45-9AAE-9A9A25F850AE}"/>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64956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03C98825-FFD9-7B41-8B89-9E7BDB4C13A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1971859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5D1CD94-9709-F84D-93E4-3CE70E429B1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60474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07675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225101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555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75451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47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5746465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229064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950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4C93EDF-DF75-6A45-86FB-6993B6DDD292}"/>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6977742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432B9EB8-61CE-5C47-B65E-656AD07B788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055550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D000BBB5-C698-7945-9C69-222E3267CC8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762797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547541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6763307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98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728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75765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4792455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14298191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7451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FC4AF048-18D0-494B-B95D-95522BA9EB3F}"/>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146852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453A46C4-F802-1E4F-9B6A-14CC9910831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560187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49C6C0B-346E-5141-A58F-EC688447A52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2553447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94968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9078757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52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pPr lvl="0"/>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666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649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0553073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1288323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118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80AAAE52-46AE-E747-944E-25DB2EFE7B7B}"/>
              </a:ext>
            </a:extLst>
          </p:cNvPr>
          <p:cNvSpPr/>
          <p:nvPr userDrawn="1"/>
        </p:nvSpPr>
        <p:spPr>
          <a:xfrm>
            <a:off x="464694" y="4636800"/>
            <a:ext cx="827610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2469178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2C6168F6-9E78-6A4A-BAC3-AE411C55B2F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3486074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3045EC20-5A9E-BE43-898D-C011BF040659}"/>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6127736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60199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93704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pPr lvl="0"/>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810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96522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7889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5910644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773232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631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6F63F6B-4F3F-1B42-B530-776A984CA50F}"/>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4571920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52F4DA-4998-944E-8C65-941EB08EAE6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6391999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B440B5A2-9055-7A4F-9E28-456183F4E0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8262350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38983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2083816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65119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152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44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761052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9529506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570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B99D87FF-BA41-6E45-9B6A-D9AB5ECDA4D4}"/>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1466946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3074618D-9D02-3849-82B7-547E2C8BFE3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9732963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BE88E383-CC5F-2A47-9FB2-20444800E08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72276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0554861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40444041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ubtitles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9238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91184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289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1765397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3129510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27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CFB036E-C141-3548-A7C5-153CECBDD1FC}"/>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1796623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C36F95-A804-1841-90E1-30C3F06B1DA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17386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C7DABA4D-CA15-6948-AE00-4E225748150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5739220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9281774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34965018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4485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461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84722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2052353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5082080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108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F9994BD-F745-8D46-AA0E-EC80CC481180}"/>
              </a:ext>
            </a:extLst>
          </p:cNvPr>
          <p:cNvSpPr/>
          <p:nvPr userDrawn="1"/>
        </p:nvSpPr>
        <p:spPr>
          <a:xfrm>
            <a:off x="449704" y="4636800"/>
            <a:ext cx="829109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0629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5.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6.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7.emf"/><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8.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8.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9.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0.emf"/><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2.emf"/><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3.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4.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7" name="Image 6">
            <a:extLst>
              <a:ext uri="{FF2B5EF4-FFF2-40B4-BE49-F238E27FC236}">
                <a16:creationId xmlns:a16="http://schemas.microsoft.com/office/drawing/2014/main" id="{1E765A2C-D32C-3747-A310-22105D21BE90}"/>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8" name="ZoneTexte 7">
            <a:extLst>
              <a:ext uri="{FF2B5EF4-FFF2-40B4-BE49-F238E27FC236}">
                <a16:creationId xmlns:a16="http://schemas.microsoft.com/office/drawing/2014/main" id="{AAF2348A-92C6-FB47-9431-C4C90377C57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cSld>
  <p:clrMap bg1="lt1" tx1="dk1" bg2="lt2" tx2="dk2" accent1="accent1" accent2="accent2" accent3="accent3" accent4="accent4" accent5="accent5" accent6="accent6" hlink="hlink" folHlink="folHlink"/>
  <p:sldLayoutIdLst>
    <p:sldLayoutId id="2147483687" r:id="rId1"/>
    <p:sldLayoutId id="2147483959" r:id="rId2"/>
    <p:sldLayoutId id="2147483774" r:id="rId3"/>
    <p:sldLayoutId id="2147483663" r:id="rId4"/>
    <p:sldLayoutId id="2147483662" r:id="rId5"/>
    <p:sldLayoutId id="2147483699" r:id="rId6"/>
    <p:sldLayoutId id="2147483664" r:id="rId7"/>
    <p:sldLayoutId id="2147483666" r:id="rId8"/>
    <p:sldLayoutId id="2147483765" r:id="rId9"/>
    <p:sldLayoutId id="2147483667" r:id="rId10"/>
    <p:sldLayoutId id="2147483696"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marR="0" indent="-228600" algn="l" defTabSz="879152" rtl="0" eaLnBrk="1" fontAlgn="auto" latinLnBrk="0" hangingPunct="1">
        <a:lnSpc>
          <a:spcPct val="100000"/>
        </a:lnSpc>
        <a:spcBef>
          <a:spcPts val="800"/>
        </a:spcBef>
        <a:spcAft>
          <a:spcPts val="0"/>
        </a:spcAft>
        <a:buClr>
          <a:schemeClr val="tx1"/>
        </a:buClr>
        <a:buSzPct val="80000"/>
        <a:buFont typeface="Wingdings 3" panose="05040102010807070707" pitchFamily="18" charset="2"/>
        <a:buChar char="u"/>
        <a:tabLst/>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453" userDrawn="1">
          <p15:clr>
            <a:srgbClr val="F26B43"/>
          </p15:clr>
        </p15:guide>
        <p15:guide id="4" pos="5451" userDrawn="1">
          <p15:clr>
            <a:srgbClr val="F26B43"/>
          </p15:clr>
        </p15:guide>
        <p15:guide id="5" orient="horz" pos="226" userDrawn="1">
          <p15:clr>
            <a:srgbClr val="F26B43"/>
          </p15:clr>
        </p15:guide>
        <p15:guide id="6" orient="horz" pos="2875"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2" name="Picture 11" descr="3DS_2014_3DExcite_black_RGB.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94720" y="4708181"/>
            <a:ext cx="1088547" cy="230711"/>
          </a:xfrm>
          <a:prstGeom prst="rect">
            <a:avLst/>
          </a:prstGeom>
        </p:spPr>
      </p:pic>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D433C667-5434-F843-8310-12827D1F69A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8170975"/>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361" y="4713986"/>
            <a:ext cx="1160106" cy="227655"/>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baseline="0" dirty="0">
                <a:ln>
                  <a:noFill/>
                </a:ln>
                <a:solidFill>
                  <a:srgbClr val="00B2A9"/>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BA2FFBFB-5A44-BD4C-87E7-124C064871FA}"/>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4AA545BE-4027-894B-B1FE-D9C4DCA0A809}"/>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20182259"/>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92190" y="4713514"/>
            <a:ext cx="1026367" cy="228599"/>
          </a:xfrm>
          <a:prstGeom prst="rect">
            <a:avLst/>
          </a:prstGeom>
        </p:spPr>
      </p:pic>
      <p:pic>
        <p:nvPicPr>
          <p:cNvPr id="11" name="Image 10">
            <a:extLst>
              <a:ext uri="{FF2B5EF4-FFF2-40B4-BE49-F238E27FC236}">
                <a16:creationId xmlns:a16="http://schemas.microsoft.com/office/drawing/2014/main" id="{1AA96E8D-51E5-E046-9A1E-590A68ECB5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1B387CB-053E-9C49-BEFB-599ECD3FAFCA}"/>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1689316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17C74DE-B8BB-A546-B8D2-11499A48DFD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2170" y="4714405"/>
            <a:ext cx="1261821" cy="222495"/>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Image 10">
            <a:extLst>
              <a:ext uri="{FF2B5EF4-FFF2-40B4-BE49-F238E27FC236}">
                <a16:creationId xmlns:a16="http://schemas.microsoft.com/office/drawing/2014/main" id="{1AA96E8D-51E5-E046-9A1E-590A68ECB5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1B387CB-053E-9C49-BEFB-599ECD3FAFCA}"/>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251427523"/>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486879" y="4714677"/>
            <a:ext cx="883933" cy="231619"/>
          </a:xfrm>
          <a:prstGeom prst="rect">
            <a:avLst/>
          </a:prstGeom>
        </p:spPr>
      </p:pic>
      <p:pic>
        <p:nvPicPr>
          <p:cNvPr id="10" name="Image 9">
            <a:extLst>
              <a:ext uri="{FF2B5EF4-FFF2-40B4-BE49-F238E27FC236}">
                <a16:creationId xmlns:a16="http://schemas.microsoft.com/office/drawing/2014/main" id="{8DE2072F-9850-1043-8653-F58D4491B1C0}"/>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5" name="ZoneTexte 4">
            <a:extLst>
              <a:ext uri="{FF2B5EF4-FFF2-40B4-BE49-F238E27FC236}">
                <a16:creationId xmlns:a16="http://schemas.microsoft.com/office/drawing/2014/main" id="{C92D0F85-84C6-0A4B-8CA8-9F95E7FC336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206114030"/>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934" y="4713591"/>
            <a:ext cx="854729" cy="228446"/>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8F492E-F07C-AA4E-9A1D-B76AC35A71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440BE60-77E1-024A-BE26-9F0CEC6A0A9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92110299"/>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22505"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C79316"/>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974" y="4714113"/>
            <a:ext cx="992155" cy="227401"/>
          </a:xfrm>
          <a:prstGeom prst="rect">
            <a:avLst/>
          </a:prstGeom>
        </p:spPr>
      </p:pic>
      <p:pic>
        <p:nvPicPr>
          <p:cNvPr id="10" name="Image 9">
            <a:extLst>
              <a:ext uri="{FF2B5EF4-FFF2-40B4-BE49-F238E27FC236}">
                <a16:creationId xmlns:a16="http://schemas.microsoft.com/office/drawing/2014/main" id="{E7D2EF3C-259D-5D4A-BE09-AA83A730C861}"/>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073B6227-DAAA-7E46-AF30-7E47A7D69A01}"/>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18415307"/>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DA291C"/>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5969" y="4713514"/>
            <a:ext cx="1228530" cy="228600"/>
          </a:xfrm>
          <a:prstGeom prst="rect">
            <a:avLst/>
          </a:prstGeom>
        </p:spPr>
      </p:pic>
      <p:pic>
        <p:nvPicPr>
          <p:cNvPr id="11" name="Image 10">
            <a:extLst>
              <a:ext uri="{FF2B5EF4-FFF2-40B4-BE49-F238E27FC236}">
                <a16:creationId xmlns:a16="http://schemas.microsoft.com/office/drawing/2014/main" id="{4B3F6671-EDFF-DB42-8FBC-B6D4E50190CE}"/>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DC5E626D-7E50-BD45-BB33-485F335FB08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06421525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84BD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8302" y="4705662"/>
            <a:ext cx="772382" cy="237405"/>
          </a:xfrm>
          <a:prstGeom prst="rect">
            <a:avLst/>
          </a:prstGeom>
        </p:spPr>
      </p:pic>
      <p:pic>
        <p:nvPicPr>
          <p:cNvPr id="10" name="Image 9">
            <a:extLst>
              <a:ext uri="{FF2B5EF4-FFF2-40B4-BE49-F238E27FC236}">
                <a16:creationId xmlns:a16="http://schemas.microsoft.com/office/drawing/2014/main" id="{E1431BD7-7DEE-484D-8007-4E5A1647807D}"/>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9EEC4432-0BC0-E64A-80B9-C49B6225470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783042684"/>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7914" y="4713514"/>
            <a:ext cx="1065244" cy="228600"/>
          </a:xfrm>
          <a:prstGeom prst="rect">
            <a:avLst/>
          </a:prstGeom>
        </p:spPr>
      </p:pic>
      <p:pic>
        <p:nvPicPr>
          <p:cNvPr id="10" name="Image 9">
            <a:extLst>
              <a:ext uri="{FF2B5EF4-FFF2-40B4-BE49-F238E27FC236}">
                <a16:creationId xmlns:a16="http://schemas.microsoft.com/office/drawing/2014/main" id="{0B9E4140-339B-874C-8071-DFB75335465D}"/>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1345CCAF-B0B6-4F4B-9AC2-164AE0B21E4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2366811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8696" y="4711272"/>
            <a:ext cx="1092766" cy="218852"/>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B78B2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Image 10">
            <a:extLst>
              <a:ext uri="{FF2B5EF4-FFF2-40B4-BE49-F238E27FC236}">
                <a16:creationId xmlns:a16="http://schemas.microsoft.com/office/drawing/2014/main" id="{DBE3322D-8FEA-B842-80C5-94A0B856D8D1}"/>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25FC045E-20D3-A64B-A488-0B9DD831DE80}"/>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727365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477335" y="4719978"/>
            <a:ext cx="1403932" cy="217103"/>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4F50273E-0D94-7B4A-AC26-C634FC058825}"/>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79080661"/>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848" y="2139691"/>
            <a:ext cx="5117151" cy="374073"/>
          </a:xfrm>
        </p:spPr>
        <p:txBody>
          <a:bodyPr/>
          <a:lstStyle/>
          <a:p>
            <a:pPr algn="ctr"/>
            <a:r>
              <a:rPr lang="en-US" dirty="0" smtClean="0">
                <a:latin typeface="Arial" panose="020B0604020202020204" pitchFamily="34" charset="0"/>
                <a:cs typeface="Arial" panose="020B0604020202020204" pitchFamily="34" charset="0"/>
              </a:rPr>
              <a:t>Vue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9399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t>
            </a:r>
            <a:r>
              <a:rPr lang="en-US" dirty="0" smtClean="0"/>
              <a:t>between v-show &amp; v-if</a:t>
            </a:r>
            <a:endParaRPr lang="en-US" dirty="0"/>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v-if removes the element from the DOM if the condition is false, while v-show simply hides it.</a:t>
            </a:r>
          </a:p>
          <a:p>
            <a:r>
              <a:rPr lang="en-US" sz="1800" dirty="0"/>
              <a:t>Because v-if removes the element from the DOM, it can be more resource-intensive to use than v-show, especially if the element contains a large number of child components.</a:t>
            </a:r>
          </a:p>
          <a:p>
            <a:r>
              <a:rPr lang="en-US" sz="1800" dirty="0"/>
              <a:t>v-if is better suited for conditional rendering of large blocks of content or components, while v-show is better suited for toggling small pieces of content or components.</a:t>
            </a:r>
          </a:p>
          <a:p>
            <a:r>
              <a:rPr lang="en-US" sz="1800" dirty="0"/>
              <a:t>v-if has a higher priority than v-show, so if both directives are used on the same element, the element will only be rendered if the v-if condition is true.</a:t>
            </a:r>
            <a:endParaRPr lang="en-US" sz="1800" dirty="0" smtClean="0"/>
          </a:p>
        </p:txBody>
      </p:sp>
    </p:spTree>
    <p:extLst>
      <p:ext uri="{BB962C8B-B14F-4D97-AF65-F5344CB8AC3E}">
        <p14:creationId xmlns:p14="http://schemas.microsoft.com/office/powerpoint/2010/main" val="3445213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a:t>
            </a:r>
            <a:r>
              <a:rPr lang="en-US" dirty="0" smtClean="0"/>
              <a:t>events</a:t>
            </a:r>
            <a:endParaRPr lang="en-US" dirty="0"/>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Component events are a way for child components to communicate with parent components in Vue.js.</a:t>
            </a:r>
          </a:p>
          <a:p>
            <a:r>
              <a:rPr lang="en-US" sz="1800" dirty="0"/>
              <a:t>To emit an event from a child component, you use the $emit method and pass in the name of the event and any data you want to pass to the parent component.</a:t>
            </a:r>
          </a:p>
          <a:p>
            <a:r>
              <a:rPr lang="en-US" sz="1800" dirty="0"/>
              <a:t>In the parent component, you can listen for the emitted event using the v-on directive or the @ shorthand, and specify the name of the event and the method you want to call when the event is emitted.</a:t>
            </a:r>
          </a:p>
          <a:p>
            <a:r>
              <a:rPr lang="en-US" sz="1800" dirty="0"/>
              <a:t>When the child component emits the event, the parent component's method is called and any data that was passed along with the event is available in the method's arguments.</a:t>
            </a:r>
            <a:endParaRPr lang="en-US" sz="1800" dirty="0" smtClean="0"/>
          </a:p>
        </p:txBody>
      </p:sp>
    </p:spTree>
    <p:extLst>
      <p:ext uri="{BB962C8B-B14F-4D97-AF65-F5344CB8AC3E}">
        <p14:creationId xmlns:p14="http://schemas.microsoft.com/office/powerpoint/2010/main" val="1215394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and Listening to Events</a:t>
            </a:r>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A component can emit custom events directly in template expressions (e.g. in a v-on handler) using the built-in $emit method</a:t>
            </a:r>
            <a:r>
              <a:rPr lang="en-US" sz="1800" dirty="0" smtClean="0"/>
              <a:t>:</a:t>
            </a:r>
          </a:p>
          <a:p>
            <a:endParaRPr lang="en-US" sz="1800" dirty="0" smtClean="0"/>
          </a:p>
          <a:p>
            <a:endParaRPr lang="en-US" sz="1800" dirty="0"/>
          </a:p>
          <a:p>
            <a:r>
              <a:rPr lang="en-US" sz="1800" dirty="0"/>
              <a:t>The parent can then listen to it using v-on</a:t>
            </a:r>
            <a:r>
              <a:rPr lang="en-US" sz="1800" dirty="0" smtClean="0"/>
              <a:t>:</a:t>
            </a:r>
          </a:p>
          <a:p>
            <a:endParaRPr lang="en-US" sz="1800" dirty="0"/>
          </a:p>
          <a:p>
            <a:pPr marL="0" indent="0">
              <a:buNone/>
            </a:pPr>
            <a:endParaRPr lang="en-US" sz="1800" dirty="0" smtClean="0"/>
          </a:p>
        </p:txBody>
      </p:sp>
      <p:pic>
        <p:nvPicPr>
          <p:cNvPr id="5" name="Picture 4"/>
          <p:cNvPicPr>
            <a:picLocks noChangeAspect="1"/>
          </p:cNvPicPr>
          <p:nvPr/>
        </p:nvPicPr>
        <p:blipFill>
          <a:blip r:embed="rId2"/>
          <a:stretch>
            <a:fillRect/>
          </a:stretch>
        </p:blipFill>
        <p:spPr>
          <a:xfrm>
            <a:off x="1748333" y="1560598"/>
            <a:ext cx="5619483" cy="725095"/>
          </a:xfrm>
          <a:prstGeom prst="rect">
            <a:avLst/>
          </a:prstGeom>
        </p:spPr>
      </p:pic>
      <p:pic>
        <p:nvPicPr>
          <p:cNvPr id="7" name="Picture 6"/>
          <p:cNvPicPr>
            <a:picLocks noChangeAspect="1"/>
          </p:cNvPicPr>
          <p:nvPr/>
        </p:nvPicPr>
        <p:blipFill>
          <a:blip r:embed="rId3"/>
          <a:stretch>
            <a:fillRect/>
          </a:stretch>
        </p:blipFill>
        <p:spPr>
          <a:xfrm>
            <a:off x="1748333" y="2703907"/>
            <a:ext cx="5622813" cy="525645"/>
          </a:xfrm>
          <a:prstGeom prst="rect">
            <a:avLst/>
          </a:prstGeom>
        </p:spPr>
      </p:pic>
    </p:spTree>
    <p:extLst>
      <p:ext uri="{BB962C8B-B14F-4D97-AF65-F5344CB8AC3E}">
        <p14:creationId xmlns:p14="http://schemas.microsoft.com/office/powerpoint/2010/main" val="3720764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and Listening to Events</a:t>
            </a:r>
          </a:p>
        </p:txBody>
      </p:sp>
      <p:sp>
        <p:nvSpPr>
          <p:cNvPr id="3" name="Content Placeholder 2"/>
          <p:cNvSpPr>
            <a:spLocks noGrp="1"/>
          </p:cNvSpPr>
          <p:nvPr>
            <p:ph sz="quarter" idx="15"/>
          </p:nvPr>
        </p:nvSpPr>
        <p:spPr>
          <a:xfrm>
            <a:off x="719138" y="879561"/>
            <a:ext cx="8042307" cy="3684501"/>
          </a:xfrm>
        </p:spPr>
        <p:txBody>
          <a:bodyPr>
            <a:normAutofit/>
          </a:bodyPr>
          <a:lstStyle/>
          <a:p>
            <a:endParaRPr lang="en-US" sz="1800" dirty="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719139" y="1034125"/>
            <a:ext cx="3653560" cy="689833"/>
          </a:xfrm>
          <a:prstGeom prst="rect">
            <a:avLst/>
          </a:prstGeom>
        </p:spPr>
      </p:pic>
      <p:pic>
        <p:nvPicPr>
          <p:cNvPr id="6" name="Picture 5"/>
          <p:cNvPicPr>
            <a:picLocks noChangeAspect="1"/>
          </p:cNvPicPr>
          <p:nvPr/>
        </p:nvPicPr>
        <p:blipFill>
          <a:blip r:embed="rId3"/>
          <a:stretch>
            <a:fillRect/>
          </a:stretch>
        </p:blipFill>
        <p:spPr>
          <a:xfrm>
            <a:off x="719138" y="2135289"/>
            <a:ext cx="3653560" cy="1994256"/>
          </a:xfrm>
          <a:prstGeom prst="rect">
            <a:avLst/>
          </a:prstGeom>
        </p:spPr>
      </p:pic>
      <p:pic>
        <p:nvPicPr>
          <p:cNvPr id="8" name="Picture 7"/>
          <p:cNvPicPr>
            <a:picLocks noChangeAspect="1"/>
          </p:cNvPicPr>
          <p:nvPr/>
        </p:nvPicPr>
        <p:blipFill>
          <a:blip r:embed="rId4"/>
          <a:stretch>
            <a:fillRect/>
          </a:stretch>
        </p:blipFill>
        <p:spPr>
          <a:xfrm>
            <a:off x="5517222" y="1034125"/>
            <a:ext cx="3028133" cy="2462638"/>
          </a:xfrm>
          <a:prstGeom prst="rect">
            <a:avLst/>
          </a:prstGeom>
        </p:spPr>
      </p:pic>
      <p:pic>
        <p:nvPicPr>
          <p:cNvPr id="9" name="Picture 8"/>
          <p:cNvPicPr>
            <a:picLocks noChangeAspect="1"/>
          </p:cNvPicPr>
          <p:nvPr/>
        </p:nvPicPr>
        <p:blipFill>
          <a:blip r:embed="rId5"/>
          <a:stretch>
            <a:fillRect/>
          </a:stretch>
        </p:blipFill>
        <p:spPr>
          <a:xfrm>
            <a:off x="1219486" y="1676224"/>
            <a:ext cx="2652864" cy="202298"/>
          </a:xfrm>
          <a:prstGeom prst="rect">
            <a:avLst/>
          </a:prstGeom>
        </p:spPr>
      </p:pic>
      <p:pic>
        <p:nvPicPr>
          <p:cNvPr id="10" name="Picture 9"/>
          <p:cNvPicPr>
            <a:picLocks noChangeAspect="1"/>
          </p:cNvPicPr>
          <p:nvPr/>
        </p:nvPicPr>
        <p:blipFill>
          <a:blip r:embed="rId6"/>
          <a:stretch>
            <a:fillRect/>
          </a:stretch>
        </p:blipFill>
        <p:spPr>
          <a:xfrm>
            <a:off x="1219486" y="4129545"/>
            <a:ext cx="2484958" cy="179577"/>
          </a:xfrm>
          <a:prstGeom prst="rect">
            <a:avLst/>
          </a:prstGeom>
        </p:spPr>
      </p:pic>
    </p:spTree>
    <p:extLst>
      <p:ext uri="{BB962C8B-B14F-4D97-AF65-F5344CB8AC3E}">
        <p14:creationId xmlns:p14="http://schemas.microsoft.com/office/powerpoint/2010/main" val="335398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Arguments</a:t>
            </a:r>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Event arguments in Vue.js allow you to pass additional data along with an emitted event</a:t>
            </a:r>
            <a:r>
              <a:rPr lang="en-US" sz="1800" dirty="0" smtClean="0"/>
              <a:t>.</a:t>
            </a:r>
          </a:p>
          <a:p>
            <a:r>
              <a:rPr lang="en-US" sz="1800" dirty="0"/>
              <a:t>When you emit an event in Vue.js, you can include additional data as a second argument to the $emit function. This data can be anything that you want to pass along with the event, such as a string, number, object, or array.</a:t>
            </a:r>
            <a:endParaRPr lang="en-US" sz="1800" dirty="0" smtClean="0"/>
          </a:p>
          <a:p>
            <a:pPr marL="0" indent="0">
              <a:buNone/>
            </a:pPr>
            <a:endParaRPr lang="en-US" sz="1800" dirty="0"/>
          </a:p>
          <a:p>
            <a:pPr marL="0" indent="0">
              <a:buNone/>
            </a:pPr>
            <a:endParaRPr lang="en-US" sz="1800" dirty="0" smtClean="0"/>
          </a:p>
        </p:txBody>
      </p:sp>
      <p:pic>
        <p:nvPicPr>
          <p:cNvPr id="6" name="Picture 5"/>
          <p:cNvPicPr>
            <a:picLocks noChangeAspect="1"/>
          </p:cNvPicPr>
          <p:nvPr/>
        </p:nvPicPr>
        <p:blipFill>
          <a:blip r:embed="rId2"/>
          <a:stretch>
            <a:fillRect/>
          </a:stretch>
        </p:blipFill>
        <p:spPr>
          <a:xfrm>
            <a:off x="1382728" y="2609844"/>
            <a:ext cx="6715125" cy="1257300"/>
          </a:xfrm>
          <a:prstGeom prst="rect">
            <a:avLst/>
          </a:prstGeom>
        </p:spPr>
      </p:pic>
      <p:pic>
        <p:nvPicPr>
          <p:cNvPr id="9" name="Picture 8"/>
          <p:cNvPicPr>
            <a:picLocks noChangeAspect="1"/>
          </p:cNvPicPr>
          <p:nvPr/>
        </p:nvPicPr>
        <p:blipFill>
          <a:blip r:embed="rId3"/>
          <a:stretch>
            <a:fillRect/>
          </a:stretch>
        </p:blipFill>
        <p:spPr>
          <a:xfrm>
            <a:off x="2740575" y="3867144"/>
            <a:ext cx="3999430" cy="221866"/>
          </a:xfrm>
          <a:prstGeom prst="rect">
            <a:avLst/>
          </a:prstGeom>
        </p:spPr>
      </p:pic>
    </p:spTree>
    <p:extLst>
      <p:ext uri="{BB962C8B-B14F-4D97-AF65-F5344CB8AC3E}">
        <p14:creationId xmlns:p14="http://schemas.microsoft.com/office/powerpoint/2010/main" val="700824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Arguments</a:t>
            </a:r>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In the parent component, you can listen for the emitted event and access the additional </a:t>
            </a:r>
            <a:r>
              <a:rPr lang="en-US" sz="1800" dirty="0" smtClean="0"/>
              <a:t>data using </a:t>
            </a:r>
            <a:r>
              <a:rPr lang="en-US" sz="1800" dirty="0"/>
              <a:t>an inline arrow function as the listener, which allows us to access the event </a:t>
            </a:r>
            <a:r>
              <a:rPr lang="en-US" sz="1800" dirty="0" smtClean="0"/>
              <a:t>argument.</a:t>
            </a:r>
          </a:p>
          <a:p>
            <a:endParaRPr lang="en-US" sz="1800" dirty="0"/>
          </a:p>
          <a:p>
            <a:endParaRPr lang="en-US" sz="1800" dirty="0" smtClean="0"/>
          </a:p>
          <a:p>
            <a:endParaRPr lang="en-US" sz="1800" dirty="0"/>
          </a:p>
          <a:p>
            <a:r>
              <a:rPr lang="en-US" sz="1800" dirty="0"/>
              <a:t>Or, if the event handler is a </a:t>
            </a:r>
            <a:r>
              <a:rPr lang="en-US" sz="1800" dirty="0" smtClean="0"/>
              <a:t>method, </a:t>
            </a:r>
            <a:r>
              <a:rPr lang="en-US" sz="1800" dirty="0"/>
              <a:t>t</a:t>
            </a:r>
            <a:r>
              <a:rPr lang="en-US" sz="1800" dirty="0" smtClean="0"/>
              <a:t>hen </a:t>
            </a:r>
            <a:r>
              <a:rPr lang="en-US" sz="1800" dirty="0"/>
              <a:t>the value will be passed as the first parameter of that </a:t>
            </a:r>
            <a:r>
              <a:rPr lang="en-US" sz="1800" dirty="0" smtClean="0"/>
              <a:t>method.</a:t>
            </a:r>
            <a:endParaRPr lang="en-US" sz="1800" dirty="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1992474" y="1580713"/>
            <a:ext cx="5495633" cy="1054795"/>
          </a:xfrm>
          <a:prstGeom prst="rect">
            <a:avLst/>
          </a:prstGeom>
        </p:spPr>
      </p:pic>
      <p:pic>
        <p:nvPicPr>
          <p:cNvPr id="5" name="Picture 4"/>
          <p:cNvPicPr>
            <a:picLocks noChangeAspect="1"/>
          </p:cNvPicPr>
          <p:nvPr/>
        </p:nvPicPr>
        <p:blipFill>
          <a:blip r:embed="rId3"/>
          <a:stretch>
            <a:fillRect/>
          </a:stretch>
        </p:blipFill>
        <p:spPr>
          <a:xfrm>
            <a:off x="2631942" y="3262014"/>
            <a:ext cx="4096138" cy="1594236"/>
          </a:xfrm>
          <a:prstGeom prst="rect">
            <a:avLst/>
          </a:prstGeom>
        </p:spPr>
      </p:pic>
      <p:pic>
        <p:nvPicPr>
          <p:cNvPr id="10" name="Picture 9"/>
          <p:cNvPicPr>
            <a:picLocks noChangeAspect="1"/>
          </p:cNvPicPr>
          <p:nvPr/>
        </p:nvPicPr>
        <p:blipFill>
          <a:blip r:embed="rId4"/>
          <a:stretch>
            <a:fillRect/>
          </a:stretch>
        </p:blipFill>
        <p:spPr>
          <a:xfrm>
            <a:off x="2787665" y="4856250"/>
            <a:ext cx="3905250" cy="242243"/>
          </a:xfrm>
          <a:prstGeom prst="rect">
            <a:avLst/>
          </a:prstGeom>
        </p:spPr>
      </p:pic>
      <p:pic>
        <p:nvPicPr>
          <p:cNvPr id="11" name="Picture 10"/>
          <p:cNvPicPr>
            <a:picLocks noChangeAspect="1"/>
          </p:cNvPicPr>
          <p:nvPr/>
        </p:nvPicPr>
        <p:blipFill>
          <a:blip r:embed="rId4"/>
          <a:stretch>
            <a:fillRect/>
          </a:stretch>
        </p:blipFill>
        <p:spPr>
          <a:xfrm>
            <a:off x="2727386" y="2580341"/>
            <a:ext cx="3905250" cy="242243"/>
          </a:xfrm>
          <a:prstGeom prst="rect">
            <a:avLst/>
          </a:prstGeom>
        </p:spPr>
      </p:pic>
    </p:spTree>
    <p:extLst>
      <p:ext uri="{BB962C8B-B14F-4D97-AF65-F5344CB8AC3E}">
        <p14:creationId xmlns:p14="http://schemas.microsoft.com/office/powerpoint/2010/main" val="1374056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Emitted </a:t>
            </a:r>
            <a:r>
              <a:rPr lang="en-US" dirty="0" smtClean="0"/>
              <a:t>Events - </a:t>
            </a:r>
            <a:r>
              <a:rPr lang="en-US" dirty="0"/>
              <a:t>defineEmits</a:t>
            </a:r>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A component can explicitly declare the events it will emit using the defineEmits() </a:t>
            </a:r>
            <a:r>
              <a:rPr lang="en-US" sz="1800" dirty="0" smtClean="0"/>
              <a:t>macro</a:t>
            </a:r>
          </a:p>
          <a:p>
            <a:r>
              <a:rPr lang="en-US" sz="1800" dirty="0"/>
              <a:t>The $emit method that is commonly used in the &lt;template&gt; section of a Vue.js component is not directly accessible within the &lt;script setup&gt; section. However, you can use the defineEmits() function to define the events that the component emits and it returns an equivalent function that can be used within the &lt;script setup&gt; section to emit events.</a:t>
            </a:r>
          </a:p>
          <a:p>
            <a:pPr marL="0" indent="0">
              <a:buNone/>
            </a:pPr>
            <a:endParaRPr lang="en-US" sz="1800" dirty="0"/>
          </a:p>
          <a:p>
            <a:pPr marL="0" indent="0">
              <a:buNone/>
            </a:pPr>
            <a:endParaRPr lang="en-US" sz="1800" dirty="0" smtClean="0"/>
          </a:p>
        </p:txBody>
      </p:sp>
    </p:spTree>
    <p:extLst>
      <p:ext uri="{BB962C8B-B14F-4D97-AF65-F5344CB8AC3E}">
        <p14:creationId xmlns:p14="http://schemas.microsoft.com/office/powerpoint/2010/main" val="33153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Emitted </a:t>
            </a:r>
            <a:r>
              <a:rPr lang="en-US" dirty="0" smtClean="0"/>
              <a:t>Events - </a:t>
            </a:r>
            <a:r>
              <a:rPr lang="en-US" dirty="0"/>
              <a:t>defineEmits</a:t>
            </a:r>
          </a:p>
        </p:txBody>
      </p:sp>
      <p:sp>
        <p:nvSpPr>
          <p:cNvPr id="3" name="Content Placeholder 2"/>
          <p:cNvSpPr>
            <a:spLocks noGrp="1"/>
          </p:cNvSpPr>
          <p:nvPr>
            <p:ph sz="quarter" idx="15"/>
          </p:nvPr>
        </p:nvSpPr>
        <p:spPr>
          <a:xfrm>
            <a:off x="719138" y="879561"/>
            <a:ext cx="8042307" cy="3684501"/>
          </a:xfrm>
        </p:spPr>
        <p:txBody>
          <a:bodyPr>
            <a:normAutofit/>
          </a:bodyPr>
          <a:lstStyle/>
          <a:p>
            <a:pPr marL="0" indent="0">
              <a:buNone/>
            </a:pPr>
            <a:endParaRPr lang="en-US" sz="1800" dirty="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2400443" y="2581852"/>
            <a:ext cx="4679691" cy="2291166"/>
          </a:xfrm>
          <a:prstGeom prst="rect">
            <a:avLst/>
          </a:prstGeom>
        </p:spPr>
      </p:pic>
      <p:pic>
        <p:nvPicPr>
          <p:cNvPr id="5" name="Picture 4"/>
          <p:cNvPicPr>
            <a:picLocks noChangeAspect="1"/>
          </p:cNvPicPr>
          <p:nvPr/>
        </p:nvPicPr>
        <p:blipFill>
          <a:blip r:embed="rId3"/>
          <a:stretch>
            <a:fillRect/>
          </a:stretch>
        </p:blipFill>
        <p:spPr>
          <a:xfrm>
            <a:off x="2063863" y="879561"/>
            <a:ext cx="5232676" cy="979735"/>
          </a:xfrm>
          <a:prstGeom prst="rect">
            <a:avLst/>
          </a:prstGeom>
        </p:spPr>
      </p:pic>
      <p:pic>
        <p:nvPicPr>
          <p:cNvPr id="7" name="Picture 6"/>
          <p:cNvPicPr>
            <a:picLocks noChangeAspect="1"/>
          </p:cNvPicPr>
          <p:nvPr/>
        </p:nvPicPr>
        <p:blipFill>
          <a:blip r:embed="rId4"/>
          <a:stretch>
            <a:fillRect/>
          </a:stretch>
        </p:blipFill>
        <p:spPr>
          <a:xfrm>
            <a:off x="2689643" y="4674819"/>
            <a:ext cx="4101290" cy="212031"/>
          </a:xfrm>
          <a:prstGeom prst="rect">
            <a:avLst/>
          </a:prstGeom>
        </p:spPr>
      </p:pic>
      <p:pic>
        <p:nvPicPr>
          <p:cNvPr id="8" name="Picture 7"/>
          <p:cNvPicPr>
            <a:picLocks noChangeAspect="1"/>
          </p:cNvPicPr>
          <p:nvPr/>
        </p:nvPicPr>
        <p:blipFill>
          <a:blip r:embed="rId5"/>
          <a:stretch>
            <a:fillRect/>
          </a:stretch>
        </p:blipFill>
        <p:spPr>
          <a:xfrm>
            <a:off x="2642974" y="1857049"/>
            <a:ext cx="4074075" cy="226007"/>
          </a:xfrm>
          <a:prstGeom prst="rect">
            <a:avLst/>
          </a:prstGeom>
        </p:spPr>
      </p:pic>
    </p:spTree>
    <p:extLst>
      <p:ext uri="{BB962C8B-B14F-4D97-AF65-F5344CB8AC3E}">
        <p14:creationId xmlns:p14="http://schemas.microsoft.com/office/powerpoint/2010/main" val="3522708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a:t>
            </a:r>
            <a:r>
              <a:rPr lang="en-US" dirty="0" smtClean="0"/>
              <a:t>Properties</a:t>
            </a:r>
            <a:endParaRPr lang="en-US" dirty="0"/>
          </a:p>
        </p:txBody>
      </p:sp>
      <p:sp>
        <p:nvSpPr>
          <p:cNvPr id="3" name="Content Placeholder 2"/>
          <p:cNvSpPr>
            <a:spLocks noGrp="1"/>
          </p:cNvSpPr>
          <p:nvPr>
            <p:ph sz="quarter" idx="15"/>
          </p:nvPr>
        </p:nvSpPr>
        <p:spPr/>
        <p:txBody>
          <a:bodyPr/>
          <a:lstStyle/>
          <a:p>
            <a:endParaRPr lang="en-US" dirty="0"/>
          </a:p>
        </p:txBody>
      </p:sp>
      <p:pic>
        <p:nvPicPr>
          <p:cNvPr id="4" name="Picture 3" descr="http://www.arfengineering.co.uk/wordpress/wp-content/uploads/2012/08/HANDYMAN-IMA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9900" y="1215250"/>
            <a:ext cx="3520223" cy="297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38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a:t>
            </a:r>
            <a:r>
              <a:rPr lang="en-US" dirty="0" smtClean="0"/>
              <a:t>Properties</a:t>
            </a:r>
            <a:endParaRPr lang="en-US" dirty="0"/>
          </a:p>
        </p:txBody>
      </p:sp>
      <p:sp>
        <p:nvSpPr>
          <p:cNvPr id="3" name="Content Placeholder 2"/>
          <p:cNvSpPr>
            <a:spLocks noGrp="1"/>
          </p:cNvSpPr>
          <p:nvPr>
            <p:ph sz="quarter" idx="15"/>
          </p:nvPr>
        </p:nvSpPr>
        <p:spPr/>
        <p:txBody>
          <a:bodyPr>
            <a:normAutofit/>
          </a:bodyPr>
          <a:lstStyle/>
          <a:p>
            <a:r>
              <a:rPr lang="en-US" sz="1800" dirty="0"/>
              <a:t>In-template expressions are very convenient, but they are meant for simple operations. Putting too much logic in your templates can make them bloated and hard to maintain</a:t>
            </a:r>
            <a:r>
              <a:rPr lang="en-US" sz="1800" dirty="0" smtClean="0"/>
              <a:t>.</a:t>
            </a:r>
          </a:p>
          <a:p>
            <a:r>
              <a:rPr lang="en-US" sz="1800" dirty="0"/>
              <a:t>For example, if we have an object with a nested array:</a:t>
            </a:r>
          </a:p>
        </p:txBody>
      </p:sp>
      <p:pic>
        <p:nvPicPr>
          <p:cNvPr id="5" name="Picture 4"/>
          <p:cNvPicPr>
            <a:picLocks noChangeAspect="1"/>
          </p:cNvPicPr>
          <p:nvPr/>
        </p:nvPicPr>
        <p:blipFill>
          <a:blip r:embed="rId2"/>
          <a:stretch>
            <a:fillRect/>
          </a:stretch>
        </p:blipFill>
        <p:spPr>
          <a:xfrm>
            <a:off x="1996777" y="2169290"/>
            <a:ext cx="5366346" cy="1657588"/>
          </a:xfrm>
          <a:prstGeom prst="rect">
            <a:avLst/>
          </a:prstGeom>
        </p:spPr>
      </p:pic>
    </p:spTree>
    <p:extLst>
      <p:ext uri="{BB962C8B-B14F-4D97-AF65-F5344CB8AC3E}">
        <p14:creationId xmlns:p14="http://schemas.microsoft.com/office/powerpoint/2010/main" val="2267869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848" y="2139691"/>
            <a:ext cx="5117151" cy="374073"/>
          </a:xfrm>
        </p:spPr>
        <p:txBody>
          <a:bodyPr/>
          <a:lstStyle/>
          <a:p>
            <a:pPr algn="ctr"/>
            <a:r>
              <a:rPr lang="en-US" dirty="0" smtClean="0">
                <a:latin typeface="Arial" panose="020B0604020202020204" pitchFamily="34" charset="0"/>
                <a:cs typeface="Arial" panose="020B0604020202020204" pitchFamily="34" charset="0"/>
              </a:rPr>
              <a:t>Vue – Day 4</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982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a:t>
            </a:r>
            <a:r>
              <a:rPr lang="en-US" dirty="0" smtClean="0"/>
              <a:t>Properties</a:t>
            </a:r>
            <a:endParaRPr lang="en-US" dirty="0"/>
          </a:p>
        </p:txBody>
      </p:sp>
      <p:sp>
        <p:nvSpPr>
          <p:cNvPr id="3" name="Content Placeholder 2"/>
          <p:cNvSpPr>
            <a:spLocks noGrp="1"/>
          </p:cNvSpPr>
          <p:nvPr>
            <p:ph sz="quarter" idx="15"/>
          </p:nvPr>
        </p:nvSpPr>
        <p:spPr/>
        <p:txBody>
          <a:bodyPr>
            <a:normAutofit/>
          </a:bodyPr>
          <a:lstStyle/>
          <a:p>
            <a:r>
              <a:rPr lang="en-US" sz="1800" dirty="0"/>
              <a:t>And we want to display different messages depending on if author already has some books or </a:t>
            </a:r>
            <a:r>
              <a:rPr lang="en-US" sz="1800" dirty="0" smtClean="0"/>
              <a:t>not.</a:t>
            </a:r>
          </a:p>
          <a:p>
            <a:endParaRPr lang="en-US" sz="1800" dirty="0"/>
          </a:p>
          <a:p>
            <a:endParaRPr lang="en-US" sz="1800" dirty="0" smtClean="0"/>
          </a:p>
          <a:p>
            <a:endParaRPr lang="en-US" sz="1800" dirty="0"/>
          </a:p>
          <a:p>
            <a:r>
              <a:rPr lang="en-US" sz="1800" dirty="0"/>
              <a:t>At this point, the template is getting a bit cluttered. We have to look at it for a second before realizing that it performs a calculation depending on author.books. More importantly, we probably don't want to repeat ourselves if we need to include this calculation in the template more than once.</a:t>
            </a:r>
          </a:p>
        </p:txBody>
      </p:sp>
      <p:pic>
        <p:nvPicPr>
          <p:cNvPr id="6" name="Picture 5"/>
          <p:cNvPicPr>
            <a:picLocks noChangeAspect="1"/>
          </p:cNvPicPr>
          <p:nvPr/>
        </p:nvPicPr>
        <p:blipFill>
          <a:blip r:embed="rId2"/>
          <a:stretch>
            <a:fillRect/>
          </a:stretch>
        </p:blipFill>
        <p:spPr>
          <a:xfrm>
            <a:off x="1601540" y="1634378"/>
            <a:ext cx="6156820" cy="831301"/>
          </a:xfrm>
          <a:prstGeom prst="rect">
            <a:avLst/>
          </a:prstGeom>
        </p:spPr>
      </p:pic>
    </p:spTree>
    <p:extLst>
      <p:ext uri="{BB962C8B-B14F-4D97-AF65-F5344CB8AC3E}">
        <p14:creationId xmlns:p14="http://schemas.microsoft.com/office/powerpoint/2010/main" val="292542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a:t>
            </a:r>
            <a:r>
              <a:rPr lang="en-US" dirty="0" smtClean="0"/>
              <a:t>Properties</a:t>
            </a:r>
            <a:endParaRPr lang="en-US" dirty="0"/>
          </a:p>
        </p:txBody>
      </p:sp>
      <p:sp>
        <p:nvSpPr>
          <p:cNvPr id="3" name="Content Placeholder 2"/>
          <p:cNvSpPr>
            <a:spLocks noGrp="1"/>
          </p:cNvSpPr>
          <p:nvPr>
            <p:ph sz="quarter" idx="15"/>
          </p:nvPr>
        </p:nvSpPr>
        <p:spPr/>
        <p:txBody>
          <a:bodyPr>
            <a:normAutofit/>
          </a:bodyPr>
          <a:lstStyle/>
          <a:p>
            <a:r>
              <a:rPr lang="en-US" sz="1800" dirty="0"/>
              <a:t>That's why for complex logic that includes reactive data, it is recommended to use a computed property. Here's the same example, refactored:</a:t>
            </a:r>
          </a:p>
          <a:p>
            <a:endParaRPr lang="en-US" sz="1800" dirty="0" smtClean="0"/>
          </a:p>
        </p:txBody>
      </p:sp>
      <p:pic>
        <p:nvPicPr>
          <p:cNvPr id="4" name="Picture 3"/>
          <p:cNvPicPr>
            <a:picLocks noChangeAspect="1"/>
          </p:cNvPicPr>
          <p:nvPr/>
        </p:nvPicPr>
        <p:blipFill>
          <a:blip r:embed="rId2"/>
          <a:stretch>
            <a:fillRect/>
          </a:stretch>
        </p:blipFill>
        <p:spPr>
          <a:xfrm>
            <a:off x="2470988" y="1494200"/>
            <a:ext cx="4417924" cy="3213603"/>
          </a:xfrm>
          <a:prstGeom prst="rect">
            <a:avLst/>
          </a:prstGeom>
        </p:spPr>
      </p:pic>
    </p:spTree>
    <p:extLst>
      <p:ext uri="{BB962C8B-B14F-4D97-AF65-F5344CB8AC3E}">
        <p14:creationId xmlns:p14="http://schemas.microsoft.com/office/powerpoint/2010/main" val="142257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a:t>
            </a:r>
            <a:r>
              <a:rPr lang="en-US" dirty="0" smtClean="0"/>
              <a:t>Properties</a:t>
            </a:r>
            <a:endParaRPr lang="en-US" dirty="0"/>
          </a:p>
        </p:txBody>
      </p:sp>
      <p:sp>
        <p:nvSpPr>
          <p:cNvPr id="3" name="Content Placeholder 2"/>
          <p:cNvSpPr>
            <a:spLocks noGrp="1"/>
          </p:cNvSpPr>
          <p:nvPr>
            <p:ph sz="quarter" idx="15"/>
          </p:nvPr>
        </p:nvSpPr>
        <p:spPr>
          <a:xfrm>
            <a:off x="4374490" y="879561"/>
            <a:ext cx="4266273" cy="3684501"/>
          </a:xfrm>
        </p:spPr>
        <p:txBody>
          <a:bodyPr>
            <a:normAutofit/>
          </a:bodyPr>
          <a:lstStyle/>
          <a:p>
            <a:r>
              <a:rPr lang="en-US" sz="1400" dirty="0"/>
              <a:t>Here we have declared a computed property publishedBooksMessage. The computed() function expects to be passed a getter function, and the returned value is a computed ref. Similar to normal refs, you can access the computed result as publishedBooksMessage.value. Computed refs are also auto-unwrapped in templates so you can reference them without .value in template expressions.</a:t>
            </a:r>
          </a:p>
          <a:p>
            <a:endParaRPr lang="en-US" sz="1400" dirty="0"/>
          </a:p>
          <a:p>
            <a:r>
              <a:rPr lang="en-US" sz="1400" dirty="0"/>
              <a:t>A computed property automatically tracks its reactive dependencies. Vue is aware that the computation of publishedBooksMessage depends on author.books, so it will update any bindings that depend on publishedBooksMessage when author.books changes.</a:t>
            </a:r>
            <a:endParaRPr lang="en-US" sz="1400" dirty="0" smtClean="0"/>
          </a:p>
        </p:txBody>
      </p:sp>
      <p:pic>
        <p:nvPicPr>
          <p:cNvPr id="4" name="Picture 3"/>
          <p:cNvPicPr>
            <a:picLocks noChangeAspect="1"/>
          </p:cNvPicPr>
          <p:nvPr/>
        </p:nvPicPr>
        <p:blipFill>
          <a:blip r:embed="rId2"/>
          <a:stretch>
            <a:fillRect/>
          </a:stretch>
        </p:blipFill>
        <p:spPr>
          <a:xfrm>
            <a:off x="719138" y="879561"/>
            <a:ext cx="3403117" cy="2475431"/>
          </a:xfrm>
          <a:prstGeom prst="rect">
            <a:avLst/>
          </a:prstGeom>
        </p:spPr>
      </p:pic>
    </p:spTree>
    <p:extLst>
      <p:ext uri="{BB962C8B-B14F-4D97-AF65-F5344CB8AC3E}">
        <p14:creationId xmlns:p14="http://schemas.microsoft.com/office/powerpoint/2010/main" val="2751785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Caching vs. Methods</a:t>
            </a:r>
          </a:p>
        </p:txBody>
      </p:sp>
      <p:sp>
        <p:nvSpPr>
          <p:cNvPr id="3" name="Content Placeholder 2"/>
          <p:cNvSpPr>
            <a:spLocks noGrp="1"/>
          </p:cNvSpPr>
          <p:nvPr>
            <p:ph sz="quarter" idx="15"/>
          </p:nvPr>
        </p:nvSpPr>
        <p:spPr/>
        <p:txBody>
          <a:bodyPr>
            <a:normAutofit fontScale="92500" lnSpcReduction="10000"/>
          </a:bodyPr>
          <a:lstStyle/>
          <a:p>
            <a:r>
              <a:rPr lang="en-US" sz="1800" dirty="0"/>
              <a:t>You may have noticed we can achieve the same result by invoking a method in the </a:t>
            </a:r>
            <a:r>
              <a:rPr lang="en-US" sz="1800" dirty="0" smtClean="0"/>
              <a:t>expression.</a:t>
            </a:r>
          </a:p>
          <a:p>
            <a:endParaRPr lang="en-US" sz="1800" dirty="0"/>
          </a:p>
          <a:p>
            <a:endParaRPr lang="en-US" sz="1800" dirty="0" smtClean="0"/>
          </a:p>
          <a:p>
            <a:endParaRPr lang="en-US" sz="1800" dirty="0"/>
          </a:p>
          <a:p>
            <a:endParaRPr lang="en-US" sz="1800" dirty="0" smtClean="0"/>
          </a:p>
          <a:p>
            <a:r>
              <a:rPr lang="en-US" sz="1800" dirty="0"/>
              <a:t>Instead of a computed property, we can define the same function as a method. For the end result, the two approaches are indeed exactly the same. However, the difference is that computed properties are cached based on their reactive dependencies. A computed property will only re-evaluate when some of its reactive dependencies have changed. This means as long as author.books has not changed, multiple access to publishedBooksMessage will immediately return the previously computed result without having to run the getter function again.</a:t>
            </a:r>
            <a:endParaRPr lang="en-US" sz="1800" dirty="0" smtClean="0"/>
          </a:p>
        </p:txBody>
      </p:sp>
      <p:pic>
        <p:nvPicPr>
          <p:cNvPr id="5" name="Picture 4"/>
          <p:cNvPicPr>
            <a:picLocks noChangeAspect="1"/>
          </p:cNvPicPr>
          <p:nvPr/>
        </p:nvPicPr>
        <p:blipFill>
          <a:blip r:embed="rId2"/>
          <a:stretch>
            <a:fillRect/>
          </a:stretch>
        </p:blipFill>
        <p:spPr>
          <a:xfrm>
            <a:off x="2190972" y="1115667"/>
            <a:ext cx="4977955" cy="1482943"/>
          </a:xfrm>
          <a:prstGeom prst="rect">
            <a:avLst/>
          </a:prstGeom>
        </p:spPr>
      </p:pic>
    </p:spTree>
    <p:extLst>
      <p:ext uri="{BB962C8B-B14F-4D97-AF65-F5344CB8AC3E}">
        <p14:creationId xmlns:p14="http://schemas.microsoft.com/office/powerpoint/2010/main" val="3002794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3392" y="585750"/>
            <a:ext cx="6086475" cy="3562350"/>
          </a:xfrm>
          <a:prstGeom prst="rect">
            <a:avLst/>
          </a:prstGeom>
        </p:spPr>
      </p:pic>
    </p:spTree>
    <p:extLst>
      <p:ext uri="{BB962C8B-B14F-4D97-AF65-F5344CB8AC3E}">
        <p14:creationId xmlns:p14="http://schemas.microsoft.com/office/powerpoint/2010/main" val="1989649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7854" y="182878"/>
            <a:ext cx="3661191" cy="4614024"/>
          </a:xfrm>
          <a:prstGeom prst="rect">
            <a:avLst/>
          </a:prstGeom>
        </p:spPr>
      </p:pic>
    </p:spTree>
    <p:extLst>
      <p:ext uri="{BB962C8B-B14F-4D97-AF65-F5344CB8AC3E}">
        <p14:creationId xmlns:p14="http://schemas.microsoft.com/office/powerpoint/2010/main" val="2343713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08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Agenda</a:t>
            </a:r>
            <a:r>
              <a:rPr lang="en-US" dirty="0" smtClean="0"/>
              <a:t> </a:t>
            </a:r>
            <a:endParaRPr lang="en-US" dirty="0"/>
          </a:p>
        </p:txBody>
      </p:sp>
      <p:sp>
        <p:nvSpPr>
          <p:cNvPr id="3" name="Content Placeholder 2"/>
          <p:cNvSpPr>
            <a:spLocks noGrp="1"/>
          </p:cNvSpPr>
          <p:nvPr>
            <p:ph sz="quarter" idx="15"/>
          </p:nvPr>
        </p:nvSpPr>
        <p:spPr/>
        <p:txBody>
          <a:bodyPr>
            <a:normAutofit/>
          </a:bodyPr>
          <a:lstStyle/>
          <a:p>
            <a:r>
              <a:rPr lang="en-US" sz="1800" dirty="0"/>
              <a:t>Directives</a:t>
            </a:r>
          </a:p>
          <a:p>
            <a:pPr lvl="1"/>
            <a:r>
              <a:rPr lang="en-US" dirty="0" smtClean="0"/>
              <a:t>v-on </a:t>
            </a:r>
            <a:r>
              <a:rPr lang="en-US" dirty="0"/>
              <a:t>( </a:t>
            </a:r>
            <a:r>
              <a:rPr lang="en-US" b="1" dirty="0"/>
              <a:t>Event Handling</a:t>
            </a:r>
            <a:r>
              <a:rPr lang="en-US" dirty="0"/>
              <a:t> )</a:t>
            </a:r>
          </a:p>
          <a:p>
            <a:pPr lvl="1"/>
            <a:r>
              <a:rPr lang="en-US" dirty="0"/>
              <a:t>v-if / v-else-if /</a:t>
            </a:r>
            <a:r>
              <a:rPr lang="en-US" b="1" dirty="0"/>
              <a:t> </a:t>
            </a:r>
            <a:r>
              <a:rPr lang="en-US" dirty="0"/>
              <a:t>v-else / v-show ( </a:t>
            </a:r>
            <a:r>
              <a:rPr lang="en-US" b="1" dirty="0"/>
              <a:t>Conditional Rendering </a:t>
            </a:r>
            <a:r>
              <a:rPr lang="en-US" dirty="0" smtClean="0"/>
              <a:t>)</a:t>
            </a:r>
            <a:endParaRPr lang="en-US" sz="1800" dirty="0" smtClean="0"/>
          </a:p>
          <a:p>
            <a:r>
              <a:rPr lang="en-US" sz="1800" dirty="0" smtClean="0"/>
              <a:t>Component </a:t>
            </a:r>
            <a:r>
              <a:rPr lang="en-US" sz="1800" dirty="0" smtClean="0"/>
              <a:t>Events</a:t>
            </a:r>
          </a:p>
          <a:p>
            <a:pPr lvl="1"/>
            <a:r>
              <a:rPr lang="en-US" dirty="0"/>
              <a:t>Emitting and Listening to </a:t>
            </a:r>
            <a:r>
              <a:rPr lang="en-US" dirty="0" smtClean="0"/>
              <a:t>Events</a:t>
            </a:r>
          </a:p>
          <a:p>
            <a:pPr lvl="1"/>
            <a:r>
              <a:rPr lang="en-US" dirty="0"/>
              <a:t>Event </a:t>
            </a:r>
            <a:r>
              <a:rPr lang="en-US" dirty="0" smtClean="0"/>
              <a:t>Arguments</a:t>
            </a:r>
          </a:p>
          <a:p>
            <a:pPr lvl="1"/>
            <a:r>
              <a:rPr lang="en-US" dirty="0" smtClean="0"/>
              <a:t>defineEmits</a:t>
            </a:r>
          </a:p>
          <a:p>
            <a:r>
              <a:rPr lang="en-US" sz="1800" dirty="0" smtClean="0"/>
              <a:t>Computed Properties</a:t>
            </a:r>
            <a:endParaRPr lang="en-US" sz="1800" dirty="0"/>
          </a:p>
          <a:p>
            <a:endParaRPr lang="en-US" sz="1800" dirty="0" smtClean="0"/>
          </a:p>
        </p:txBody>
      </p:sp>
    </p:spTree>
    <p:extLst>
      <p:ext uri="{BB962C8B-B14F-4D97-AF65-F5344CB8AC3E}">
        <p14:creationId xmlns:p14="http://schemas.microsoft.com/office/powerpoint/2010/main" val="1086067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a:t>
            </a:r>
            <a:endParaRPr lang="en-US" dirty="0"/>
          </a:p>
        </p:txBody>
      </p:sp>
      <p:sp>
        <p:nvSpPr>
          <p:cNvPr id="3" name="Content Placeholder 2"/>
          <p:cNvSpPr>
            <a:spLocks noGrp="1"/>
          </p:cNvSpPr>
          <p:nvPr>
            <p:ph sz="quarter" idx="15"/>
          </p:nvPr>
        </p:nvSpPr>
        <p:spPr/>
        <p:txBody>
          <a:bodyPr>
            <a:normAutofit/>
          </a:bodyPr>
          <a:lstStyle/>
          <a:p>
            <a:r>
              <a:rPr lang="en-US" sz="1800" b="1" dirty="0"/>
              <a:t>v-on </a:t>
            </a:r>
            <a:r>
              <a:rPr lang="en-US" sz="1800" dirty="0"/>
              <a:t>is a directive in Vue.js that allows us to bind event listeners to DOM elements or Vue components.</a:t>
            </a:r>
            <a:endParaRPr lang="en-US" sz="1800" dirty="0" smtClean="0"/>
          </a:p>
        </p:txBody>
      </p:sp>
      <p:pic>
        <p:nvPicPr>
          <p:cNvPr id="4" name="Picture 3"/>
          <p:cNvPicPr>
            <a:picLocks noChangeAspect="1"/>
          </p:cNvPicPr>
          <p:nvPr/>
        </p:nvPicPr>
        <p:blipFill>
          <a:blip r:embed="rId2"/>
          <a:stretch>
            <a:fillRect/>
          </a:stretch>
        </p:blipFill>
        <p:spPr>
          <a:xfrm>
            <a:off x="719138" y="1559727"/>
            <a:ext cx="4655295" cy="2845631"/>
          </a:xfrm>
          <a:prstGeom prst="rect">
            <a:avLst/>
          </a:prstGeom>
        </p:spPr>
      </p:pic>
      <p:pic>
        <p:nvPicPr>
          <p:cNvPr id="9" name="Picture 8"/>
          <p:cNvPicPr>
            <a:picLocks noChangeAspect="1"/>
          </p:cNvPicPr>
          <p:nvPr/>
        </p:nvPicPr>
        <p:blipFill>
          <a:blip r:embed="rId3"/>
          <a:stretch>
            <a:fillRect/>
          </a:stretch>
        </p:blipFill>
        <p:spPr>
          <a:xfrm>
            <a:off x="5713573" y="1655845"/>
            <a:ext cx="2926879" cy="2653393"/>
          </a:xfrm>
          <a:prstGeom prst="rect">
            <a:avLst/>
          </a:prstGeom>
        </p:spPr>
      </p:pic>
      <p:pic>
        <p:nvPicPr>
          <p:cNvPr id="5" name="Picture 4"/>
          <p:cNvPicPr>
            <a:picLocks noChangeAspect="1"/>
          </p:cNvPicPr>
          <p:nvPr/>
        </p:nvPicPr>
        <p:blipFill>
          <a:blip r:embed="rId4"/>
          <a:stretch>
            <a:fillRect/>
          </a:stretch>
        </p:blipFill>
        <p:spPr>
          <a:xfrm>
            <a:off x="1615273" y="4471253"/>
            <a:ext cx="2863024" cy="185618"/>
          </a:xfrm>
          <a:prstGeom prst="rect">
            <a:avLst/>
          </a:prstGeom>
        </p:spPr>
      </p:pic>
    </p:spTree>
    <p:extLst>
      <p:ext uri="{BB962C8B-B14F-4D97-AF65-F5344CB8AC3E}">
        <p14:creationId xmlns:p14="http://schemas.microsoft.com/office/powerpoint/2010/main" val="357792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 – Important Points</a:t>
            </a:r>
            <a:endParaRPr lang="en-US" dirty="0"/>
          </a:p>
        </p:txBody>
      </p:sp>
      <p:sp>
        <p:nvSpPr>
          <p:cNvPr id="3" name="Content Placeholder 2"/>
          <p:cNvSpPr>
            <a:spLocks noGrp="1"/>
          </p:cNvSpPr>
          <p:nvPr>
            <p:ph sz="quarter" idx="15"/>
          </p:nvPr>
        </p:nvSpPr>
        <p:spPr>
          <a:xfrm>
            <a:off x="719138" y="879561"/>
            <a:ext cx="8042307" cy="3684501"/>
          </a:xfrm>
        </p:spPr>
        <p:txBody>
          <a:bodyPr>
            <a:normAutofit lnSpcReduction="10000"/>
          </a:bodyPr>
          <a:lstStyle/>
          <a:p>
            <a:r>
              <a:rPr lang="en-US" sz="1800" dirty="0"/>
              <a:t>v-on is a directive that listens to a specified event and performs a given action when the event occurs.</a:t>
            </a:r>
          </a:p>
          <a:p>
            <a:r>
              <a:rPr lang="en-US" sz="1800" dirty="0"/>
              <a:t>The event that v-on listens for is specified by the argument of the directive, which can be a string literal or a JavaScript expression that evaluates to a string.</a:t>
            </a:r>
          </a:p>
          <a:p>
            <a:r>
              <a:rPr lang="en-US" sz="1800" dirty="0"/>
              <a:t>The action that v-on performs when the event occurs is specified by the value of the directive, which can be a method name, a JavaScript expression, or an object containing event handler functions.</a:t>
            </a:r>
          </a:p>
          <a:p>
            <a:r>
              <a:rPr lang="en-US" sz="1800" dirty="0"/>
              <a:t>v-on can be used with a shorthand syntax, where the event name is prefixed with @, e.g. @click="</a:t>
            </a:r>
            <a:r>
              <a:rPr lang="en-US" sz="1800" dirty="0" err="1"/>
              <a:t>handleClick</a:t>
            </a:r>
            <a:r>
              <a:rPr lang="en-US" sz="1800" dirty="0"/>
              <a:t>".</a:t>
            </a:r>
          </a:p>
          <a:p>
            <a:r>
              <a:rPr lang="en-US" sz="1800" dirty="0"/>
              <a:t>v-on can also be used with modifiers, which are special postfixes that specify extra behavior for the event listener, such as preventing default, stopping propagation, or capturing the event in the capture phase.</a:t>
            </a:r>
            <a:endParaRPr lang="en-US" sz="1800" dirty="0" smtClean="0"/>
          </a:p>
        </p:txBody>
      </p:sp>
    </p:spTree>
    <p:extLst>
      <p:ext uri="{BB962C8B-B14F-4D97-AF65-F5344CB8AC3E}">
        <p14:creationId xmlns:p14="http://schemas.microsoft.com/office/powerpoint/2010/main" val="2932377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Modifiers</a:t>
            </a:r>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Modifiers are special postfixes denoted by a dot that can be added to an event listener in v-on.</a:t>
            </a:r>
          </a:p>
          <a:p>
            <a:r>
              <a:rPr lang="en-US" sz="1800" dirty="0"/>
              <a:t>Modifiers alter the default behavior of the event listener, such as preventing the default action, stopping the event from propagating further, or capturing the event in the capture phase.</a:t>
            </a:r>
          </a:p>
          <a:p>
            <a:r>
              <a:rPr lang="en-US" sz="1800" dirty="0"/>
              <a:t>Modifiers can be chained together to apply multiple behaviors to the event listener.</a:t>
            </a:r>
          </a:p>
          <a:p>
            <a:r>
              <a:rPr lang="en-US" sz="1800" dirty="0"/>
              <a:t>Some common modifiers in v-on include .prevent, .stop, .capture, .self, and .once.</a:t>
            </a:r>
          </a:p>
          <a:p>
            <a:r>
              <a:rPr lang="en-US" sz="1800" dirty="0"/>
              <a:t>The .prevent modifier prevents the default behavior of an element, such as submitting a form or following a link.</a:t>
            </a:r>
          </a:p>
          <a:p>
            <a:r>
              <a:rPr lang="en-US" sz="1800" dirty="0" smtClean="0"/>
              <a:t>The </a:t>
            </a:r>
            <a:r>
              <a:rPr lang="en-US" sz="1800" dirty="0"/>
              <a:t>.once modifier only triggers the event listener once, and then unbinds the event listener.</a:t>
            </a:r>
            <a:endParaRPr lang="en-US" sz="1800" dirty="0" smtClean="0"/>
          </a:p>
        </p:txBody>
      </p:sp>
    </p:spTree>
    <p:extLst>
      <p:ext uri="{BB962C8B-B14F-4D97-AF65-F5344CB8AC3E}">
        <p14:creationId xmlns:p14="http://schemas.microsoft.com/office/powerpoint/2010/main" val="24973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v-if, v-else, and v-else-if</a:t>
            </a:r>
          </a:p>
        </p:txBody>
      </p:sp>
      <p:sp>
        <p:nvSpPr>
          <p:cNvPr id="3" name="Content Placeholder 2"/>
          <p:cNvSpPr>
            <a:spLocks noGrp="1"/>
          </p:cNvSpPr>
          <p:nvPr>
            <p:ph sz="quarter" idx="15"/>
          </p:nvPr>
        </p:nvSpPr>
        <p:spPr/>
        <p:txBody>
          <a:bodyPr>
            <a:normAutofit/>
          </a:bodyPr>
          <a:lstStyle/>
          <a:p>
            <a:r>
              <a:rPr lang="en-US" sz="1800" b="1" dirty="0"/>
              <a:t>v-if, v-else, and v-else-if </a:t>
            </a:r>
            <a:r>
              <a:rPr lang="en-US" sz="1800" dirty="0"/>
              <a:t>are directives in Vue.js that are used for conditional rendering. </a:t>
            </a:r>
            <a:endParaRPr lang="en-US" sz="1800" dirty="0" smtClean="0"/>
          </a:p>
        </p:txBody>
      </p:sp>
      <p:pic>
        <p:nvPicPr>
          <p:cNvPr id="7" name="Picture 6"/>
          <p:cNvPicPr>
            <a:picLocks noChangeAspect="1"/>
          </p:cNvPicPr>
          <p:nvPr/>
        </p:nvPicPr>
        <p:blipFill>
          <a:blip r:embed="rId2"/>
          <a:stretch>
            <a:fillRect/>
          </a:stretch>
        </p:blipFill>
        <p:spPr>
          <a:xfrm>
            <a:off x="723375" y="1539551"/>
            <a:ext cx="4128543" cy="2968310"/>
          </a:xfrm>
          <a:prstGeom prst="rect">
            <a:avLst/>
          </a:prstGeom>
        </p:spPr>
      </p:pic>
      <p:pic>
        <p:nvPicPr>
          <p:cNvPr id="8" name="Picture 7"/>
          <p:cNvPicPr>
            <a:picLocks noChangeAspect="1"/>
          </p:cNvPicPr>
          <p:nvPr/>
        </p:nvPicPr>
        <p:blipFill>
          <a:blip r:embed="rId3"/>
          <a:stretch>
            <a:fillRect/>
          </a:stretch>
        </p:blipFill>
        <p:spPr>
          <a:xfrm>
            <a:off x="5567900" y="1623527"/>
            <a:ext cx="3072552" cy="2807251"/>
          </a:xfrm>
          <a:prstGeom prst="rect">
            <a:avLst/>
          </a:prstGeom>
        </p:spPr>
      </p:pic>
      <p:pic>
        <p:nvPicPr>
          <p:cNvPr id="6" name="Picture 5"/>
          <p:cNvPicPr>
            <a:picLocks noChangeAspect="1"/>
          </p:cNvPicPr>
          <p:nvPr/>
        </p:nvPicPr>
        <p:blipFill>
          <a:blip r:embed="rId4"/>
          <a:stretch>
            <a:fillRect/>
          </a:stretch>
        </p:blipFill>
        <p:spPr>
          <a:xfrm>
            <a:off x="1356134" y="4614994"/>
            <a:ext cx="2863024" cy="185618"/>
          </a:xfrm>
          <a:prstGeom prst="rect">
            <a:avLst/>
          </a:prstGeom>
        </p:spPr>
      </p:pic>
    </p:spTree>
    <p:extLst>
      <p:ext uri="{BB962C8B-B14F-4D97-AF65-F5344CB8AC3E}">
        <p14:creationId xmlns:p14="http://schemas.microsoft.com/office/powerpoint/2010/main" val="3857662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v-if, v-else, and v-else-if </a:t>
            </a:r>
            <a:r>
              <a:rPr lang="en-US" dirty="0" smtClean="0"/>
              <a:t>– Important Points</a:t>
            </a:r>
            <a:endParaRPr lang="en-US" dirty="0"/>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v-if is used to conditionally render a block of code. The block is only rendered if the condition in the directive is true. If the condition is false, the block is not rendered at all</a:t>
            </a:r>
            <a:r>
              <a:rPr lang="en-US" sz="1800" dirty="0" smtClean="0"/>
              <a:t>.</a:t>
            </a:r>
            <a:endParaRPr lang="en-US" sz="1800" dirty="0"/>
          </a:p>
          <a:p>
            <a:r>
              <a:rPr lang="en-US" sz="1800" dirty="0"/>
              <a:t>v-else is used in conjunction with v-if. It is used to render a block of code if the v-if condition is false. It must come immediately after the closing tag of the block of code for v-if</a:t>
            </a:r>
            <a:r>
              <a:rPr lang="en-US" sz="1800" dirty="0" smtClean="0"/>
              <a:t>.</a:t>
            </a:r>
            <a:endParaRPr lang="en-US" sz="1800" dirty="0"/>
          </a:p>
          <a:p>
            <a:r>
              <a:rPr lang="en-US" sz="1800" dirty="0"/>
              <a:t>v-else-if is also used in conjunction with v-if. It is used to add additional conditions to check if the v-if condition is false. It must come immediately after the closing tag of the block of code for v-if.</a:t>
            </a:r>
            <a:endParaRPr lang="en-US" sz="1800" dirty="0" smtClean="0"/>
          </a:p>
        </p:txBody>
      </p:sp>
    </p:spTree>
    <p:extLst>
      <p:ext uri="{BB962C8B-B14F-4D97-AF65-F5344CB8AC3E}">
        <p14:creationId xmlns:p14="http://schemas.microsoft.com/office/powerpoint/2010/main" val="3807278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v-show</a:t>
            </a:r>
            <a:endParaRPr lang="en-US" dirty="0"/>
          </a:p>
        </p:txBody>
      </p:sp>
      <p:sp>
        <p:nvSpPr>
          <p:cNvPr id="3" name="Content Placeholder 2"/>
          <p:cNvSpPr>
            <a:spLocks noGrp="1"/>
          </p:cNvSpPr>
          <p:nvPr>
            <p:ph sz="quarter" idx="15"/>
          </p:nvPr>
        </p:nvSpPr>
        <p:spPr/>
        <p:txBody>
          <a:bodyPr>
            <a:normAutofit/>
          </a:bodyPr>
          <a:lstStyle/>
          <a:p>
            <a:r>
              <a:rPr lang="en-US" sz="1800" b="1" dirty="0"/>
              <a:t>v-show </a:t>
            </a:r>
            <a:r>
              <a:rPr lang="en-US" sz="1800" dirty="0"/>
              <a:t>is a directive in Vue.js that is used for conditional rendering. It's similar to v-if in that it can be used to show or hide elements based on a </a:t>
            </a:r>
            <a:r>
              <a:rPr lang="en-US" sz="1800" dirty="0" smtClean="0"/>
              <a:t>condition.</a:t>
            </a:r>
          </a:p>
        </p:txBody>
      </p:sp>
      <p:pic>
        <p:nvPicPr>
          <p:cNvPr id="5" name="Picture 4"/>
          <p:cNvPicPr>
            <a:picLocks noChangeAspect="1"/>
          </p:cNvPicPr>
          <p:nvPr/>
        </p:nvPicPr>
        <p:blipFill>
          <a:blip r:embed="rId2"/>
          <a:stretch>
            <a:fillRect/>
          </a:stretch>
        </p:blipFill>
        <p:spPr>
          <a:xfrm>
            <a:off x="719138" y="1623527"/>
            <a:ext cx="4508899" cy="2659095"/>
          </a:xfrm>
          <a:prstGeom prst="rect">
            <a:avLst/>
          </a:prstGeom>
        </p:spPr>
      </p:pic>
      <p:pic>
        <p:nvPicPr>
          <p:cNvPr id="6" name="Picture 5"/>
          <p:cNvPicPr>
            <a:picLocks noChangeAspect="1"/>
          </p:cNvPicPr>
          <p:nvPr/>
        </p:nvPicPr>
        <p:blipFill>
          <a:blip r:embed="rId3"/>
          <a:stretch>
            <a:fillRect/>
          </a:stretch>
        </p:blipFill>
        <p:spPr>
          <a:xfrm>
            <a:off x="5676027" y="1713459"/>
            <a:ext cx="2964425" cy="2479230"/>
          </a:xfrm>
          <a:prstGeom prst="rect">
            <a:avLst/>
          </a:prstGeom>
        </p:spPr>
      </p:pic>
      <p:pic>
        <p:nvPicPr>
          <p:cNvPr id="9" name="Picture 8"/>
          <p:cNvPicPr>
            <a:picLocks noChangeAspect="1"/>
          </p:cNvPicPr>
          <p:nvPr/>
        </p:nvPicPr>
        <p:blipFill>
          <a:blip r:embed="rId4"/>
          <a:stretch>
            <a:fillRect/>
          </a:stretch>
        </p:blipFill>
        <p:spPr>
          <a:xfrm>
            <a:off x="1542075" y="4426355"/>
            <a:ext cx="2863024" cy="185618"/>
          </a:xfrm>
          <a:prstGeom prst="rect">
            <a:avLst/>
          </a:prstGeom>
        </p:spPr>
      </p:pic>
    </p:spTree>
    <p:extLst>
      <p:ext uri="{BB962C8B-B14F-4D97-AF65-F5344CB8AC3E}">
        <p14:creationId xmlns:p14="http://schemas.microsoft.com/office/powerpoint/2010/main" val="3982826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Custom W-COE">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D0888729-CA5C-4F4B-A186-6EC0E9CD9A04}"/>
    </a:ext>
  </a:extLst>
</a:theme>
</file>

<file path=ppt/theme/theme10.xml><?xml version="1.0" encoding="utf-8"?>
<a:theme xmlns:a="http://schemas.openxmlformats.org/drawingml/2006/main" name="3DEXCI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E9D410EA-C332-4948-AC4C-404A73DC5525}"/>
    </a:ext>
  </a:extLst>
</a:theme>
</file>

<file path=ppt/theme/theme11.xml><?xml version="1.0" encoding="utf-8"?>
<a:theme xmlns:a="http://schemas.openxmlformats.org/drawingml/2006/main" name="SIMUL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67F32664-54D5-4ADF-BD66-428B86FBC754}"/>
    </a:ext>
  </a:extLst>
</a:theme>
</file>

<file path=ppt/theme/theme12.xml><?xml version="1.0" encoding="utf-8"?>
<a:theme xmlns:a="http://schemas.openxmlformats.org/drawingml/2006/main" name="DELM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E21B6788-449B-4BCC-8100-DE8ED9AF99AC}"/>
    </a:ext>
  </a:extLst>
</a:theme>
</file>

<file path=ppt/theme/theme13.xml><?xml version="1.0" encoding="utf-8"?>
<a:theme xmlns:a="http://schemas.openxmlformats.org/drawingml/2006/main" name="MEDIDAT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B58FB3D9-3663-4EB6-AFBA-ACEA5D3D3960}"/>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T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7C1F2B64-A7B6-447A-8061-A6DCF4B6C3BF}"/>
    </a:ext>
  </a:extLst>
</a:theme>
</file>

<file path=ppt/theme/theme3.xml><?xml version="1.0" encoding="utf-8"?>
<a:theme xmlns:a="http://schemas.openxmlformats.org/drawingml/2006/main" name="BI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25BD6B7E-946A-4193-B169-0B00EE62DB81}"/>
    </a:ext>
  </a:extLst>
</a:theme>
</file>

<file path=ppt/theme/theme4.xml><?xml version="1.0" encoding="utf-8"?>
<a:theme xmlns:a="http://schemas.openxmlformats.org/drawingml/2006/main" name="GE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817BB683-5AED-4DA2-8B7C-0F84E1AA2FFD}"/>
    </a:ext>
  </a:extLst>
</a:theme>
</file>

<file path=ppt/theme/theme5.xml><?xml version="1.0" encoding="utf-8"?>
<a:theme xmlns:a="http://schemas.openxmlformats.org/drawingml/2006/main" name="SOLIDWORK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413A5E60-2BDD-4CAB-88ED-5B045221A30C}"/>
    </a:ext>
  </a:extLst>
</a:theme>
</file>

<file path=ppt/theme/theme6.xml><?xml version="1.0" encoding="utf-8"?>
<a:theme xmlns:a="http://schemas.openxmlformats.org/drawingml/2006/main" name="3D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9C30CA25-9DA5-4C6D-8DA0-99E8686B79B8}"/>
    </a:ext>
  </a:extLst>
</a:theme>
</file>

<file path=ppt/theme/theme7.xml><?xml version="1.0" encoding="utf-8"?>
<a:theme xmlns:a="http://schemas.openxmlformats.org/drawingml/2006/main" name="EN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C95D9A3A-1C87-44B4-8884-6CC270157715}"/>
    </a:ext>
  </a:extLst>
</a:theme>
</file>

<file path=ppt/theme/theme8.xml><?xml version="1.0" encoding="utf-8"?>
<a:theme xmlns:a="http://schemas.openxmlformats.org/drawingml/2006/main" name="NETVIBE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635EB499-5650-4736-AF49-C4F1EF85A11F}"/>
    </a:ext>
  </a:extLst>
</a:theme>
</file>

<file path=ppt/theme/theme9.xml><?xml version="1.0" encoding="utf-8"?>
<a:theme xmlns:a="http://schemas.openxmlformats.org/drawingml/2006/main" name="CENTRICPLM">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CBC6B7DD-C805-4E8E-A1C5-D5D40D5C6EE1}"/>
    </a:ext>
  </a:extLst>
</a:theme>
</file>

<file path=docProps/app.xml><?xml version="1.0" encoding="utf-8"?>
<Properties xmlns="http://schemas.openxmlformats.org/officeDocument/2006/extended-properties" xmlns:vt="http://schemas.openxmlformats.org/officeDocument/2006/docPropsVTypes">
  <Template>blank</Template>
  <TotalTime>9115</TotalTime>
  <Words>1399</Words>
  <Application>Microsoft Office PowerPoint</Application>
  <PresentationFormat>On-screen Show (16:9)</PresentationFormat>
  <Paragraphs>86</Paragraphs>
  <Slides>26</Slides>
  <Notes>0</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26</vt:i4>
      </vt:variant>
    </vt:vector>
  </HeadingPairs>
  <TitlesOfParts>
    <vt:vector size="45" baseType="lpstr">
      <vt:lpstr>3ds Condensed</vt:lpstr>
      <vt:lpstr>3ds Light</vt:lpstr>
      <vt:lpstr>Arial</vt:lpstr>
      <vt:lpstr>Arial Narrow</vt:lpstr>
      <vt:lpstr>Calibri</vt:lpstr>
      <vt:lpstr>Wingdings 3</vt:lpstr>
      <vt:lpstr>CORPORATE</vt:lpstr>
      <vt:lpstr>CATIA</vt:lpstr>
      <vt:lpstr>BIOVIA</vt:lpstr>
      <vt:lpstr>GEOVIA</vt:lpstr>
      <vt:lpstr>SOLIDWORKS</vt:lpstr>
      <vt:lpstr>3DVIA</vt:lpstr>
      <vt:lpstr>ENOVIA</vt:lpstr>
      <vt:lpstr>NETVIBES</vt:lpstr>
      <vt:lpstr>CENTRICPLM</vt:lpstr>
      <vt:lpstr>3DEXCITE</vt:lpstr>
      <vt:lpstr>SIMULIA</vt:lpstr>
      <vt:lpstr>DELMIA</vt:lpstr>
      <vt:lpstr>MEDIDATA</vt:lpstr>
      <vt:lpstr>Vue</vt:lpstr>
      <vt:lpstr>Vue – Day 4</vt:lpstr>
      <vt:lpstr>Agenda </vt:lpstr>
      <vt:lpstr>v-on</vt:lpstr>
      <vt:lpstr>v-on – Important Points</vt:lpstr>
      <vt:lpstr>Event Modifiers</vt:lpstr>
      <vt:lpstr>v-if, v-else, and v-else-if</vt:lpstr>
      <vt:lpstr>v-if, v-else, and v-else-if – Important Points</vt:lpstr>
      <vt:lpstr>v-show</vt:lpstr>
      <vt:lpstr>difference between v-show &amp; v-if</vt:lpstr>
      <vt:lpstr>Component events</vt:lpstr>
      <vt:lpstr>Emitting and Listening to Events</vt:lpstr>
      <vt:lpstr>Emitting and Listening to Events</vt:lpstr>
      <vt:lpstr>Event Arguments</vt:lpstr>
      <vt:lpstr>Event Arguments</vt:lpstr>
      <vt:lpstr>Declaring Emitted Events - defineEmits</vt:lpstr>
      <vt:lpstr>Declaring Emitted Events - defineEmits</vt:lpstr>
      <vt:lpstr>Computed Properties</vt:lpstr>
      <vt:lpstr>Computed Properties</vt:lpstr>
      <vt:lpstr>Computed Properties</vt:lpstr>
      <vt:lpstr>Computed Properties</vt:lpstr>
      <vt:lpstr>Computed Properties</vt:lpstr>
      <vt:lpstr>Computed Caching vs. Methods</vt:lpstr>
      <vt:lpstr>PowerPoint Presentation</vt:lpstr>
      <vt:lpstr>PowerPoint Presentation</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Amrita</dc:creator>
  <cp:lastModifiedBy>KAJULKAR Roshan</cp:lastModifiedBy>
  <cp:revision>199</cp:revision>
  <cp:lastPrinted>2023-04-13T07:29:38Z</cp:lastPrinted>
  <dcterms:created xsi:type="dcterms:W3CDTF">2021-06-04T07:22:08Z</dcterms:created>
  <dcterms:modified xsi:type="dcterms:W3CDTF">2023-07-26T13:04:00Z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1.0</vt:lpwstr>
  </property>
</Properties>
</file>