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F31C-692C-4B07-ACBC-95198C2F3337}"/>
              </a:ext>
            </a:extLst>
          </p:cNvPr>
          <p:cNvSpPr>
            <a:spLocks noGrp="1"/>
          </p:cNvSpPr>
          <p:nvPr>
            <p:ph type="ctrTitle"/>
          </p:nvPr>
        </p:nvSpPr>
        <p:spPr/>
        <p:txBody>
          <a:bodyPr/>
          <a:lstStyle/>
          <a:p>
            <a:r>
              <a:rPr lang="en-IN" dirty="0"/>
              <a:t>Features of Java 8</a:t>
            </a:r>
          </a:p>
        </p:txBody>
      </p:sp>
    </p:spTree>
    <p:extLst>
      <p:ext uri="{BB962C8B-B14F-4D97-AF65-F5344CB8AC3E}">
        <p14:creationId xmlns:p14="http://schemas.microsoft.com/office/powerpoint/2010/main" val="1172141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5956-6786-4334-A410-57D3F4862AFB}"/>
              </a:ext>
            </a:extLst>
          </p:cNvPr>
          <p:cNvSpPr>
            <a:spLocks noGrp="1"/>
          </p:cNvSpPr>
          <p:nvPr>
            <p:ph type="title"/>
          </p:nvPr>
        </p:nvSpPr>
        <p:spPr/>
        <p:txBody>
          <a:bodyPr/>
          <a:lstStyle/>
          <a:p>
            <a:r>
              <a:rPr lang="en-IN" dirty="0"/>
              <a:t>Concurrency API improvements</a:t>
            </a:r>
          </a:p>
        </p:txBody>
      </p:sp>
      <p:sp>
        <p:nvSpPr>
          <p:cNvPr id="3" name="Content Placeholder 2">
            <a:extLst>
              <a:ext uri="{FF2B5EF4-FFF2-40B4-BE49-F238E27FC236}">
                <a16:creationId xmlns:a16="http://schemas.microsoft.com/office/drawing/2014/main" id="{79D88753-7945-4177-B27B-914EFE13F485}"/>
              </a:ext>
            </a:extLst>
          </p:cNvPr>
          <p:cNvSpPr>
            <a:spLocks noGrp="1"/>
          </p:cNvSpPr>
          <p:nvPr>
            <p:ph idx="1"/>
          </p:nvPr>
        </p:nvSpPr>
        <p:spPr/>
        <p:txBody>
          <a:bodyPr/>
          <a:lstStyle/>
          <a:p>
            <a:r>
              <a:rPr lang="en-US" dirty="0" err="1"/>
              <a:t>ConcurrentHashMap</a:t>
            </a:r>
            <a:r>
              <a:rPr lang="en-US" dirty="0"/>
              <a:t> compute(), </a:t>
            </a:r>
            <a:r>
              <a:rPr lang="en-US" dirty="0" err="1"/>
              <a:t>forEach</a:t>
            </a:r>
            <a:r>
              <a:rPr lang="en-US" dirty="0"/>
              <a:t>(), </a:t>
            </a:r>
            <a:r>
              <a:rPr lang="en-US" dirty="0" err="1"/>
              <a:t>forEachEntry</a:t>
            </a:r>
            <a:r>
              <a:rPr lang="en-US" dirty="0"/>
              <a:t>(), </a:t>
            </a:r>
            <a:r>
              <a:rPr lang="en-US" dirty="0" err="1"/>
              <a:t>forEachKey</a:t>
            </a:r>
            <a:r>
              <a:rPr lang="en-US" dirty="0"/>
              <a:t>(), </a:t>
            </a:r>
            <a:r>
              <a:rPr lang="en-US" dirty="0" err="1"/>
              <a:t>forEachValue</a:t>
            </a:r>
            <a:r>
              <a:rPr lang="en-US" dirty="0"/>
              <a:t>(), merge(), reduce() and search() methods.</a:t>
            </a:r>
          </a:p>
          <a:p>
            <a:r>
              <a:rPr lang="en-US" dirty="0" err="1"/>
              <a:t>CompletableFuture</a:t>
            </a:r>
            <a:r>
              <a:rPr lang="en-US" dirty="0"/>
              <a:t> that may be explicitly completed (setting its value and status).</a:t>
            </a:r>
          </a:p>
          <a:p>
            <a:r>
              <a:rPr lang="en-US" dirty="0"/>
              <a:t>Executors </a:t>
            </a:r>
            <a:r>
              <a:rPr lang="en-US" dirty="0" err="1"/>
              <a:t>newWorkStealingPool</a:t>
            </a:r>
            <a:r>
              <a:rPr lang="en-US" dirty="0"/>
              <a:t>() method to create a work-stealing thread pool using all </a:t>
            </a:r>
            <a:endParaRPr lang="en-IN" dirty="0"/>
          </a:p>
        </p:txBody>
      </p:sp>
    </p:spTree>
    <p:extLst>
      <p:ext uri="{BB962C8B-B14F-4D97-AF65-F5344CB8AC3E}">
        <p14:creationId xmlns:p14="http://schemas.microsoft.com/office/powerpoint/2010/main" val="313650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A1CB-5D83-4358-9312-1B786062AFB2}"/>
              </a:ext>
            </a:extLst>
          </p:cNvPr>
          <p:cNvSpPr>
            <a:spLocks noGrp="1"/>
          </p:cNvSpPr>
          <p:nvPr>
            <p:ph type="title"/>
          </p:nvPr>
        </p:nvSpPr>
        <p:spPr/>
        <p:txBody>
          <a:bodyPr/>
          <a:lstStyle/>
          <a:p>
            <a:r>
              <a:rPr lang="en-IN" dirty="0"/>
              <a:t>Java IO improvements</a:t>
            </a:r>
          </a:p>
        </p:txBody>
      </p:sp>
      <p:sp>
        <p:nvSpPr>
          <p:cNvPr id="3" name="Content Placeholder 2">
            <a:extLst>
              <a:ext uri="{FF2B5EF4-FFF2-40B4-BE49-F238E27FC236}">
                <a16:creationId xmlns:a16="http://schemas.microsoft.com/office/drawing/2014/main" id="{3A2D58C8-4776-4ED1-B8AB-82C707E2541D}"/>
              </a:ext>
            </a:extLst>
          </p:cNvPr>
          <p:cNvSpPr>
            <a:spLocks noGrp="1"/>
          </p:cNvSpPr>
          <p:nvPr>
            <p:ph idx="1"/>
          </p:nvPr>
        </p:nvSpPr>
        <p:spPr/>
        <p:txBody>
          <a:bodyPr/>
          <a:lstStyle/>
          <a:p>
            <a:r>
              <a:rPr lang="en-US" dirty="0" err="1"/>
              <a:t>Files.list</a:t>
            </a:r>
            <a:r>
              <a:rPr lang="en-US" dirty="0"/>
              <a:t>(Path </a:t>
            </a:r>
            <a:r>
              <a:rPr lang="en-US" dirty="0" err="1"/>
              <a:t>dir</a:t>
            </a:r>
            <a:r>
              <a:rPr lang="en-US" dirty="0"/>
              <a:t>) that returns a lazily populated Stream, the elements of which are the entries in the directory.</a:t>
            </a:r>
          </a:p>
          <a:p>
            <a:r>
              <a:rPr lang="en-US" dirty="0" err="1"/>
              <a:t>Files.lines</a:t>
            </a:r>
            <a:r>
              <a:rPr lang="en-US" dirty="0"/>
              <a:t>(Path path) that reads all lines from a file as a Stream.</a:t>
            </a:r>
          </a:p>
          <a:p>
            <a:r>
              <a:rPr lang="en-US" dirty="0" err="1"/>
              <a:t>Files.find</a:t>
            </a:r>
            <a:r>
              <a:rPr lang="en-US" dirty="0"/>
              <a:t>() that returns a Stream that is lazily populated with Path by searching for files in a file tree rooted at a given starting file.</a:t>
            </a:r>
          </a:p>
          <a:p>
            <a:r>
              <a:rPr lang="en-US" dirty="0" err="1"/>
              <a:t>BufferedReader.lines</a:t>
            </a:r>
            <a:r>
              <a:rPr lang="en-US" dirty="0"/>
              <a:t>() that return a Stream, the elements of which are lines read from this </a:t>
            </a:r>
            <a:r>
              <a:rPr lang="en-US" dirty="0" err="1"/>
              <a:t>BufferedReader</a:t>
            </a:r>
            <a:r>
              <a:rPr lang="en-US" dirty="0"/>
              <a:t>.</a:t>
            </a:r>
            <a:endParaRPr lang="en-IN" dirty="0"/>
          </a:p>
        </p:txBody>
      </p:sp>
    </p:spTree>
    <p:extLst>
      <p:ext uri="{BB962C8B-B14F-4D97-AF65-F5344CB8AC3E}">
        <p14:creationId xmlns:p14="http://schemas.microsoft.com/office/powerpoint/2010/main" val="237708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3EC3-F74E-4555-A58B-D848C08E66F2}"/>
              </a:ext>
            </a:extLst>
          </p:cNvPr>
          <p:cNvSpPr>
            <a:spLocks noGrp="1"/>
          </p:cNvSpPr>
          <p:nvPr>
            <p:ph type="title"/>
          </p:nvPr>
        </p:nvSpPr>
        <p:spPr/>
        <p:txBody>
          <a:bodyPr/>
          <a:lstStyle/>
          <a:p>
            <a:r>
              <a:rPr lang="en-IN" dirty="0"/>
              <a:t>Miscellaneous Core API improvements</a:t>
            </a:r>
          </a:p>
        </p:txBody>
      </p:sp>
      <p:sp>
        <p:nvSpPr>
          <p:cNvPr id="3" name="Content Placeholder 2">
            <a:extLst>
              <a:ext uri="{FF2B5EF4-FFF2-40B4-BE49-F238E27FC236}">
                <a16:creationId xmlns:a16="http://schemas.microsoft.com/office/drawing/2014/main" id="{AAF2A7EE-EC60-4B42-B73A-5D01D33D38C6}"/>
              </a:ext>
            </a:extLst>
          </p:cNvPr>
          <p:cNvSpPr>
            <a:spLocks noGrp="1"/>
          </p:cNvSpPr>
          <p:nvPr>
            <p:ph idx="1"/>
          </p:nvPr>
        </p:nvSpPr>
        <p:spPr/>
        <p:txBody>
          <a:bodyPr>
            <a:normAutofit fontScale="85000" lnSpcReduction="20000"/>
          </a:bodyPr>
          <a:lstStyle/>
          <a:p>
            <a:r>
              <a:rPr lang="en-US" dirty="0" err="1"/>
              <a:t>ThreadLocal</a:t>
            </a:r>
            <a:r>
              <a:rPr lang="en-US" dirty="0"/>
              <a:t> static method </a:t>
            </a:r>
            <a:r>
              <a:rPr lang="en-US" dirty="0" err="1"/>
              <a:t>withInitial</a:t>
            </a:r>
            <a:r>
              <a:rPr lang="en-US" dirty="0"/>
              <a:t>(Supplier supplier) to create instance easily.</a:t>
            </a:r>
          </a:p>
          <a:p>
            <a:r>
              <a:rPr lang="en-US" dirty="0"/>
              <a:t>Comparator interface has been extended with a lot of default and static methods for natural ordering, reverse order etc.</a:t>
            </a:r>
          </a:p>
          <a:p>
            <a:r>
              <a:rPr lang="en-US" dirty="0"/>
              <a:t>min(), max() and sum() methods in Integer, Long and Double wrapper classes.</a:t>
            </a:r>
          </a:p>
          <a:p>
            <a:r>
              <a:rPr lang="en-US" dirty="0" err="1"/>
              <a:t>logicalAnd</a:t>
            </a:r>
            <a:r>
              <a:rPr lang="en-US" dirty="0"/>
              <a:t>(), </a:t>
            </a:r>
            <a:r>
              <a:rPr lang="en-US" dirty="0" err="1"/>
              <a:t>logicalOr</a:t>
            </a:r>
            <a:r>
              <a:rPr lang="en-US" dirty="0"/>
              <a:t>() and </a:t>
            </a:r>
            <a:r>
              <a:rPr lang="en-US" dirty="0" err="1"/>
              <a:t>logicalXor</a:t>
            </a:r>
            <a:r>
              <a:rPr lang="en-US" dirty="0"/>
              <a:t>() methods in Boolean class.</a:t>
            </a:r>
          </a:p>
          <a:p>
            <a:r>
              <a:rPr lang="en-US" dirty="0" err="1"/>
              <a:t>ZipFile.stream</a:t>
            </a:r>
            <a:r>
              <a:rPr lang="en-US" dirty="0"/>
              <a:t>() method to get an ordered Stream over the ZIP file entries. Entries appear in the Stream in the order they appear in the central directory of the ZIP file.</a:t>
            </a:r>
          </a:p>
          <a:p>
            <a:r>
              <a:rPr lang="en-US" dirty="0"/>
              <a:t>Several utility methods in Math class.</a:t>
            </a:r>
          </a:p>
          <a:p>
            <a:r>
              <a:rPr lang="en-US" dirty="0" err="1"/>
              <a:t>jjs</a:t>
            </a:r>
            <a:r>
              <a:rPr lang="en-US" dirty="0"/>
              <a:t> command is added to invoke </a:t>
            </a:r>
            <a:r>
              <a:rPr lang="en-US" dirty="0" err="1"/>
              <a:t>Nashorn</a:t>
            </a:r>
            <a:r>
              <a:rPr lang="en-US" dirty="0"/>
              <a:t> Engine.</a:t>
            </a:r>
          </a:p>
          <a:p>
            <a:r>
              <a:rPr lang="en-US" dirty="0" err="1"/>
              <a:t>jdeps</a:t>
            </a:r>
            <a:r>
              <a:rPr lang="en-US" dirty="0"/>
              <a:t> command is added to analyze class files</a:t>
            </a:r>
          </a:p>
          <a:p>
            <a:r>
              <a:rPr lang="en-US" dirty="0"/>
              <a:t>JDBC-ODBC Bridge has been removed.</a:t>
            </a:r>
          </a:p>
          <a:p>
            <a:r>
              <a:rPr lang="en-US" dirty="0" err="1"/>
              <a:t>PermGen</a:t>
            </a:r>
            <a:r>
              <a:rPr lang="en-US" dirty="0"/>
              <a:t> memory space has been removed.</a:t>
            </a:r>
            <a:endParaRPr lang="en-IN" dirty="0"/>
          </a:p>
        </p:txBody>
      </p:sp>
    </p:spTree>
    <p:extLst>
      <p:ext uri="{BB962C8B-B14F-4D97-AF65-F5344CB8AC3E}">
        <p14:creationId xmlns:p14="http://schemas.microsoft.com/office/powerpoint/2010/main" val="69399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3ECF-0CB8-443F-B514-EB22E332390D}"/>
              </a:ext>
            </a:extLst>
          </p:cNvPr>
          <p:cNvSpPr>
            <a:spLocks noGrp="1"/>
          </p:cNvSpPr>
          <p:nvPr>
            <p:ph type="title"/>
          </p:nvPr>
        </p:nvSpPr>
        <p:spPr/>
        <p:txBody>
          <a:bodyPr/>
          <a:lstStyle/>
          <a:p>
            <a:r>
              <a:rPr lang="en-US" b="1" dirty="0" err="1"/>
              <a:t>forEach</a:t>
            </a:r>
            <a:r>
              <a:rPr lang="en-US" b="1" dirty="0"/>
              <a:t>() method in </a:t>
            </a:r>
            <a:r>
              <a:rPr lang="en-US" b="1" dirty="0" err="1"/>
              <a:t>Iterable</a:t>
            </a:r>
            <a:r>
              <a:rPr lang="en-US" b="1" dirty="0"/>
              <a:t> interface</a:t>
            </a:r>
            <a:br>
              <a:rPr lang="en-US" b="1" dirty="0"/>
            </a:br>
            <a:endParaRPr lang="en-IN" dirty="0"/>
          </a:p>
        </p:txBody>
      </p:sp>
      <p:sp>
        <p:nvSpPr>
          <p:cNvPr id="3" name="Content Placeholder 2">
            <a:extLst>
              <a:ext uri="{FF2B5EF4-FFF2-40B4-BE49-F238E27FC236}">
                <a16:creationId xmlns:a16="http://schemas.microsoft.com/office/drawing/2014/main" id="{089D8FD3-75AF-4AE2-B17B-A9BD09CB8E46}"/>
              </a:ext>
            </a:extLst>
          </p:cNvPr>
          <p:cNvSpPr>
            <a:spLocks noGrp="1"/>
          </p:cNvSpPr>
          <p:nvPr>
            <p:ph idx="1"/>
          </p:nvPr>
        </p:nvSpPr>
        <p:spPr/>
        <p:txBody>
          <a:bodyPr/>
          <a:lstStyle/>
          <a:p>
            <a:r>
              <a:rPr lang="en-US" dirty="0"/>
              <a:t>We might get </a:t>
            </a:r>
            <a:r>
              <a:rPr lang="en-US" dirty="0" err="1"/>
              <a:t>ConcurrentModificationException</a:t>
            </a:r>
            <a:r>
              <a:rPr lang="en-US" dirty="0"/>
              <a:t> if iterator is not used properly.</a:t>
            </a:r>
          </a:p>
          <a:p>
            <a:r>
              <a:rPr lang="en-US" dirty="0"/>
              <a:t>Java 8 has introduced </a:t>
            </a:r>
            <a:r>
              <a:rPr lang="en-US" dirty="0" err="1"/>
              <a:t>forEach</a:t>
            </a:r>
            <a:r>
              <a:rPr lang="en-US" dirty="0"/>
              <a:t> method in </a:t>
            </a:r>
            <a:r>
              <a:rPr lang="en-US" dirty="0" err="1"/>
              <a:t>java.lang.Iterable</a:t>
            </a:r>
            <a:r>
              <a:rPr lang="en-US" dirty="0"/>
              <a:t> interface so that while writing code we focus on business logic only. </a:t>
            </a:r>
            <a:r>
              <a:rPr lang="en-US" dirty="0" err="1"/>
              <a:t>forEach</a:t>
            </a:r>
            <a:r>
              <a:rPr lang="en-US" dirty="0"/>
              <a:t> method takes </a:t>
            </a:r>
            <a:r>
              <a:rPr lang="en-US" dirty="0" err="1"/>
              <a:t>java.util.function.Consumer</a:t>
            </a:r>
            <a:r>
              <a:rPr lang="en-US" dirty="0"/>
              <a:t> object as argument, so it helps in having our business logic at a separate location that we can reuse.</a:t>
            </a:r>
          </a:p>
          <a:p>
            <a:r>
              <a:rPr lang="en-US" dirty="0"/>
              <a:t>The number of lines might increase but </a:t>
            </a:r>
            <a:r>
              <a:rPr lang="en-US" dirty="0" err="1"/>
              <a:t>forEach</a:t>
            </a:r>
            <a:r>
              <a:rPr lang="en-US" dirty="0"/>
              <a:t> method helps in having the logic for iteration and business logic at separate place resulting in higher separation of concern and cleaner code. </a:t>
            </a:r>
            <a:endParaRPr lang="en-IN" dirty="0"/>
          </a:p>
        </p:txBody>
      </p:sp>
    </p:spTree>
    <p:extLst>
      <p:ext uri="{BB962C8B-B14F-4D97-AF65-F5344CB8AC3E}">
        <p14:creationId xmlns:p14="http://schemas.microsoft.com/office/powerpoint/2010/main" val="153503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B0DB-9E9D-48CA-B360-DB887A26A0A9}"/>
              </a:ext>
            </a:extLst>
          </p:cNvPr>
          <p:cNvSpPr>
            <a:spLocks noGrp="1"/>
          </p:cNvSpPr>
          <p:nvPr>
            <p:ph type="title"/>
          </p:nvPr>
        </p:nvSpPr>
        <p:spPr/>
        <p:txBody>
          <a:bodyPr/>
          <a:lstStyle/>
          <a:p>
            <a:r>
              <a:rPr lang="en-US" b="1" dirty="0"/>
              <a:t>default and static methods in Interfaces</a:t>
            </a:r>
            <a:br>
              <a:rPr lang="en-US" b="1" dirty="0"/>
            </a:br>
            <a:endParaRPr lang="en-IN" dirty="0"/>
          </a:p>
        </p:txBody>
      </p:sp>
      <p:sp>
        <p:nvSpPr>
          <p:cNvPr id="3" name="Content Placeholder 2">
            <a:extLst>
              <a:ext uri="{FF2B5EF4-FFF2-40B4-BE49-F238E27FC236}">
                <a16:creationId xmlns:a16="http://schemas.microsoft.com/office/drawing/2014/main" id="{35432BA1-0797-45FE-A54C-D71C940460E5}"/>
              </a:ext>
            </a:extLst>
          </p:cNvPr>
          <p:cNvSpPr>
            <a:spLocks noGrp="1"/>
          </p:cNvSpPr>
          <p:nvPr>
            <p:ph idx="1"/>
          </p:nvPr>
        </p:nvSpPr>
        <p:spPr/>
        <p:txBody>
          <a:bodyPr/>
          <a:lstStyle/>
          <a:p>
            <a:r>
              <a:rPr lang="en-US" dirty="0"/>
              <a:t>From Java 8, interfaces are enhanced to have method with implementation. We can use default and static keyword to create interfaces with method implementation. </a:t>
            </a:r>
          </a:p>
          <a:p>
            <a:r>
              <a:rPr lang="en-US" dirty="0"/>
              <a:t>We know that Java doesn’t provide multiple inheritance in Classes because it leads to Diamond Problem. So how it will be handled with interfaces now, since interfaces are now similar to abstract classes. The solution is that compiler will throw exception in this scenario and we will have to provide implementation logic in the class implementing the interfaces.</a:t>
            </a:r>
            <a:endParaRPr lang="en-IN" dirty="0"/>
          </a:p>
        </p:txBody>
      </p:sp>
    </p:spTree>
    <p:extLst>
      <p:ext uri="{BB962C8B-B14F-4D97-AF65-F5344CB8AC3E}">
        <p14:creationId xmlns:p14="http://schemas.microsoft.com/office/powerpoint/2010/main" val="248337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D7AA-C65D-4449-99AF-489320C50088}"/>
              </a:ext>
            </a:extLst>
          </p:cNvPr>
          <p:cNvSpPr>
            <a:spLocks noGrp="1"/>
          </p:cNvSpPr>
          <p:nvPr>
            <p:ph type="title"/>
          </p:nvPr>
        </p:nvSpPr>
        <p:spPr/>
        <p:txBody>
          <a:bodyPr/>
          <a:lstStyle/>
          <a:p>
            <a:r>
              <a:rPr lang="en-US" dirty="0"/>
              <a:t>Functional Interfaces and Lambda Expressions</a:t>
            </a:r>
            <a:endParaRPr lang="en-IN" dirty="0"/>
          </a:p>
        </p:txBody>
      </p:sp>
      <p:sp>
        <p:nvSpPr>
          <p:cNvPr id="3" name="Content Placeholder 2">
            <a:extLst>
              <a:ext uri="{FF2B5EF4-FFF2-40B4-BE49-F238E27FC236}">
                <a16:creationId xmlns:a16="http://schemas.microsoft.com/office/drawing/2014/main" id="{16411F1B-2B93-485F-9AF4-6F1D791F5C19}"/>
              </a:ext>
            </a:extLst>
          </p:cNvPr>
          <p:cNvSpPr>
            <a:spLocks noGrp="1"/>
          </p:cNvSpPr>
          <p:nvPr>
            <p:ph idx="1"/>
          </p:nvPr>
        </p:nvSpPr>
        <p:spPr/>
        <p:txBody>
          <a:bodyPr/>
          <a:lstStyle/>
          <a:p>
            <a:r>
              <a:rPr lang="en-US" dirty="0"/>
              <a:t> Functional interfaces are new concept introduced in Java 8. An interface with exactly one abstract method becomes Functional Interface. We don’t need to use @</a:t>
            </a:r>
            <a:r>
              <a:rPr lang="en-US" dirty="0" err="1"/>
              <a:t>FunctionalInterface</a:t>
            </a:r>
            <a:r>
              <a:rPr lang="en-US" dirty="0"/>
              <a:t> annotation to mark an interface as Functional Interface. @</a:t>
            </a:r>
            <a:r>
              <a:rPr lang="en-US" dirty="0" err="1"/>
              <a:t>FunctionalInterface</a:t>
            </a:r>
            <a:r>
              <a:rPr lang="en-US" dirty="0"/>
              <a:t> annotation is a facility to avoid accidental addition of abstract methods in the functional interfaces. </a:t>
            </a:r>
          </a:p>
          <a:p>
            <a:r>
              <a:rPr lang="en-US" dirty="0"/>
              <a:t>One of the major benefits of functional interface is the possibility to use lambda expressions to instantiate them. We can instantiate an interface with anonymous class but the code looks bulky.</a:t>
            </a:r>
            <a:endParaRPr lang="en-IN" dirty="0"/>
          </a:p>
        </p:txBody>
      </p:sp>
    </p:spTree>
    <p:extLst>
      <p:ext uri="{BB962C8B-B14F-4D97-AF65-F5344CB8AC3E}">
        <p14:creationId xmlns:p14="http://schemas.microsoft.com/office/powerpoint/2010/main" val="96364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66B33-3A50-4264-9761-DA8A90627448}"/>
              </a:ext>
            </a:extLst>
          </p:cNvPr>
          <p:cNvSpPr>
            <a:spLocks noGrp="1"/>
          </p:cNvSpPr>
          <p:nvPr>
            <p:ph idx="1"/>
          </p:nvPr>
        </p:nvSpPr>
        <p:spPr/>
        <p:txBody>
          <a:bodyPr/>
          <a:lstStyle/>
          <a:p>
            <a:r>
              <a:rPr lang="en-US" dirty="0"/>
              <a:t>Since functional interfaces have only one method, lambda expressions can easily provide the method implementation. We just need to provide method arguments and business logic.</a:t>
            </a:r>
          </a:p>
          <a:p>
            <a:pPr marL="0" indent="0">
              <a:buNone/>
            </a:pPr>
            <a:endParaRPr lang="en-US" dirty="0"/>
          </a:p>
          <a:p>
            <a:r>
              <a:rPr lang="en-IN" dirty="0"/>
              <a:t>Runnable r = new Runnable(){</a:t>
            </a:r>
          </a:p>
          <a:p>
            <a:r>
              <a:rPr lang="en-IN" dirty="0"/>
              <a:t>			@Override</a:t>
            </a:r>
          </a:p>
          <a:p>
            <a:r>
              <a:rPr lang="en-IN" dirty="0"/>
              <a:t>			public void run() {</a:t>
            </a:r>
          </a:p>
          <a:p>
            <a:r>
              <a:rPr lang="en-IN" dirty="0"/>
              <a:t>				</a:t>
            </a:r>
            <a:r>
              <a:rPr lang="en-IN" dirty="0" err="1"/>
              <a:t>System.out.println</a:t>
            </a:r>
            <a:r>
              <a:rPr lang="en-IN" dirty="0"/>
              <a:t>("My Runnable");</a:t>
            </a:r>
          </a:p>
          <a:p>
            <a:r>
              <a:rPr lang="en-IN" dirty="0"/>
              <a:t>			}};</a:t>
            </a:r>
          </a:p>
        </p:txBody>
      </p:sp>
    </p:spTree>
    <p:extLst>
      <p:ext uri="{BB962C8B-B14F-4D97-AF65-F5344CB8AC3E}">
        <p14:creationId xmlns:p14="http://schemas.microsoft.com/office/powerpoint/2010/main" val="272148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9BEA-574F-4BCD-B6BF-01E04C0A806D}"/>
              </a:ext>
            </a:extLst>
          </p:cNvPr>
          <p:cNvSpPr>
            <a:spLocks noGrp="1"/>
          </p:cNvSpPr>
          <p:nvPr>
            <p:ph type="title"/>
          </p:nvPr>
        </p:nvSpPr>
        <p:spPr/>
        <p:txBody>
          <a:bodyPr/>
          <a:lstStyle/>
          <a:p>
            <a:r>
              <a:rPr lang="en-US" dirty="0"/>
              <a:t>Java Stream API for Bulk Data Operations on Collections</a:t>
            </a:r>
            <a:endParaRPr lang="en-IN" dirty="0"/>
          </a:p>
        </p:txBody>
      </p:sp>
      <p:sp>
        <p:nvSpPr>
          <p:cNvPr id="3" name="Content Placeholder 2">
            <a:extLst>
              <a:ext uri="{FF2B5EF4-FFF2-40B4-BE49-F238E27FC236}">
                <a16:creationId xmlns:a16="http://schemas.microsoft.com/office/drawing/2014/main" id="{71CB36C9-6EE4-4546-B7C5-FC325EB84826}"/>
              </a:ext>
            </a:extLst>
          </p:cNvPr>
          <p:cNvSpPr>
            <a:spLocks noGrp="1"/>
          </p:cNvSpPr>
          <p:nvPr>
            <p:ph idx="1"/>
          </p:nvPr>
        </p:nvSpPr>
        <p:spPr/>
        <p:txBody>
          <a:bodyPr/>
          <a:lstStyle/>
          <a:p>
            <a:r>
              <a:rPr lang="en-US" dirty="0"/>
              <a:t>A new </a:t>
            </a:r>
            <a:r>
              <a:rPr lang="en-US" dirty="0" err="1"/>
              <a:t>java.util.stream</a:t>
            </a:r>
            <a:r>
              <a:rPr lang="en-US" dirty="0"/>
              <a:t> has been added in Java 8 to perform filter/map/reduce like operations with the collection. Stream API will allow sequential as well as parallel execution.</a:t>
            </a:r>
          </a:p>
          <a:p>
            <a:r>
              <a:rPr lang="en-US" dirty="0"/>
              <a:t>Collection interface has been extended with stream() and </a:t>
            </a:r>
            <a:r>
              <a:rPr lang="en-US" dirty="0" err="1"/>
              <a:t>parallelStream</a:t>
            </a:r>
            <a:r>
              <a:rPr lang="en-US" dirty="0"/>
              <a:t>() default methods to get the Stream for sequential and parallel execution.</a:t>
            </a:r>
            <a:endParaRPr lang="en-IN" dirty="0"/>
          </a:p>
        </p:txBody>
      </p:sp>
    </p:spTree>
    <p:extLst>
      <p:ext uri="{BB962C8B-B14F-4D97-AF65-F5344CB8AC3E}">
        <p14:creationId xmlns:p14="http://schemas.microsoft.com/office/powerpoint/2010/main" val="403663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66D0D-2ED7-4D3C-8957-D1247A41AAA1}"/>
              </a:ext>
            </a:extLst>
          </p:cNvPr>
          <p:cNvSpPr>
            <a:spLocks noGrp="1"/>
          </p:cNvSpPr>
          <p:nvPr>
            <p:ph idx="1"/>
          </p:nvPr>
        </p:nvSpPr>
        <p:spPr/>
        <p:txBody>
          <a:bodyPr/>
          <a:lstStyle/>
          <a:p>
            <a:r>
              <a:rPr lang="en-IN" dirty="0"/>
              <a:t>Runnable r1 = () -&gt; {</a:t>
            </a:r>
          </a:p>
          <a:p>
            <a:r>
              <a:rPr lang="en-IN" dirty="0"/>
              <a:t>			</a:t>
            </a:r>
            <a:r>
              <a:rPr lang="en-IN" dirty="0" err="1"/>
              <a:t>System.out.println</a:t>
            </a:r>
            <a:r>
              <a:rPr lang="en-IN" dirty="0"/>
              <a:t>("My Runnable");</a:t>
            </a:r>
          </a:p>
          <a:p>
            <a:r>
              <a:rPr lang="en-IN" dirty="0"/>
              <a:t>		};</a:t>
            </a:r>
          </a:p>
        </p:txBody>
      </p:sp>
    </p:spTree>
    <p:extLst>
      <p:ext uri="{BB962C8B-B14F-4D97-AF65-F5344CB8AC3E}">
        <p14:creationId xmlns:p14="http://schemas.microsoft.com/office/powerpoint/2010/main" val="275551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77D1-6109-404A-8D3E-CC6BBC98EB14}"/>
              </a:ext>
            </a:extLst>
          </p:cNvPr>
          <p:cNvSpPr>
            <a:spLocks noGrp="1"/>
          </p:cNvSpPr>
          <p:nvPr>
            <p:ph type="title"/>
          </p:nvPr>
        </p:nvSpPr>
        <p:spPr/>
        <p:txBody>
          <a:bodyPr/>
          <a:lstStyle/>
          <a:p>
            <a:r>
              <a:rPr lang="en-IN" dirty="0"/>
              <a:t>Java Time API</a:t>
            </a:r>
          </a:p>
        </p:txBody>
      </p:sp>
      <p:sp>
        <p:nvSpPr>
          <p:cNvPr id="3" name="Content Placeholder 2">
            <a:extLst>
              <a:ext uri="{FF2B5EF4-FFF2-40B4-BE49-F238E27FC236}">
                <a16:creationId xmlns:a16="http://schemas.microsoft.com/office/drawing/2014/main" id="{30CFECD7-CE58-45B8-A3F5-62FF6F501E05}"/>
              </a:ext>
            </a:extLst>
          </p:cNvPr>
          <p:cNvSpPr>
            <a:spLocks noGrp="1"/>
          </p:cNvSpPr>
          <p:nvPr>
            <p:ph idx="1"/>
          </p:nvPr>
        </p:nvSpPr>
        <p:spPr/>
        <p:txBody>
          <a:bodyPr/>
          <a:lstStyle/>
          <a:p>
            <a:r>
              <a:rPr lang="en-US" dirty="0"/>
              <a:t>One of the addition in Java 8 is the </a:t>
            </a:r>
            <a:r>
              <a:rPr lang="en-US" dirty="0" err="1"/>
              <a:t>java.time</a:t>
            </a:r>
            <a:r>
              <a:rPr lang="en-US" dirty="0"/>
              <a:t> package that will streamline the process of working with time in java.</a:t>
            </a:r>
          </a:p>
          <a:p>
            <a:r>
              <a:rPr lang="en-US" dirty="0"/>
              <a:t>It has some sub-packages </a:t>
            </a:r>
            <a:r>
              <a:rPr lang="en-US" dirty="0" err="1"/>
              <a:t>java.time.format</a:t>
            </a:r>
            <a:r>
              <a:rPr lang="en-US" dirty="0"/>
              <a:t> that provides classes to print and parse dates and times and </a:t>
            </a:r>
            <a:r>
              <a:rPr lang="en-US" dirty="0" err="1"/>
              <a:t>java.time.zone</a:t>
            </a:r>
            <a:r>
              <a:rPr lang="en-US" dirty="0"/>
              <a:t> provides support for time-zones and their rules.</a:t>
            </a:r>
          </a:p>
          <a:p>
            <a:r>
              <a:rPr lang="en-US" dirty="0"/>
              <a:t>The new Time API prefers </a:t>
            </a:r>
            <a:r>
              <a:rPr lang="en-US" dirty="0" err="1"/>
              <a:t>enums</a:t>
            </a:r>
            <a:r>
              <a:rPr lang="en-US" dirty="0"/>
              <a:t> over integer constants for months and days of the week. One of the useful class is </a:t>
            </a:r>
            <a:r>
              <a:rPr lang="en-US" dirty="0" err="1"/>
              <a:t>DateTimeFormatter</a:t>
            </a:r>
            <a:r>
              <a:rPr lang="en-US" dirty="0"/>
              <a:t> for converting datetime objects to strings.</a:t>
            </a:r>
            <a:endParaRPr lang="en-IN" dirty="0"/>
          </a:p>
        </p:txBody>
      </p:sp>
    </p:spTree>
    <p:extLst>
      <p:ext uri="{BB962C8B-B14F-4D97-AF65-F5344CB8AC3E}">
        <p14:creationId xmlns:p14="http://schemas.microsoft.com/office/powerpoint/2010/main" val="158595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DDE0-4B69-4C1C-ACF6-6729FA4D291C}"/>
              </a:ext>
            </a:extLst>
          </p:cNvPr>
          <p:cNvSpPr>
            <a:spLocks noGrp="1"/>
          </p:cNvSpPr>
          <p:nvPr>
            <p:ph type="title"/>
          </p:nvPr>
        </p:nvSpPr>
        <p:spPr/>
        <p:txBody>
          <a:bodyPr/>
          <a:lstStyle/>
          <a:p>
            <a:r>
              <a:rPr lang="en-IN" dirty="0"/>
              <a:t>Collection API improvements</a:t>
            </a:r>
          </a:p>
        </p:txBody>
      </p:sp>
      <p:sp>
        <p:nvSpPr>
          <p:cNvPr id="3" name="Content Placeholder 2">
            <a:extLst>
              <a:ext uri="{FF2B5EF4-FFF2-40B4-BE49-F238E27FC236}">
                <a16:creationId xmlns:a16="http://schemas.microsoft.com/office/drawing/2014/main" id="{C252588D-C2DA-4141-AD93-B7C8169C4000}"/>
              </a:ext>
            </a:extLst>
          </p:cNvPr>
          <p:cNvSpPr>
            <a:spLocks noGrp="1"/>
          </p:cNvSpPr>
          <p:nvPr>
            <p:ph idx="1"/>
          </p:nvPr>
        </p:nvSpPr>
        <p:spPr/>
        <p:txBody>
          <a:bodyPr/>
          <a:lstStyle/>
          <a:p>
            <a:r>
              <a:rPr lang="en-US" dirty="0"/>
              <a:t>Iterator default method </a:t>
            </a:r>
            <a:r>
              <a:rPr lang="en-US" dirty="0" err="1"/>
              <a:t>forEachRemaining</a:t>
            </a:r>
            <a:r>
              <a:rPr lang="en-US" dirty="0"/>
              <a:t>(Consumer action) to perform the given action for each remaining element until all elements have been processed or the action throws an exception.</a:t>
            </a:r>
          </a:p>
          <a:p>
            <a:r>
              <a:rPr lang="en-US" dirty="0"/>
              <a:t>Collection default method </a:t>
            </a:r>
            <a:r>
              <a:rPr lang="en-US" dirty="0" err="1"/>
              <a:t>removeIf</a:t>
            </a:r>
            <a:r>
              <a:rPr lang="en-US" dirty="0"/>
              <a:t>(Predicate filter) to remove all of the elements of this collection that satisfy the given predicate.</a:t>
            </a:r>
          </a:p>
          <a:p>
            <a:r>
              <a:rPr lang="en-US" dirty="0"/>
              <a:t>Collection </a:t>
            </a:r>
            <a:r>
              <a:rPr lang="en-US" dirty="0" err="1"/>
              <a:t>spliterator</a:t>
            </a:r>
            <a:r>
              <a:rPr lang="en-US" dirty="0"/>
              <a:t>() method returning </a:t>
            </a:r>
            <a:r>
              <a:rPr lang="en-US" dirty="0" err="1"/>
              <a:t>Spliterator</a:t>
            </a:r>
            <a:r>
              <a:rPr lang="en-US" dirty="0"/>
              <a:t> instance that can be used to traverse elements sequentially or parallel.</a:t>
            </a:r>
          </a:p>
          <a:p>
            <a:r>
              <a:rPr lang="en-US" dirty="0"/>
              <a:t>Map </a:t>
            </a:r>
            <a:r>
              <a:rPr lang="en-US" dirty="0" err="1"/>
              <a:t>replaceAll</a:t>
            </a:r>
            <a:r>
              <a:rPr lang="en-US" dirty="0"/>
              <a:t>(), compute(), merge() methods.</a:t>
            </a:r>
          </a:p>
          <a:p>
            <a:r>
              <a:rPr lang="en-US" dirty="0"/>
              <a:t>Performance Improvement for HashMap class with Key Collisions</a:t>
            </a:r>
            <a:endParaRPr lang="en-IN" dirty="0"/>
          </a:p>
        </p:txBody>
      </p:sp>
    </p:spTree>
    <p:extLst>
      <p:ext uri="{BB962C8B-B14F-4D97-AF65-F5344CB8AC3E}">
        <p14:creationId xmlns:p14="http://schemas.microsoft.com/office/powerpoint/2010/main" val="2893059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872</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Features of Java 8</vt:lpstr>
      <vt:lpstr>forEach() method in Iterable interface </vt:lpstr>
      <vt:lpstr>default and static methods in Interfaces </vt:lpstr>
      <vt:lpstr>Functional Interfaces and Lambda Expressions</vt:lpstr>
      <vt:lpstr>PowerPoint Presentation</vt:lpstr>
      <vt:lpstr>Java Stream API for Bulk Data Operations on Collections</vt:lpstr>
      <vt:lpstr>PowerPoint Presentation</vt:lpstr>
      <vt:lpstr>Java Time API</vt:lpstr>
      <vt:lpstr>Collection API improvements</vt:lpstr>
      <vt:lpstr>Concurrency API improvements</vt:lpstr>
      <vt:lpstr>Java IO improvements</vt:lpstr>
      <vt:lpstr>Miscellaneous Core API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Java 8</dc:title>
  <dc:creator>Amey</dc:creator>
  <cp:lastModifiedBy>Amey</cp:lastModifiedBy>
  <cp:revision>5</cp:revision>
  <dcterms:created xsi:type="dcterms:W3CDTF">2018-10-30T18:33:19Z</dcterms:created>
  <dcterms:modified xsi:type="dcterms:W3CDTF">2018-10-30T19:18:01Z</dcterms:modified>
</cp:coreProperties>
</file>