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2" r:id="rId7"/>
    <p:sldId id="263" r:id="rId8"/>
    <p:sldId id="264" r:id="rId9"/>
    <p:sldId id="275" r:id="rId10"/>
    <p:sldId id="276" r:id="rId11"/>
    <p:sldId id="266" r:id="rId12"/>
    <p:sldId id="269" r:id="rId13"/>
    <p:sldId id="270" r:id="rId14"/>
    <p:sldId id="271" r:id="rId15"/>
    <p:sldId id="272" r:id="rId16"/>
    <p:sldId id="273" r:id="rId17"/>
    <p:sldId id="267" r:id="rId18"/>
    <p:sldId id="268" r:id="rId19"/>
    <p:sldId id="27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p:scale>
          <a:sx n="66" d="100"/>
          <a:sy n="66" d="100"/>
        </p:scale>
        <p:origin x="85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ejashwinivr/BITM" TargetMode="External"/><Relationship Id="rId2" Type="http://schemas.openxmlformats.org/officeDocument/2006/relationships/hyperlink" Target="https://github.com/shridevi-23" TargetMode="External"/><Relationship Id="rId1" Type="http://schemas.openxmlformats.org/officeDocument/2006/relationships/slideLayout" Target="../slideLayouts/slideLayout2.xml"/><Relationship Id="rId5" Type="http://schemas.openxmlformats.org/officeDocument/2006/relationships/hyperlink" Target="https://github.com/yashodhakampli" TargetMode="External"/><Relationship Id="rId4" Type="http://schemas.openxmlformats.org/officeDocument/2006/relationships/hyperlink" Target="https://github.com/Snehadeva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D2C-CCEE-E949-29C0-392C5D170CF5}"/>
              </a:ext>
            </a:extLst>
          </p:cNvPr>
          <p:cNvSpPr>
            <a:spLocks noGrp="1"/>
          </p:cNvSpPr>
          <p:nvPr>
            <p:ph type="ctrTitle"/>
          </p:nvPr>
        </p:nvSpPr>
        <p:spPr/>
        <p:txBody>
          <a:bodyPr/>
          <a:lstStyle/>
          <a:p>
            <a:r>
              <a:rPr lang="en-US" sz="5400" dirty="0"/>
              <a:t>ATHLET MEDIA APPREARNCE SCHEDULER </a:t>
            </a:r>
            <a:br>
              <a:rPr lang="en-US" sz="5400" dirty="0"/>
            </a:br>
            <a:r>
              <a:rPr lang="en-US" sz="5400" dirty="0"/>
              <a:t>POC :</a:t>
            </a:r>
            <a:endParaRPr lang="en-IN" sz="5400" dirty="0"/>
          </a:p>
        </p:txBody>
      </p:sp>
      <p:sp>
        <p:nvSpPr>
          <p:cNvPr id="3" name="Subtitle 2">
            <a:extLst>
              <a:ext uri="{FF2B5EF4-FFF2-40B4-BE49-F238E27FC236}">
                <a16:creationId xmlns:a16="http://schemas.microsoft.com/office/drawing/2014/main" id="{D4550EAC-50E6-DE73-C303-884C72635721}"/>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84080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BBAF-50D9-CEEF-C8B0-7D997E912779}"/>
              </a:ext>
            </a:extLst>
          </p:cNvPr>
          <p:cNvSpPr>
            <a:spLocks noGrp="1"/>
          </p:cNvSpPr>
          <p:nvPr>
            <p:ph type="title"/>
          </p:nvPr>
        </p:nvSpPr>
        <p:spPr>
          <a:xfrm>
            <a:off x="1069848" y="484632"/>
            <a:ext cx="10058400" cy="658368"/>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0F3380A7-82E5-BCB3-5DF7-5B356C160580}"/>
              </a:ext>
            </a:extLst>
          </p:cNvPr>
          <p:cNvSpPr>
            <a:spLocks noGrp="1"/>
          </p:cNvSpPr>
          <p:nvPr>
            <p:ph idx="1"/>
          </p:nvPr>
        </p:nvSpPr>
        <p:spPr>
          <a:xfrm>
            <a:off x="1069848" y="1143000"/>
            <a:ext cx="10058400" cy="5029200"/>
          </a:xfrm>
        </p:spPr>
        <p:txBody>
          <a:bodyPr/>
          <a:lstStyle/>
          <a:p>
            <a:r>
              <a:rPr lang="en-US" dirty="0" err="1"/>
              <a:t>unittest.main</a:t>
            </a:r>
            <a:r>
              <a:rPr lang="en-US" dirty="0"/>
              <a:t>() is a method provided by the </a:t>
            </a:r>
            <a:r>
              <a:rPr lang="en-US" dirty="0" err="1"/>
              <a:t>unittest</a:t>
            </a:r>
            <a:r>
              <a:rPr lang="en-US" dirty="0"/>
              <a:t> module, which is Python's built-in testing framework.The verbosity parameter controls the amount of detail displayed in the test results output.</a:t>
            </a:r>
          </a:p>
          <a:p>
            <a:r>
              <a:rPr lang="en-US" dirty="0"/>
              <a:t> It accepts three levels of verbosity:</a:t>
            </a:r>
          </a:p>
          <a:p>
            <a:r>
              <a:rPr lang="en-US" dirty="0"/>
              <a:t>0: Quiet mode, only displays the total number of tests and errors.</a:t>
            </a:r>
          </a:p>
          <a:p>
            <a:r>
              <a:rPr lang="en-US" dirty="0"/>
              <a:t>1: Default mode, displays a dot for each successful test and F for each failed test, along with the total counts.</a:t>
            </a:r>
          </a:p>
          <a:p>
            <a:r>
              <a:rPr lang="en-US" dirty="0"/>
              <a:t>2: Verbose mode, displays the name of each test and its result, including successful tests.In your script, </a:t>
            </a:r>
            <a:r>
              <a:rPr lang="en-US" dirty="0" err="1"/>
              <a:t>unittest.main</a:t>
            </a:r>
            <a:r>
              <a:rPr lang="en-US" dirty="0"/>
              <a:t>(verbosity=0) is set to quiet mode (verbosity=0), meaning it will only show the total number of tests run and any errors encountered, without detailed test-by-test output.</a:t>
            </a:r>
            <a:endParaRPr lang="en-IN" dirty="0"/>
          </a:p>
          <a:p>
            <a:endParaRPr lang="en-IN" dirty="0"/>
          </a:p>
        </p:txBody>
      </p:sp>
    </p:spTree>
    <p:extLst>
      <p:ext uri="{BB962C8B-B14F-4D97-AF65-F5344CB8AC3E}">
        <p14:creationId xmlns:p14="http://schemas.microsoft.com/office/powerpoint/2010/main" val="298014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ACCA-CF1E-EB51-349B-198B7A35497B}"/>
              </a:ext>
            </a:extLst>
          </p:cNvPr>
          <p:cNvSpPr>
            <a:spLocks noGrp="1"/>
          </p:cNvSpPr>
          <p:nvPr>
            <p:ph type="title"/>
          </p:nvPr>
        </p:nvSpPr>
        <p:spPr>
          <a:xfrm>
            <a:off x="1069848" y="323088"/>
            <a:ext cx="10058400" cy="1115568"/>
          </a:xfrm>
        </p:spPr>
        <p:txBody>
          <a:bodyPr/>
          <a:lstStyle/>
          <a:p>
            <a:r>
              <a:rPr lang="en-US" dirty="0"/>
              <a:t>Flow chart:</a:t>
            </a:r>
            <a:endParaRPr lang="en-IN" dirty="0"/>
          </a:p>
        </p:txBody>
      </p:sp>
      <p:pic>
        <p:nvPicPr>
          <p:cNvPr id="7" name="Content Placeholder 6">
            <a:extLst>
              <a:ext uri="{FF2B5EF4-FFF2-40B4-BE49-F238E27FC236}">
                <a16:creationId xmlns:a16="http://schemas.microsoft.com/office/drawing/2014/main" id="{427EA814-C294-6C60-242E-729D68BF555E}"/>
              </a:ext>
            </a:extLst>
          </p:cNvPr>
          <p:cNvPicPr>
            <a:picLocks noGrp="1" noChangeAspect="1"/>
          </p:cNvPicPr>
          <p:nvPr>
            <p:ph idx="1"/>
          </p:nvPr>
        </p:nvPicPr>
        <p:blipFill>
          <a:blip r:embed="rId2"/>
          <a:stretch>
            <a:fillRect/>
          </a:stretch>
        </p:blipFill>
        <p:spPr>
          <a:xfrm>
            <a:off x="2025650" y="1244600"/>
            <a:ext cx="8140699" cy="5290312"/>
          </a:xfrm>
        </p:spPr>
      </p:pic>
    </p:spTree>
    <p:extLst>
      <p:ext uri="{BB962C8B-B14F-4D97-AF65-F5344CB8AC3E}">
        <p14:creationId xmlns:p14="http://schemas.microsoft.com/office/powerpoint/2010/main" val="83677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0145-558B-0C15-CF8C-298534DE6025}"/>
              </a:ext>
            </a:extLst>
          </p:cNvPr>
          <p:cNvSpPr>
            <a:spLocks noGrp="1"/>
          </p:cNvSpPr>
          <p:nvPr>
            <p:ph type="title"/>
          </p:nvPr>
        </p:nvSpPr>
        <p:spPr>
          <a:xfrm>
            <a:off x="1069848" y="228600"/>
            <a:ext cx="10058400" cy="546100"/>
          </a:xfrm>
        </p:spPr>
        <p:txBody>
          <a:bodyPr>
            <a:normAutofit fontScale="90000"/>
          </a:bodyPr>
          <a:lstStyle/>
          <a:p>
            <a:r>
              <a:rPr lang="en-US" dirty="0"/>
              <a:t>   </a:t>
            </a:r>
            <a:endParaRPr lang="en-IN" dirty="0"/>
          </a:p>
        </p:txBody>
      </p:sp>
      <p:pic>
        <p:nvPicPr>
          <p:cNvPr id="5" name="Content Placeholder 4">
            <a:extLst>
              <a:ext uri="{FF2B5EF4-FFF2-40B4-BE49-F238E27FC236}">
                <a16:creationId xmlns:a16="http://schemas.microsoft.com/office/drawing/2014/main" id="{CBEA3E60-1A9A-38A5-88C2-A62573D22B14}"/>
              </a:ext>
            </a:extLst>
          </p:cNvPr>
          <p:cNvPicPr>
            <a:picLocks noGrp="1" noChangeAspect="1"/>
          </p:cNvPicPr>
          <p:nvPr>
            <p:ph idx="1"/>
          </p:nvPr>
        </p:nvPicPr>
        <p:blipFill>
          <a:blip r:embed="rId2"/>
          <a:stretch>
            <a:fillRect/>
          </a:stretch>
        </p:blipFill>
        <p:spPr>
          <a:xfrm>
            <a:off x="723900" y="1206501"/>
            <a:ext cx="9672880" cy="4965700"/>
          </a:xfrm>
        </p:spPr>
      </p:pic>
    </p:spTree>
    <p:extLst>
      <p:ext uri="{BB962C8B-B14F-4D97-AF65-F5344CB8AC3E}">
        <p14:creationId xmlns:p14="http://schemas.microsoft.com/office/powerpoint/2010/main" val="942979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1F69-6D1D-C8D9-9033-21CC39B2D2BF}"/>
              </a:ext>
            </a:extLst>
          </p:cNvPr>
          <p:cNvSpPr>
            <a:spLocks noGrp="1"/>
          </p:cNvSpPr>
          <p:nvPr>
            <p:ph type="title"/>
          </p:nvPr>
        </p:nvSpPr>
        <p:spPr>
          <a:xfrm>
            <a:off x="1069848" y="177800"/>
            <a:ext cx="10058400" cy="660400"/>
          </a:xfrm>
        </p:spPr>
        <p:txBody>
          <a:bodyPr>
            <a:normAutofit fontScale="90000"/>
          </a:bodyPr>
          <a:lstStyle/>
          <a:p>
            <a:r>
              <a:rPr lang="en-US" dirty="0"/>
              <a:t>  </a:t>
            </a:r>
            <a:endParaRPr lang="en-IN" dirty="0"/>
          </a:p>
        </p:txBody>
      </p:sp>
      <p:pic>
        <p:nvPicPr>
          <p:cNvPr id="9" name="Content Placeholder 8">
            <a:extLst>
              <a:ext uri="{FF2B5EF4-FFF2-40B4-BE49-F238E27FC236}">
                <a16:creationId xmlns:a16="http://schemas.microsoft.com/office/drawing/2014/main" id="{95F06458-69C6-B28B-2443-4E1FD1D5FE0C}"/>
              </a:ext>
            </a:extLst>
          </p:cNvPr>
          <p:cNvPicPr>
            <a:picLocks noGrp="1" noChangeAspect="1"/>
          </p:cNvPicPr>
          <p:nvPr>
            <p:ph idx="1"/>
          </p:nvPr>
        </p:nvPicPr>
        <p:blipFill>
          <a:blip r:embed="rId2"/>
          <a:stretch>
            <a:fillRect/>
          </a:stretch>
        </p:blipFill>
        <p:spPr>
          <a:xfrm>
            <a:off x="37450" y="1104900"/>
            <a:ext cx="11090925" cy="4800600"/>
          </a:xfrm>
        </p:spPr>
      </p:pic>
    </p:spTree>
    <p:extLst>
      <p:ext uri="{BB962C8B-B14F-4D97-AF65-F5344CB8AC3E}">
        <p14:creationId xmlns:p14="http://schemas.microsoft.com/office/powerpoint/2010/main" val="384080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14AB-6481-C027-E339-6567F1460397}"/>
              </a:ext>
            </a:extLst>
          </p:cNvPr>
          <p:cNvSpPr>
            <a:spLocks noGrp="1"/>
          </p:cNvSpPr>
          <p:nvPr>
            <p:ph type="title"/>
          </p:nvPr>
        </p:nvSpPr>
        <p:spPr>
          <a:xfrm>
            <a:off x="1069848" y="241300"/>
            <a:ext cx="10058400" cy="800100"/>
          </a:xfrm>
        </p:spPr>
        <p:txBody>
          <a:bodyPr>
            <a:normAutofit fontScale="90000"/>
          </a:bodyPr>
          <a:lstStyle/>
          <a:p>
            <a:r>
              <a:rPr lang="en-US" dirty="0"/>
              <a:t>  </a:t>
            </a:r>
            <a:endParaRPr lang="en-IN" dirty="0"/>
          </a:p>
        </p:txBody>
      </p:sp>
      <p:pic>
        <p:nvPicPr>
          <p:cNvPr id="5" name="Content Placeholder 4">
            <a:extLst>
              <a:ext uri="{FF2B5EF4-FFF2-40B4-BE49-F238E27FC236}">
                <a16:creationId xmlns:a16="http://schemas.microsoft.com/office/drawing/2014/main" id="{F0991CB2-CC9A-B7C1-7046-F658F50DBEAB}"/>
              </a:ext>
            </a:extLst>
          </p:cNvPr>
          <p:cNvPicPr>
            <a:picLocks noGrp="1" noChangeAspect="1"/>
          </p:cNvPicPr>
          <p:nvPr>
            <p:ph idx="1"/>
          </p:nvPr>
        </p:nvPicPr>
        <p:blipFill>
          <a:blip r:embed="rId2"/>
          <a:stretch>
            <a:fillRect/>
          </a:stretch>
        </p:blipFill>
        <p:spPr>
          <a:xfrm>
            <a:off x="952500" y="1193800"/>
            <a:ext cx="10175875" cy="4406648"/>
          </a:xfrm>
        </p:spPr>
      </p:pic>
    </p:spTree>
    <p:extLst>
      <p:ext uri="{BB962C8B-B14F-4D97-AF65-F5344CB8AC3E}">
        <p14:creationId xmlns:p14="http://schemas.microsoft.com/office/powerpoint/2010/main" val="986050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2831-4C82-178B-8568-1A5DC9613F6F}"/>
              </a:ext>
            </a:extLst>
          </p:cNvPr>
          <p:cNvSpPr>
            <a:spLocks noGrp="1"/>
          </p:cNvSpPr>
          <p:nvPr>
            <p:ph type="title"/>
          </p:nvPr>
        </p:nvSpPr>
        <p:spPr>
          <a:xfrm>
            <a:off x="1069848" y="215900"/>
            <a:ext cx="10058400" cy="355600"/>
          </a:xfrm>
        </p:spPr>
        <p:txBody>
          <a:bodyPr>
            <a:normAutofit fontScale="90000"/>
          </a:bodyPr>
          <a:lstStyle/>
          <a:p>
            <a:r>
              <a:rPr lang="en-US" dirty="0"/>
              <a:t>    </a:t>
            </a:r>
            <a:endParaRPr lang="en-IN" dirty="0"/>
          </a:p>
        </p:txBody>
      </p:sp>
      <p:pic>
        <p:nvPicPr>
          <p:cNvPr id="5" name="Content Placeholder 4">
            <a:extLst>
              <a:ext uri="{FF2B5EF4-FFF2-40B4-BE49-F238E27FC236}">
                <a16:creationId xmlns:a16="http://schemas.microsoft.com/office/drawing/2014/main" id="{79E5F0DA-6ABC-1B07-3316-F42F9DD603ED}"/>
              </a:ext>
            </a:extLst>
          </p:cNvPr>
          <p:cNvPicPr>
            <a:picLocks noGrp="1" noChangeAspect="1"/>
          </p:cNvPicPr>
          <p:nvPr>
            <p:ph idx="1"/>
          </p:nvPr>
        </p:nvPicPr>
        <p:blipFill>
          <a:blip r:embed="rId2"/>
          <a:stretch>
            <a:fillRect/>
          </a:stretch>
        </p:blipFill>
        <p:spPr>
          <a:xfrm>
            <a:off x="307595" y="889000"/>
            <a:ext cx="10820779" cy="5397500"/>
          </a:xfrm>
        </p:spPr>
      </p:pic>
    </p:spTree>
    <p:extLst>
      <p:ext uri="{BB962C8B-B14F-4D97-AF65-F5344CB8AC3E}">
        <p14:creationId xmlns:p14="http://schemas.microsoft.com/office/powerpoint/2010/main" val="283342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96CD-8E8D-7190-C412-4FB038A825AD}"/>
              </a:ext>
            </a:extLst>
          </p:cNvPr>
          <p:cNvSpPr>
            <a:spLocks noGrp="1"/>
          </p:cNvSpPr>
          <p:nvPr>
            <p:ph type="title"/>
          </p:nvPr>
        </p:nvSpPr>
        <p:spPr>
          <a:xfrm>
            <a:off x="1069848" y="152400"/>
            <a:ext cx="10058400" cy="647700"/>
          </a:xfrm>
        </p:spPr>
        <p:txBody>
          <a:bodyPr>
            <a:normAutofit fontScale="90000"/>
          </a:bodyPr>
          <a:lstStyle/>
          <a:p>
            <a:r>
              <a:rPr lang="en-US" dirty="0"/>
              <a:t>   </a:t>
            </a:r>
            <a:endParaRPr lang="en-IN" dirty="0"/>
          </a:p>
        </p:txBody>
      </p:sp>
      <p:pic>
        <p:nvPicPr>
          <p:cNvPr id="9" name="Content Placeholder 8">
            <a:extLst>
              <a:ext uri="{FF2B5EF4-FFF2-40B4-BE49-F238E27FC236}">
                <a16:creationId xmlns:a16="http://schemas.microsoft.com/office/drawing/2014/main" id="{AAAFB013-5F59-2BDE-1BA4-D64FD95E5931}"/>
              </a:ext>
            </a:extLst>
          </p:cNvPr>
          <p:cNvPicPr>
            <a:picLocks noGrp="1" noChangeAspect="1"/>
          </p:cNvPicPr>
          <p:nvPr>
            <p:ph idx="1"/>
          </p:nvPr>
        </p:nvPicPr>
        <p:blipFill>
          <a:blip r:embed="rId2"/>
          <a:stretch>
            <a:fillRect/>
          </a:stretch>
        </p:blipFill>
        <p:spPr>
          <a:xfrm>
            <a:off x="1069975" y="1397000"/>
            <a:ext cx="10058400" cy="4114799"/>
          </a:xfrm>
        </p:spPr>
      </p:pic>
    </p:spTree>
    <p:extLst>
      <p:ext uri="{BB962C8B-B14F-4D97-AF65-F5344CB8AC3E}">
        <p14:creationId xmlns:p14="http://schemas.microsoft.com/office/powerpoint/2010/main" val="141127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C492-F399-7C18-30A3-72A04FAEAF6A}"/>
              </a:ext>
            </a:extLst>
          </p:cNvPr>
          <p:cNvSpPr>
            <a:spLocks noGrp="1"/>
          </p:cNvSpPr>
          <p:nvPr>
            <p:ph type="title"/>
          </p:nvPr>
        </p:nvSpPr>
        <p:spPr>
          <a:xfrm>
            <a:off x="1069848" y="228600"/>
            <a:ext cx="10058400" cy="508000"/>
          </a:xfrm>
        </p:spPr>
        <p:txBody>
          <a:bodyPr>
            <a:normAutofit fontScale="90000"/>
          </a:bodyPr>
          <a:lstStyle/>
          <a:p>
            <a:r>
              <a:rPr lang="en-US" dirty="0"/>
              <a:t>    </a:t>
            </a:r>
            <a:endParaRPr lang="en-IN" dirty="0"/>
          </a:p>
        </p:txBody>
      </p:sp>
      <p:pic>
        <p:nvPicPr>
          <p:cNvPr id="5" name="Content Placeholder 4">
            <a:extLst>
              <a:ext uri="{FF2B5EF4-FFF2-40B4-BE49-F238E27FC236}">
                <a16:creationId xmlns:a16="http://schemas.microsoft.com/office/drawing/2014/main" id="{59DF9AC9-6817-F3E1-D72E-77B1CFBCF870}"/>
              </a:ext>
            </a:extLst>
          </p:cNvPr>
          <p:cNvPicPr>
            <a:picLocks noGrp="1" noChangeAspect="1"/>
          </p:cNvPicPr>
          <p:nvPr>
            <p:ph idx="1"/>
          </p:nvPr>
        </p:nvPicPr>
        <p:blipFill>
          <a:blip r:embed="rId2"/>
          <a:stretch>
            <a:fillRect/>
          </a:stretch>
        </p:blipFill>
        <p:spPr>
          <a:xfrm>
            <a:off x="2146300" y="1612900"/>
            <a:ext cx="6504941" cy="4760468"/>
          </a:xfrm>
        </p:spPr>
      </p:pic>
    </p:spTree>
    <p:extLst>
      <p:ext uri="{BB962C8B-B14F-4D97-AF65-F5344CB8AC3E}">
        <p14:creationId xmlns:p14="http://schemas.microsoft.com/office/powerpoint/2010/main" val="276440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B9FF-00CE-FB68-8E17-D9B3AA969519}"/>
              </a:ext>
            </a:extLst>
          </p:cNvPr>
          <p:cNvSpPr>
            <a:spLocks noGrp="1"/>
          </p:cNvSpPr>
          <p:nvPr>
            <p:ph type="title"/>
          </p:nvPr>
        </p:nvSpPr>
        <p:spPr>
          <a:xfrm>
            <a:off x="1069848" y="484632"/>
            <a:ext cx="10058400" cy="1149096"/>
          </a:xfrm>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22921FDB-06E4-6A3D-8676-DF985FEB3D24}"/>
              </a:ext>
            </a:extLst>
          </p:cNvPr>
          <p:cNvSpPr>
            <a:spLocks noGrp="1"/>
          </p:cNvSpPr>
          <p:nvPr>
            <p:ph idx="1"/>
          </p:nvPr>
        </p:nvSpPr>
        <p:spPr>
          <a:xfrm>
            <a:off x="1069848" y="1778000"/>
            <a:ext cx="10058400" cy="4394200"/>
          </a:xfrm>
        </p:spPr>
        <p:txBody>
          <a:bodyPr>
            <a:normAutofit lnSpcReduction="10000"/>
          </a:bodyPr>
          <a:lstStyle/>
          <a:p>
            <a:pPr marL="0" indent="0">
              <a:buNone/>
            </a:pPr>
            <a:endParaRPr lang="en-US" dirty="0"/>
          </a:p>
          <a:p>
            <a:r>
              <a:rPr lang="en-US" dirty="0"/>
              <a:t>The Athlete class represents an athlete with attributes such as athlete_id, name, and sport.</a:t>
            </a:r>
          </a:p>
          <a:p>
            <a:r>
              <a:rPr lang="en-US" dirty="0"/>
              <a:t>The MediaScheduler class represents a media schedule with attributes such as schedule_id, athlete_id, date, and media_outlet.</a:t>
            </a:r>
          </a:p>
          <a:p>
            <a:r>
              <a:rPr lang="en-US" dirty="0"/>
              <a:t>The Scheduler class manages media schedules and athletes. </a:t>
            </a:r>
          </a:p>
          <a:p>
            <a:r>
              <a:rPr lang="en-US" dirty="0"/>
              <a:t>It has methods to create, read, update, and delete media schedules, as well as organize media appearances for a specific athlete.</a:t>
            </a:r>
          </a:p>
          <a:p>
            <a:r>
              <a:rPr lang="en-US" dirty="0"/>
              <a:t>The TestScheduler class contains unit tests for the methods in the Scheduler class to ensure they work as expected.</a:t>
            </a:r>
          </a:p>
          <a:p>
            <a:r>
              <a:rPr lang="en-US" dirty="0"/>
              <a:t>Overall, the code provides a basic framework for managing media schedules for athletes, including functionality for CRUD operations and organizing media appearances.</a:t>
            </a:r>
            <a:endParaRPr lang="en-IN" dirty="0"/>
          </a:p>
        </p:txBody>
      </p:sp>
    </p:spTree>
    <p:extLst>
      <p:ext uri="{BB962C8B-B14F-4D97-AF65-F5344CB8AC3E}">
        <p14:creationId xmlns:p14="http://schemas.microsoft.com/office/powerpoint/2010/main" val="219768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29F3-AE78-B855-D31F-F754D6C7B57B}"/>
              </a:ext>
            </a:extLst>
          </p:cNvPr>
          <p:cNvSpPr>
            <a:spLocks noGrp="1"/>
          </p:cNvSpPr>
          <p:nvPr>
            <p:ph type="title"/>
          </p:nvPr>
        </p:nvSpPr>
        <p:spPr>
          <a:xfrm>
            <a:off x="1069848" y="484632"/>
            <a:ext cx="10058400" cy="721868"/>
          </a:xfrm>
        </p:spPr>
        <p:txBody>
          <a:bodyPr>
            <a:normAutofit fontScale="90000"/>
          </a:bodyPr>
          <a:lstStyle/>
          <a:p>
            <a:r>
              <a:rPr lang="en-US" dirty="0"/>
              <a:t>   BIBLIOGRAPHY </a:t>
            </a:r>
            <a:endParaRPr lang="en-IN" dirty="0"/>
          </a:p>
        </p:txBody>
      </p:sp>
      <p:sp>
        <p:nvSpPr>
          <p:cNvPr id="3" name="Content Placeholder 2">
            <a:extLst>
              <a:ext uri="{FF2B5EF4-FFF2-40B4-BE49-F238E27FC236}">
                <a16:creationId xmlns:a16="http://schemas.microsoft.com/office/drawing/2014/main" id="{F983B164-F1F0-7908-D30F-A05BE400C185}"/>
              </a:ext>
            </a:extLst>
          </p:cNvPr>
          <p:cNvSpPr>
            <a:spLocks noGrp="1"/>
          </p:cNvSpPr>
          <p:nvPr>
            <p:ph idx="1"/>
          </p:nvPr>
        </p:nvSpPr>
        <p:spPr>
          <a:xfrm>
            <a:off x="1069848" y="1308100"/>
            <a:ext cx="10058400" cy="4864100"/>
          </a:xfrm>
        </p:spPr>
        <p:txBody>
          <a:bodyPr>
            <a:normAutofit fontScale="92500" lnSpcReduction="10000"/>
          </a:bodyPr>
          <a:lstStyle/>
          <a:p>
            <a:endParaRPr lang="en-IN" dirty="0">
              <a:solidFill>
                <a:srgbClr val="CC9900"/>
              </a:solidFill>
              <a:hlinkClick r:id="rId2">
                <a:extLst>
                  <a:ext uri="{A12FA001-AC4F-418D-AE19-62706E023703}">
                    <ahyp:hlinkClr xmlns:ahyp="http://schemas.microsoft.com/office/drawing/2018/hyperlinkcolor" val="tx"/>
                  </a:ext>
                </a:extLst>
              </a:hlinkClick>
            </a:endParaRPr>
          </a:p>
          <a:p>
            <a:r>
              <a:rPr lang="en-IN" dirty="0">
                <a:solidFill>
                  <a:srgbClr val="CC9900"/>
                </a:solidFill>
                <a:hlinkClick r:id="rId2">
                  <a:extLst>
                    <a:ext uri="{A12FA001-AC4F-418D-AE19-62706E023703}">
                      <ahyp:hlinkClr xmlns:ahyp="http://schemas.microsoft.com/office/drawing/2018/hyperlinkcolor" val="tx"/>
                    </a:ext>
                  </a:extLst>
                </a:hlinkClick>
              </a:rPr>
              <a:t>https://chat.openai.com/</a:t>
            </a:r>
          </a:p>
          <a:p>
            <a:r>
              <a:rPr lang="en-IN" dirty="0">
                <a:solidFill>
                  <a:srgbClr val="CC9900"/>
                </a:solidFill>
                <a:hlinkClick r:id="rId2">
                  <a:extLst>
                    <a:ext uri="{A12FA001-AC4F-418D-AE19-62706E023703}">
                      <ahyp:hlinkClr xmlns:ahyp="http://schemas.microsoft.com/office/drawing/2018/hyperlinkcolor" val="tx"/>
                    </a:ext>
                  </a:extLst>
                </a:hlinkClick>
              </a:rPr>
              <a:t>https://apphttps://app.diagrams.net/.diagrams.net/</a:t>
            </a:r>
          </a:p>
          <a:p>
            <a:r>
              <a:rPr lang="en-IN" dirty="0">
                <a:solidFill>
                  <a:srgbClr val="CC9900"/>
                </a:solidFill>
                <a:hlinkClick r:id="rId2">
                  <a:extLst>
                    <a:ext uri="{A12FA001-AC4F-418D-AE19-62706E023703}">
                      <ahyp:hlinkClr xmlns:ahyp="http://schemas.microsoft.com/office/drawing/2018/hyperlinkcolor" val="tx"/>
                    </a:ext>
                  </a:extLst>
                </a:hlinkClick>
              </a:rPr>
              <a:t>Googlr colab</a:t>
            </a:r>
          </a:p>
          <a:p>
            <a:r>
              <a:rPr lang="en-IN" dirty="0">
                <a:solidFill>
                  <a:srgbClr val="CC9900"/>
                </a:solidFill>
                <a:hlinkClick r:id="rId2">
                  <a:extLst>
                    <a:ext uri="{A12FA001-AC4F-418D-AE19-62706E023703}">
                      <ahyp:hlinkClr xmlns:ahyp="http://schemas.microsoft.com/office/drawing/2018/hyperlinkcolor" val="tx"/>
                    </a:ext>
                  </a:extLst>
                </a:hlinkClick>
              </a:rPr>
              <a:t>Thonny</a:t>
            </a:r>
          </a:p>
          <a:p>
            <a:r>
              <a:rPr lang="en-IN" dirty="0">
                <a:solidFill>
                  <a:srgbClr val="CC9900"/>
                </a:solidFill>
                <a:hlinkClick r:id="rId2">
                  <a:extLst>
                    <a:ext uri="{A12FA001-AC4F-418D-AE19-62706E023703}">
                      <ahyp:hlinkClr xmlns:ahyp="http://schemas.microsoft.com/office/drawing/2018/hyperlinkcolor" val="tx"/>
                    </a:ext>
                  </a:extLst>
                </a:hlinkClick>
              </a:rPr>
              <a:t>Google </a:t>
            </a:r>
          </a:p>
          <a:p>
            <a:pPr marL="0" indent="0">
              <a:buNone/>
            </a:pPr>
            <a:endParaRPr lang="en-IN" dirty="0">
              <a:solidFill>
                <a:srgbClr val="CC9900"/>
              </a:solidFill>
              <a:hlinkClick r:id="rId2">
                <a:extLst>
                  <a:ext uri="{A12FA001-AC4F-418D-AE19-62706E023703}">
                    <ahyp:hlinkClr xmlns:ahyp="http://schemas.microsoft.com/office/drawing/2018/hyperlinkcolor" val="tx"/>
                  </a:ext>
                </a:extLst>
              </a:hlinkClick>
            </a:endParaRPr>
          </a:p>
          <a:p>
            <a:pPr marL="0" indent="0">
              <a:buNone/>
            </a:pPr>
            <a:r>
              <a:rPr lang="en-IN" dirty="0">
                <a:solidFill>
                  <a:srgbClr val="CC9900"/>
                </a:solidFill>
                <a:hlinkClick r:id="rId2">
                  <a:extLst>
                    <a:ext uri="{A12FA001-AC4F-418D-AE19-62706E023703}">
                      <ahyp:hlinkClr xmlns:ahyp="http://schemas.microsoft.com/office/drawing/2018/hyperlinkcolor" val="tx"/>
                    </a:ext>
                  </a:extLst>
                </a:hlinkClick>
              </a:rPr>
              <a:t> </a:t>
            </a:r>
            <a:r>
              <a:rPr lang="en-IN" b="1" dirty="0">
                <a:hlinkClick r:id="rId2">
                  <a:extLst>
                    <a:ext uri="{A12FA001-AC4F-418D-AE19-62706E023703}">
                      <ahyp:hlinkClr xmlns:ahyp="http://schemas.microsoft.com/office/drawing/2018/hyperlinkcolor" val="tx"/>
                    </a:ext>
                  </a:extLst>
                </a:hlinkClick>
              </a:rPr>
              <a:t>GITHUB ACCOUNT :</a:t>
            </a:r>
          </a:p>
          <a:p>
            <a:r>
              <a:rPr lang="en-IN" dirty="0">
                <a:solidFill>
                  <a:srgbClr val="CC9900"/>
                </a:solidFill>
                <a:hlinkClick r:id="rId2">
                  <a:extLst>
                    <a:ext uri="{A12FA001-AC4F-418D-AE19-62706E023703}">
                      <ahyp:hlinkClr xmlns:ahyp="http://schemas.microsoft.com/office/drawing/2018/hyperlinkcolor" val="tx"/>
                    </a:ext>
                  </a:extLst>
                </a:hlinkClick>
              </a:rPr>
              <a:t>https://github.com/shridevi-23</a:t>
            </a:r>
            <a:endParaRPr lang="en-IN" dirty="0"/>
          </a:p>
          <a:p>
            <a:r>
              <a:rPr lang="en-IN" dirty="0">
                <a:hlinkClick r:id="rId3"/>
              </a:rPr>
              <a:t>https://github.com/tejashwinivr/BITM</a:t>
            </a:r>
            <a:r>
              <a:rPr lang="en-IN" dirty="0"/>
              <a:t> </a:t>
            </a:r>
          </a:p>
          <a:p>
            <a:r>
              <a:rPr lang="en-IN" dirty="0">
                <a:hlinkClick r:id="rId4"/>
              </a:rPr>
              <a:t>https://github.com/Snehadevale</a:t>
            </a:r>
            <a:r>
              <a:rPr lang="en-IN" dirty="0"/>
              <a:t> </a:t>
            </a:r>
          </a:p>
          <a:p>
            <a:r>
              <a:rPr lang="en-IN" dirty="0">
                <a:hlinkClick r:id="rId5"/>
              </a:rPr>
              <a:t>https://github.com/yashodhakampli</a:t>
            </a:r>
            <a:r>
              <a:rPr lang="en-IN" dirty="0"/>
              <a:t> </a:t>
            </a:r>
          </a:p>
          <a:p>
            <a:pPr marL="0" indent="0">
              <a:buNone/>
            </a:pPr>
            <a:endParaRPr lang="en-IN" dirty="0"/>
          </a:p>
        </p:txBody>
      </p:sp>
    </p:spTree>
    <p:extLst>
      <p:ext uri="{BB962C8B-B14F-4D97-AF65-F5344CB8AC3E}">
        <p14:creationId xmlns:p14="http://schemas.microsoft.com/office/powerpoint/2010/main" val="228422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1E9B-D6EA-8C10-59BF-170252E2F3EC}"/>
              </a:ext>
            </a:extLst>
          </p:cNvPr>
          <p:cNvSpPr>
            <a:spLocks noGrp="1"/>
          </p:cNvSpPr>
          <p:nvPr>
            <p:ph type="title"/>
          </p:nvPr>
        </p:nvSpPr>
        <p:spPr>
          <a:xfrm>
            <a:off x="1207008" y="484632"/>
            <a:ext cx="6595872" cy="2660904"/>
          </a:xfrm>
        </p:spPr>
        <p:txBody>
          <a:bodyPr>
            <a:normAutofit/>
          </a:bodyPr>
          <a:lstStyle/>
          <a:p>
            <a:r>
              <a:rPr lang="en-US" dirty="0">
                <a:latin typeface="Arial Rounded MT Bold" panose="020F0704030504030204" pitchFamily="34" charset="0"/>
              </a:rPr>
              <a:t>Team byte hogs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4864907-93AC-D1BD-CEFF-BAF175927001}"/>
              </a:ext>
            </a:extLst>
          </p:cNvPr>
          <p:cNvSpPr>
            <a:spLocks noGrp="1"/>
          </p:cNvSpPr>
          <p:nvPr>
            <p:ph idx="1"/>
          </p:nvPr>
        </p:nvSpPr>
        <p:spPr>
          <a:xfrm>
            <a:off x="6864096" y="3145536"/>
            <a:ext cx="4815840" cy="3026664"/>
          </a:xfrm>
        </p:spPr>
        <p:txBody>
          <a:bodyPr>
            <a:normAutofit/>
          </a:bodyPr>
          <a:lstStyle/>
          <a:p>
            <a:pPr marL="0" indent="0">
              <a:buNone/>
            </a:pPr>
            <a:r>
              <a:rPr lang="en-US" sz="2800" dirty="0">
                <a:latin typeface="Berlin Sans FB" panose="020E0602020502020306" pitchFamily="34" charset="0"/>
              </a:rPr>
              <a:t>TEJASHWINI VR : 3BR22CS173</a:t>
            </a:r>
          </a:p>
          <a:p>
            <a:pPr marL="0" indent="0">
              <a:buNone/>
            </a:pPr>
            <a:r>
              <a:rPr lang="en-US" sz="2800" dirty="0">
                <a:latin typeface="Berlin Sans FB" panose="020E0602020502020306" pitchFamily="34" charset="0"/>
              </a:rPr>
              <a:t>SNEHA DEVALE : 3BR22CS164</a:t>
            </a:r>
          </a:p>
          <a:p>
            <a:pPr marL="0" indent="0">
              <a:buNone/>
            </a:pPr>
            <a:r>
              <a:rPr lang="en-US" sz="2800" dirty="0">
                <a:latin typeface="Berlin Sans FB" panose="020E0602020502020306" pitchFamily="34" charset="0"/>
              </a:rPr>
              <a:t>SHRIDEVI : 3BR22CS158</a:t>
            </a:r>
          </a:p>
          <a:p>
            <a:pPr marL="0" indent="0">
              <a:buNone/>
            </a:pPr>
            <a:r>
              <a:rPr lang="en-US" sz="2800" dirty="0">
                <a:latin typeface="Berlin Sans FB" panose="020E0602020502020306" pitchFamily="34" charset="0"/>
              </a:rPr>
              <a:t>YASHODHA : 3BR22CS187</a:t>
            </a:r>
            <a:endParaRPr lang="en-IN" sz="2800" dirty="0">
              <a:latin typeface="Berlin Sans FB" panose="020E0602020502020306" pitchFamily="34" charset="0"/>
            </a:endParaRPr>
          </a:p>
        </p:txBody>
      </p:sp>
    </p:spTree>
    <p:extLst>
      <p:ext uri="{BB962C8B-B14F-4D97-AF65-F5344CB8AC3E}">
        <p14:creationId xmlns:p14="http://schemas.microsoft.com/office/powerpoint/2010/main" val="262923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F0C1-4FB8-5204-045B-36A3AA9EC9D6}"/>
              </a:ext>
            </a:extLst>
          </p:cNvPr>
          <p:cNvSpPr>
            <a:spLocks noGrp="1"/>
          </p:cNvSpPr>
          <p:nvPr>
            <p:ph type="title"/>
          </p:nvPr>
        </p:nvSpPr>
        <p:spPr>
          <a:xfrm>
            <a:off x="1069848" y="484632"/>
            <a:ext cx="10058400" cy="1090168"/>
          </a:xfrm>
        </p:spPr>
        <p:txBody>
          <a:bodyPr>
            <a:normAutofit/>
          </a:bodyPr>
          <a:lstStyle/>
          <a:p>
            <a:r>
              <a:rPr lang="en-US" dirty="0"/>
              <a:t>   </a:t>
            </a:r>
            <a:endParaRPr lang="en-IN" dirty="0"/>
          </a:p>
        </p:txBody>
      </p:sp>
      <p:pic>
        <p:nvPicPr>
          <p:cNvPr id="9" name="Content Placeholder 8">
            <a:extLst>
              <a:ext uri="{FF2B5EF4-FFF2-40B4-BE49-F238E27FC236}">
                <a16:creationId xmlns:a16="http://schemas.microsoft.com/office/drawing/2014/main" id="{91131DFC-A27F-A707-CCE9-08C92E5E5289}"/>
              </a:ext>
            </a:extLst>
          </p:cNvPr>
          <p:cNvPicPr>
            <a:picLocks noGrp="1" noChangeAspect="1"/>
          </p:cNvPicPr>
          <p:nvPr>
            <p:ph idx="1"/>
          </p:nvPr>
        </p:nvPicPr>
        <p:blipFill>
          <a:blip r:embed="rId2"/>
          <a:stretch>
            <a:fillRect/>
          </a:stretch>
        </p:blipFill>
        <p:spPr>
          <a:xfrm>
            <a:off x="2146300" y="1574800"/>
            <a:ext cx="6616700" cy="4597400"/>
          </a:xfrm>
        </p:spPr>
      </p:pic>
    </p:spTree>
    <p:extLst>
      <p:ext uri="{BB962C8B-B14F-4D97-AF65-F5344CB8AC3E}">
        <p14:creationId xmlns:p14="http://schemas.microsoft.com/office/powerpoint/2010/main" val="22234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C5275-D66A-7E87-C6ED-EAF5669822A3}"/>
              </a:ext>
            </a:extLst>
          </p:cNvPr>
          <p:cNvSpPr>
            <a:spLocks noGrp="1"/>
          </p:cNvSpPr>
          <p:nvPr>
            <p:ph type="title"/>
          </p:nvPr>
        </p:nvSpPr>
        <p:spPr>
          <a:xfrm>
            <a:off x="1069848" y="484632"/>
            <a:ext cx="10058400" cy="1111939"/>
          </a:xfrm>
        </p:spPr>
        <p:txBody>
          <a:bodyPr/>
          <a:lstStyle/>
          <a:p>
            <a:r>
              <a:rPr lang="en-US" dirty="0"/>
              <a:t>Introduction to the project :</a:t>
            </a:r>
            <a:endParaRPr lang="en-IN" dirty="0"/>
          </a:p>
        </p:txBody>
      </p:sp>
      <p:pic>
        <p:nvPicPr>
          <p:cNvPr id="5" name="Content Placeholder 4">
            <a:extLst>
              <a:ext uri="{FF2B5EF4-FFF2-40B4-BE49-F238E27FC236}">
                <a16:creationId xmlns:a16="http://schemas.microsoft.com/office/drawing/2014/main" id="{A7623FAC-01D9-F713-624F-63E65E054466}"/>
              </a:ext>
            </a:extLst>
          </p:cNvPr>
          <p:cNvPicPr>
            <a:picLocks noGrp="1" noChangeAspect="1"/>
          </p:cNvPicPr>
          <p:nvPr>
            <p:ph idx="1"/>
          </p:nvPr>
        </p:nvPicPr>
        <p:blipFill>
          <a:blip r:embed="rId2"/>
          <a:stretch>
            <a:fillRect/>
          </a:stretch>
        </p:blipFill>
        <p:spPr>
          <a:xfrm>
            <a:off x="365760" y="1365504"/>
            <a:ext cx="10919096" cy="5112512"/>
          </a:xfrm>
        </p:spPr>
      </p:pic>
    </p:spTree>
    <p:extLst>
      <p:ext uri="{BB962C8B-B14F-4D97-AF65-F5344CB8AC3E}">
        <p14:creationId xmlns:p14="http://schemas.microsoft.com/office/powerpoint/2010/main" val="32897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85BF-FC8F-6991-B7A8-EA44404992BB}"/>
              </a:ext>
            </a:extLst>
          </p:cNvPr>
          <p:cNvSpPr>
            <a:spLocks noGrp="1"/>
          </p:cNvSpPr>
          <p:nvPr>
            <p:ph type="title"/>
          </p:nvPr>
        </p:nvSpPr>
        <p:spPr>
          <a:xfrm>
            <a:off x="1069848" y="0"/>
            <a:ext cx="10058400" cy="950976"/>
          </a:xfrm>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EC7B16AA-A535-184B-6ACE-484D1480171B}"/>
              </a:ext>
            </a:extLst>
          </p:cNvPr>
          <p:cNvSpPr>
            <a:spLocks noGrp="1"/>
          </p:cNvSpPr>
          <p:nvPr>
            <p:ph idx="1"/>
          </p:nvPr>
        </p:nvSpPr>
        <p:spPr>
          <a:xfrm>
            <a:off x="1063752" y="804672"/>
            <a:ext cx="10058400" cy="5330952"/>
          </a:xfrm>
        </p:spPr>
        <p:txBody>
          <a:bodyPr>
            <a:normAutofit/>
          </a:bodyPr>
          <a:lstStyle/>
          <a:p>
            <a:pPr marL="0" indent="0">
              <a:buNone/>
            </a:pPr>
            <a:endParaRPr lang="en-US" dirty="0"/>
          </a:p>
          <a:p>
            <a:r>
              <a:rPr lang="en-US" dirty="0"/>
              <a:t> organize_ media_appearances (athlete_id): Organize media appearances for athletes.</a:t>
            </a:r>
          </a:p>
          <a:p>
            <a:pPr marL="0" indent="0">
              <a:buNone/>
            </a:pPr>
            <a:r>
              <a:rPr lang="en-US" dirty="0"/>
              <a:t>  1.Classes Defined</a:t>
            </a:r>
          </a:p>
          <a:p>
            <a:r>
              <a:rPr lang="en-US" dirty="0"/>
              <a:t>MediaSchedule - Represents a media schedule.</a:t>
            </a:r>
          </a:p>
          <a:p>
            <a:r>
              <a:rPr lang="en-US" dirty="0"/>
              <a:t>Athlete - Represents an athlete.</a:t>
            </a:r>
          </a:p>
          <a:p>
            <a:r>
              <a:rPr lang="en-US" dirty="0"/>
              <a:t>Scheduler - Central class for managing schedules and relationships.</a:t>
            </a:r>
          </a:p>
          <a:p>
            <a:r>
              <a:rPr lang="en-US" dirty="0"/>
              <a:t>Unittest class- to test a unit of source code.</a:t>
            </a:r>
          </a:p>
          <a:p>
            <a:pPr marL="0" indent="0">
              <a:buNone/>
            </a:pPr>
            <a:r>
              <a:rPr lang="en-US" dirty="0"/>
              <a:t>    2. Key Functionalities- CRUD operations for </a:t>
            </a:r>
            <a:r>
              <a:rPr lang="en-US" dirty="0" err="1"/>
              <a:t>schedule,sorting</a:t>
            </a:r>
            <a:r>
              <a:rPr lang="en-US" dirty="0"/>
              <a:t> and organizing schedules,managing relationships with media outlets.</a:t>
            </a:r>
          </a:p>
          <a:p>
            <a:pPr marL="0" indent="0">
              <a:buNone/>
            </a:pPr>
            <a:r>
              <a:rPr lang="en-US" dirty="0"/>
              <a:t>  3. Data Structures Used</a:t>
            </a:r>
          </a:p>
          <a:p>
            <a:r>
              <a:rPr lang="en-US" dirty="0"/>
              <a:t>Lists for storing collections of objects.</a:t>
            </a:r>
          </a:p>
          <a:p>
            <a:r>
              <a:rPr lang="en-US" dirty="0"/>
              <a:t>Dictionaries for efficient look-up and relationships</a:t>
            </a:r>
          </a:p>
          <a:p>
            <a:pPr marL="0" indent="0">
              <a:buNone/>
            </a:pPr>
            <a:endParaRPr lang="en-US" dirty="0"/>
          </a:p>
          <a:p>
            <a:pPr marL="0" indent="0">
              <a:buNone/>
            </a:pPr>
            <a:endParaRPr lang="en-US" dirty="0"/>
          </a:p>
          <a:p>
            <a:endParaRPr lang="en-IN" dirty="0"/>
          </a:p>
          <a:p>
            <a:endParaRPr lang="en-IN" dirty="0"/>
          </a:p>
        </p:txBody>
      </p:sp>
    </p:spTree>
    <p:extLst>
      <p:ext uri="{BB962C8B-B14F-4D97-AF65-F5344CB8AC3E}">
        <p14:creationId xmlns:p14="http://schemas.microsoft.com/office/powerpoint/2010/main" val="86281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EBAD-192A-F911-6473-CF030F629EA8}"/>
              </a:ext>
            </a:extLst>
          </p:cNvPr>
          <p:cNvSpPr>
            <a:spLocks noGrp="1"/>
          </p:cNvSpPr>
          <p:nvPr>
            <p:ph type="title"/>
          </p:nvPr>
        </p:nvSpPr>
        <p:spPr>
          <a:xfrm>
            <a:off x="1069848" y="484632"/>
            <a:ext cx="10058400" cy="966216"/>
          </a:xfrm>
        </p:spPr>
        <p:txBody>
          <a:bodyPr/>
          <a:lstStyle/>
          <a:p>
            <a:r>
              <a:rPr lang="en-US" dirty="0"/>
              <a:t>Module description :</a:t>
            </a:r>
            <a:endParaRPr lang="en-IN" dirty="0"/>
          </a:p>
        </p:txBody>
      </p:sp>
      <p:sp>
        <p:nvSpPr>
          <p:cNvPr id="3" name="Content Placeholder 2">
            <a:extLst>
              <a:ext uri="{FF2B5EF4-FFF2-40B4-BE49-F238E27FC236}">
                <a16:creationId xmlns:a16="http://schemas.microsoft.com/office/drawing/2014/main" id="{818301A8-5C2F-3997-5E4A-1391ED25D833}"/>
              </a:ext>
            </a:extLst>
          </p:cNvPr>
          <p:cNvSpPr>
            <a:spLocks noGrp="1"/>
          </p:cNvSpPr>
          <p:nvPr>
            <p:ph idx="1"/>
          </p:nvPr>
        </p:nvSpPr>
        <p:spPr>
          <a:xfrm>
            <a:off x="926592" y="1612900"/>
            <a:ext cx="10201656" cy="5245100"/>
          </a:xfrm>
        </p:spPr>
        <p:txBody>
          <a:bodyPr/>
          <a:lstStyle/>
          <a:p>
            <a:r>
              <a:rPr lang="en-US" dirty="0"/>
              <a:t>The Athlete class : it provides a blueprint for creating objects that represent athletes. Each instance of this class encapsulates information about a specific athlete, including their unique identifier (athlete_id), name (name), and the sport (sport) they participate in.</a:t>
            </a:r>
          </a:p>
          <a:p>
            <a:r>
              <a:rPr lang="en-US" dirty="0"/>
              <a:t>The MediaSchedule class :  is designed to manage and organize media schedules associated with individual athletes within a software system. It encapsulates information related to scheduled media appearances or events for athletes, facilitating efficient tracking and management of media engagements.</a:t>
            </a:r>
          </a:p>
          <a:p>
            <a:r>
              <a:rPr lang="en-US" dirty="0"/>
              <a:t>The Scheduler class : serves as a central component for managing scheduling operations within a software system. It provides functionality for organizing various schedules, including media engagements, events, or appointments. Additionally, it facilitates the coordination of schedules for athletes and media outlets.</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321061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9F26-8483-D181-9AD1-5BC00FEA700E}"/>
              </a:ext>
            </a:extLst>
          </p:cNvPr>
          <p:cNvSpPr>
            <a:spLocks noGrp="1"/>
          </p:cNvSpPr>
          <p:nvPr>
            <p:ph type="title"/>
          </p:nvPr>
        </p:nvSpPr>
        <p:spPr>
          <a:xfrm>
            <a:off x="813816" y="170688"/>
            <a:ext cx="10058400" cy="20726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52D8FF25-370E-75F5-A8FC-00DCC56A9E59}"/>
              </a:ext>
            </a:extLst>
          </p:cNvPr>
          <p:cNvSpPr>
            <a:spLocks noGrp="1"/>
          </p:cNvSpPr>
          <p:nvPr>
            <p:ph idx="1"/>
          </p:nvPr>
        </p:nvSpPr>
        <p:spPr>
          <a:xfrm>
            <a:off x="1069848" y="1465942"/>
            <a:ext cx="10058400" cy="4847771"/>
          </a:xfrm>
        </p:spPr>
        <p:txBody>
          <a:bodyPr>
            <a:normAutofit/>
          </a:bodyPr>
          <a:lstStyle/>
          <a:p>
            <a:r>
              <a:rPr lang="en-US" dirty="0"/>
              <a:t>The TestScheduler class:  is a vital component in software testing environments. It's designed to facilitate the scheduling, organization, and execution of tests within a testing framework or environment. This class serves as a central hub for managing various test cases, ensuring they run efficiently, and collecting results for analysis.</a:t>
            </a:r>
          </a:p>
          <a:p>
            <a:r>
              <a:rPr lang="en-US" dirty="0"/>
              <a:t>create_media_schedule(schedule_id, athlete_id, date, media_outlet): Creates a new media schedule entry with the provided details and adds it to the list of schedules.</a:t>
            </a:r>
          </a:p>
          <a:p>
            <a:r>
              <a:rPr lang="en-US" dirty="0"/>
              <a:t>read_media_schedule(schedule_id): Retrieves the media schedule entry corresponding to the given schedule ID.</a:t>
            </a:r>
          </a:p>
          <a:p>
            <a:r>
              <a:rPr lang="en-US" dirty="0"/>
              <a:t>update_media_schedule(schedule_id, updated_data): Updates the details of the media schedule entry identified by the given schedule ID with the provided updated data.</a:t>
            </a:r>
          </a:p>
          <a:p>
            <a:pPr marL="0" indent="0">
              <a:buNone/>
            </a:pPr>
            <a:endParaRPr lang="en-IN" dirty="0"/>
          </a:p>
        </p:txBody>
      </p:sp>
    </p:spTree>
    <p:extLst>
      <p:ext uri="{BB962C8B-B14F-4D97-AF65-F5344CB8AC3E}">
        <p14:creationId xmlns:p14="http://schemas.microsoft.com/office/powerpoint/2010/main" val="141526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6B9B-1077-78D7-8DC7-E14FCACC32C3}"/>
              </a:ext>
            </a:extLst>
          </p:cNvPr>
          <p:cNvSpPr>
            <a:spLocks noGrp="1"/>
          </p:cNvSpPr>
          <p:nvPr>
            <p:ph type="title"/>
          </p:nvPr>
        </p:nvSpPr>
        <p:spPr>
          <a:xfrm>
            <a:off x="1069848" y="207264"/>
            <a:ext cx="10058400" cy="316992"/>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78FDEF22-ABB0-B0BF-024C-81CEB0C0A24B}"/>
              </a:ext>
            </a:extLst>
          </p:cNvPr>
          <p:cNvSpPr>
            <a:spLocks noGrp="1"/>
          </p:cNvSpPr>
          <p:nvPr>
            <p:ph idx="1"/>
          </p:nvPr>
        </p:nvSpPr>
        <p:spPr>
          <a:xfrm>
            <a:off x="790271" y="696686"/>
            <a:ext cx="10058400" cy="5719353"/>
          </a:xfrm>
        </p:spPr>
        <p:txBody>
          <a:bodyPr>
            <a:normAutofit/>
          </a:bodyPr>
          <a:lstStyle/>
          <a:p>
            <a:pPr marL="0" indent="0">
              <a:buNone/>
            </a:pPr>
            <a:r>
              <a:rPr lang="en-US" dirty="0"/>
              <a:t>   </a:t>
            </a:r>
          </a:p>
          <a:p>
            <a:r>
              <a:rPr lang="en-US" dirty="0"/>
              <a:t>delete_media_schedule(schedule_id): Deletes the media schedule entry associated with the given schedule ID from the list of schedules.</a:t>
            </a:r>
          </a:p>
          <a:p>
            <a:pPr marL="0" indent="0">
              <a:buNone/>
            </a:pPr>
            <a:r>
              <a:rPr lang="en-US" dirty="0"/>
              <a:t>   Organize_media_appearances(athlete_id): Retrieves all media appearances    scheduled for the athlete with the provided athlete ID.</a:t>
            </a:r>
          </a:p>
          <a:p>
            <a:r>
              <a:rPr lang="en-US" dirty="0"/>
              <a:t>setUp(self): This method is called before each test method to set up the testing environment. It creates an instance of the Scheduler class and initializes it with sample data, including media schedules and athlete information.</a:t>
            </a:r>
          </a:p>
          <a:p>
            <a:r>
              <a:rPr lang="en-US" dirty="0"/>
              <a:t>test_create_media_schedule(self): This method tests the create_media_schedule method of the Scheduler class. It verifies whether the method correctly adds new media schedule entries to the scheduler's list of schedules.</a:t>
            </a:r>
          </a:p>
        </p:txBody>
      </p:sp>
      <p:pic>
        <p:nvPicPr>
          <p:cNvPr id="5" name="Picture 4">
            <a:extLst>
              <a:ext uri="{FF2B5EF4-FFF2-40B4-BE49-F238E27FC236}">
                <a16:creationId xmlns:a16="http://schemas.microsoft.com/office/drawing/2014/main" id="{D4B9037B-14EC-AB2D-3A6E-77E146A93209}"/>
              </a:ext>
            </a:extLst>
          </p:cNvPr>
          <p:cNvPicPr>
            <a:picLocks noChangeAspect="1"/>
          </p:cNvPicPr>
          <p:nvPr/>
        </p:nvPicPr>
        <p:blipFill>
          <a:blip r:embed="rId2"/>
          <a:stretch>
            <a:fillRect/>
          </a:stretch>
        </p:blipFill>
        <p:spPr>
          <a:xfrm>
            <a:off x="790271" y="4730569"/>
            <a:ext cx="10717121" cy="1308100"/>
          </a:xfrm>
          <a:prstGeom prst="rect">
            <a:avLst/>
          </a:prstGeom>
        </p:spPr>
      </p:pic>
    </p:spTree>
    <p:extLst>
      <p:ext uri="{BB962C8B-B14F-4D97-AF65-F5344CB8AC3E}">
        <p14:creationId xmlns:p14="http://schemas.microsoft.com/office/powerpoint/2010/main" val="392147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461F-DB47-298C-06D4-2BA7C340D9E3}"/>
              </a:ext>
            </a:extLst>
          </p:cNvPr>
          <p:cNvSpPr>
            <a:spLocks noGrp="1"/>
          </p:cNvSpPr>
          <p:nvPr>
            <p:ph type="title"/>
          </p:nvPr>
        </p:nvSpPr>
        <p:spPr>
          <a:xfrm>
            <a:off x="1069848" y="188976"/>
            <a:ext cx="10058400" cy="335280"/>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9F7EA3D4-C7C3-EB0E-B9AC-814644C4B4B2}"/>
              </a:ext>
            </a:extLst>
          </p:cNvPr>
          <p:cNvSpPr>
            <a:spLocks noGrp="1"/>
          </p:cNvSpPr>
          <p:nvPr>
            <p:ph idx="1"/>
          </p:nvPr>
        </p:nvSpPr>
        <p:spPr>
          <a:xfrm>
            <a:off x="1069848" y="355600"/>
            <a:ext cx="10058400" cy="6313424"/>
          </a:xfrm>
        </p:spPr>
        <p:txBody>
          <a:bodyPr>
            <a:normAutofit/>
          </a:bodyPr>
          <a:lstStyle/>
          <a:p>
            <a:r>
              <a:rPr lang="en-US" dirty="0" err="1"/>
              <a:t>test_read_media_schedule</a:t>
            </a:r>
            <a:r>
              <a:rPr lang="en-US" dirty="0"/>
              <a:t>(self): This method tests the </a:t>
            </a:r>
            <a:r>
              <a:rPr lang="en-US" dirty="0" err="1"/>
              <a:t>read_media_schedule</a:t>
            </a:r>
            <a:r>
              <a:rPr lang="en-US" dirty="0"/>
              <a:t> method of the Scheduler class. It checks whether the method correctly retrieves a media schedule entry based on the provided schedule ID.</a:t>
            </a:r>
          </a:p>
          <a:p>
            <a:endParaRPr lang="en-US" dirty="0"/>
          </a:p>
          <a:p>
            <a:endParaRPr lang="en-US" dirty="0"/>
          </a:p>
          <a:p>
            <a:endParaRPr lang="en-US" dirty="0"/>
          </a:p>
          <a:p>
            <a:endParaRPr lang="en-US" dirty="0"/>
          </a:p>
          <a:p>
            <a:r>
              <a:rPr lang="en-US" dirty="0"/>
              <a:t>test_update_media_schedule(self): This method tests the update_media_schedule method of the Scheduler class. It verifies whether the method correctly updates the details of a media schedule entry based on the provided schedule ID and updated data.</a:t>
            </a:r>
          </a:p>
          <a:p>
            <a:pPr marL="0" indent="0">
              <a:buNone/>
            </a:pPr>
            <a:endParaRPr lang="en-US" dirty="0"/>
          </a:p>
          <a:p>
            <a:endParaRPr lang="en-US" dirty="0"/>
          </a:p>
        </p:txBody>
      </p:sp>
      <p:pic>
        <p:nvPicPr>
          <p:cNvPr id="7" name="Picture 6">
            <a:extLst>
              <a:ext uri="{FF2B5EF4-FFF2-40B4-BE49-F238E27FC236}">
                <a16:creationId xmlns:a16="http://schemas.microsoft.com/office/drawing/2014/main" id="{94E80D6E-8762-AE61-E08F-A04FC0CA0DFE}"/>
              </a:ext>
            </a:extLst>
          </p:cNvPr>
          <p:cNvPicPr>
            <a:picLocks noChangeAspect="1"/>
          </p:cNvPicPr>
          <p:nvPr/>
        </p:nvPicPr>
        <p:blipFill>
          <a:blip r:embed="rId2"/>
          <a:stretch>
            <a:fillRect/>
          </a:stretch>
        </p:blipFill>
        <p:spPr>
          <a:xfrm>
            <a:off x="908897" y="188976"/>
            <a:ext cx="10602805" cy="2630424"/>
          </a:xfrm>
          <a:prstGeom prst="rect">
            <a:avLst/>
          </a:prstGeom>
        </p:spPr>
      </p:pic>
      <p:pic>
        <p:nvPicPr>
          <p:cNvPr id="9" name="Picture 8">
            <a:extLst>
              <a:ext uri="{FF2B5EF4-FFF2-40B4-BE49-F238E27FC236}">
                <a16:creationId xmlns:a16="http://schemas.microsoft.com/office/drawing/2014/main" id="{0F5C6B0B-3C5E-7C88-3516-7CB14CEB78EA}"/>
              </a:ext>
            </a:extLst>
          </p:cNvPr>
          <p:cNvPicPr>
            <a:picLocks noChangeAspect="1"/>
          </p:cNvPicPr>
          <p:nvPr/>
        </p:nvPicPr>
        <p:blipFill>
          <a:blip r:embed="rId3"/>
          <a:stretch>
            <a:fillRect/>
          </a:stretch>
        </p:blipFill>
        <p:spPr>
          <a:xfrm>
            <a:off x="750155" y="4305301"/>
            <a:ext cx="10488489" cy="1676400"/>
          </a:xfrm>
          <a:prstGeom prst="rect">
            <a:avLst/>
          </a:prstGeom>
        </p:spPr>
      </p:pic>
    </p:spTree>
    <p:extLst>
      <p:ext uri="{BB962C8B-B14F-4D97-AF65-F5344CB8AC3E}">
        <p14:creationId xmlns:p14="http://schemas.microsoft.com/office/powerpoint/2010/main" val="359846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64B8-EE37-7983-E1A4-E5D99993B9FE}"/>
              </a:ext>
            </a:extLst>
          </p:cNvPr>
          <p:cNvSpPr>
            <a:spLocks noGrp="1"/>
          </p:cNvSpPr>
          <p:nvPr>
            <p:ph type="title"/>
          </p:nvPr>
        </p:nvSpPr>
        <p:spPr>
          <a:xfrm>
            <a:off x="1069848" y="190500"/>
            <a:ext cx="10058400" cy="38100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159267A-3001-61B1-D518-7E8F47882C5D}"/>
              </a:ext>
            </a:extLst>
          </p:cNvPr>
          <p:cNvSpPr>
            <a:spLocks noGrp="1"/>
          </p:cNvSpPr>
          <p:nvPr>
            <p:ph idx="1"/>
          </p:nvPr>
        </p:nvSpPr>
        <p:spPr>
          <a:xfrm>
            <a:off x="1069848" y="965200"/>
            <a:ext cx="10058400" cy="5207000"/>
          </a:xfrm>
        </p:spPr>
        <p:txBody>
          <a:bodyPr>
            <a:normAutofit/>
          </a:bodyPr>
          <a:lstStyle/>
          <a:p>
            <a:r>
              <a:rPr lang="en-US" dirty="0"/>
              <a:t>test_delete_media_schedule(self): This method tests the </a:t>
            </a:r>
            <a:r>
              <a:rPr lang="en-US" dirty="0" err="1"/>
              <a:t>delete_media_schedule</a:t>
            </a:r>
            <a:r>
              <a:rPr lang="en-US" dirty="0"/>
              <a:t> method of the Scheduler class. It checks whether the method correctly removes a media schedule entry from the scheduler's list of schedules based on the provided schedule ID.</a:t>
            </a:r>
          </a:p>
          <a:p>
            <a:endParaRPr lang="en-US" dirty="0"/>
          </a:p>
          <a:p>
            <a:endParaRPr lang="en-US" dirty="0"/>
          </a:p>
          <a:p>
            <a:pPr marL="0" indent="0">
              <a:buNone/>
            </a:pPr>
            <a:endParaRPr lang="en-US" dirty="0"/>
          </a:p>
          <a:p>
            <a:r>
              <a:rPr lang="en-US" dirty="0"/>
              <a:t>test_organize_media_appearances(self): This method tests the organize_media_appearances method of the Scheduler class. It verifies whether the method correctly retrieves all media appearances scheduled for a specific athlete based on the provided athlete ID.</a:t>
            </a:r>
          </a:p>
          <a:p>
            <a:endParaRPr lang="en-IN" dirty="0"/>
          </a:p>
        </p:txBody>
      </p:sp>
      <p:pic>
        <p:nvPicPr>
          <p:cNvPr id="5" name="Picture 4">
            <a:extLst>
              <a:ext uri="{FF2B5EF4-FFF2-40B4-BE49-F238E27FC236}">
                <a16:creationId xmlns:a16="http://schemas.microsoft.com/office/drawing/2014/main" id="{A02B2FD1-46A7-AAD4-1194-78AE5C1943BF}"/>
              </a:ext>
            </a:extLst>
          </p:cNvPr>
          <p:cNvPicPr>
            <a:picLocks noChangeAspect="1"/>
          </p:cNvPicPr>
          <p:nvPr/>
        </p:nvPicPr>
        <p:blipFill>
          <a:blip r:embed="rId2"/>
          <a:stretch>
            <a:fillRect/>
          </a:stretch>
        </p:blipFill>
        <p:spPr>
          <a:xfrm>
            <a:off x="746966" y="2159000"/>
            <a:ext cx="10698068" cy="1270000"/>
          </a:xfrm>
          <a:prstGeom prst="rect">
            <a:avLst/>
          </a:prstGeom>
        </p:spPr>
      </p:pic>
      <p:pic>
        <p:nvPicPr>
          <p:cNvPr id="6" name="Picture 5">
            <a:extLst>
              <a:ext uri="{FF2B5EF4-FFF2-40B4-BE49-F238E27FC236}">
                <a16:creationId xmlns:a16="http://schemas.microsoft.com/office/drawing/2014/main" id="{EADF14E9-E925-CD4E-5A31-425CFE84C5CB}"/>
              </a:ext>
            </a:extLst>
          </p:cNvPr>
          <p:cNvPicPr>
            <a:picLocks noChangeAspect="1"/>
          </p:cNvPicPr>
          <p:nvPr/>
        </p:nvPicPr>
        <p:blipFill>
          <a:blip r:embed="rId3"/>
          <a:stretch>
            <a:fillRect/>
          </a:stretch>
        </p:blipFill>
        <p:spPr>
          <a:xfrm>
            <a:off x="938884" y="4800409"/>
            <a:ext cx="9878804" cy="1371791"/>
          </a:xfrm>
          <a:prstGeom prst="rect">
            <a:avLst/>
          </a:prstGeom>
        </p:spPr>
      </p:pic>
    </p:spTree>
    <p:extLst>
      <p:ext uri="{BB962C8B-B14F-4D97-AF65-F5344CB8AC3E}">
        <p14:creationId xmlns:p14="http://schemas.microsoft.com/office/powerpoint/2010/main" val="2615281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742</TotalTime>
  <Words>1095</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 Rounded MT Bold</vt:lpstr>
      <vt:lpstr>Berlin Sans FB</vt:lpstr>
      <vt:lpstr>Rockwell</vt:lpstr>
      <vt:lpstr>Rockwell Condensed</vt:lpstr>
      <vt:lpstr>Wingdings</vt:lpstr>
      <vt:lpstr>Wood Type</vt:lpstr>
      <vt:lpstr>ATHLET MEDIA APPREARNCE SCHEDULER  POC :</vt:lpstr>
      <vt:lpstr>Team byte hogs</vt:lpstr>
      <vt:lpstr>Introduction to the project :</vt:lpstr>
      <vt:lpstr>content</vt:lpstr>
      <vt:lpstr>Module description :</vt:lpstr>
      <vt:lpstr>    </vt:lpstr>
      <vt:lpstr>     </vt:lpstr>
      <vt:lpstr>     </vt:lpstr>
      <vt:lpstr>PowerPoint Presentation</vt:lpstr>
      <vt:lpstr>   </vt:lpstr>
      <vt:lpstr>Flow chart:</vt:lpstr>
      <vt:lpstr>   </vt:lpstr>
      <vt:lpstr>  </vt:lpstr>
      <vt:lpstr>  </vt:lpstr>
      <vt:lpstr>    </vt:lpstr>
      <vt:lpstr>   </vt:lpstr>
      <vt:lpstr>    </vt:lpstr>
      <vt:lpstr>summary</vt:lpstr>
      <vt:lpstr>   BIBLIOGRAPHY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ATHLET MEDIA APPREARNCE SCHEDULER  POC </dc:title>
  <dc:creator>yashu kampli</dc:creator>
  <cp:lastModifiedBy>yashu kampli</cp:lastModifiedBy>
  <cp:revision>4</cp:revision>
  <dcterms:created xsi:type="dcterms:W3CDTF">2024-04-30T10:22:12Z</dcterms:created>
  <dcterms:modified xsi:type="dcterms:W3CDTF">2024-05-02T16:43:42Z</dcterms:modified>
</cp:coreProperties>
</file>