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75" r:id="rId4"/>
    <p:sldId id="268" r:id="rId5"/>
    <p:sldId id="269" r:id="rId6"/>
    <p:sldId id="271" r:id="rId7"/>
    <p:sldId id="270" r:id="rId8"/>
    <p:sldId id="274" r:id="rId9"/>
    <p:sldId id="272" r:id="rId10"/>
    <p:sldId id="276" r:id="rId11"/>
    <p:sldId id="273" r:id="rId12"/>
    <p:sldId id="277" r:id="rId13"/>
  </p:sldIdLst>
  <p:sldSz cx="18288000" cy="10287000"/>
  <p:notesSz cx="6858000" cy="9144000"/>
  <p:embeddedFontLst>
    <p:embeddedFont>
      <p:font typeface="Alegreya Sans SC Light" panose="00000400000000000000" pitchFamily="2" charset="0"/>
      <p:regular r:id="rId14"/>
      <p:italic r:id="rId15"/>
    </p:embeddedFont>
    <p:embeddedFont>
      <p:font typeface="Arial Bold"/>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56" autoAdjust="0"/>
    <p:restoredTop sz="94622" autoAdjust="0"/>
  </p:normalViewPr>
  <p:slideViewPr>
    <p:cSldViewPr>
      <p:cViewPr varScale="1">
        <p:scale>
          <a:sx n="48" d="100"/>
          <a:sy n="48" d="100"/>
        </p:scale>
        <p:origin x="24" y="2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https://www.youtube.com/embed/U3_JdsC1bM8?feature=oembed" TargetMode="External"/><Relationship Id="rId1" Type="http://schemas.openxmlformats.org/officeDocument/2006/relationships/video" Target="https://www.youtube.com/embed/nVSY_mLvJys?feature=oembed" TargetMode="Externa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p:cNvGrpSpPr/>
        <p:nvPr/>
      </p:nvGrpSpPr>
      <p:grpSpPr>
        <a:xfrm>
          <a:off x="0" y="0"/>
          <a:ext cx="0" cy="0"/>
          <a:chOff x="0" y="0"/>
          <a:chExt cx="0" cy="0"/>
        </a:xfrm>
      </p:grpSpPr>
      <p:grpSp>
        <p:nvGrpSpPr>
          <p:cNvPr id="3" name="Group 3"/>
          <p:cNvGrpSpPr/>
          <p:nvPr/>
        </p:nvGrpSpPr>
        <p:grpSpPr>
          <a:xfrm>
            <a:off x="1905000" y="7715902"/>
            <a:ext cx="7732279" cy="717442"/>
            <a:chOff x="0" y="0"/>
            <a:chExt cx="1899754" cy="406400"/>
          </a:xfrm>
        </p:grpSpPr>
        <p:sp>
          <p:nvSpPr>
            <p:cNvPr id="4" name="Freeform 4"/>
            <p:cNvSpPr/>
            <p:nvPr/>
          </p:nvSpPr>
          <p:spPr>
            <a:xfrm>
              <a:off x="0" y="0"/>
              <a:ext cx="1899754" cy="406400"/>
            </a:xfrm>
            <a:custGeom>
              <a:avLst/>
              <a:gdLst/>
              <a:ahLst/>
              <a:cxnLst/>
              <a:rect l="l" t="t" r="r" b="b"/>
              <a:pathLst>
                <a:path w="1899754" h="406400">
                  <a:moveTo>
                    <a:pt x="1696554" y="0"/>
                  </a:moveTo>
                  <a:cubicBezTo>
                    <a:pt x="1808778" y="0"/>
                    <a:pt x="1899754" y="90976"/>
                    <a:pt x="1899754" y="203200"/>
                  </a:cubicBezTo>
                  <a:cubicBezTo>
                    <a:pt x="1899754" y="315424"/>
                    <a:pt x="1808778" y="406400"/>
                    <a:pt x="1696554"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19050" cap="sq">
              <a:solidFill>
                <a:srgbClr val="FFFFFF"/>
              </a:solidFill>
              <a:prstDash val="solid"/>
              <a:miter/>
            </a:ln>
          </p:spPr>
          <p:txBody>
            <a:bodyPr/>
            <a:lstStyle/>
            <a:p>
              <a:endParaRPr lang="en-CA" dirty="0"/>
            </a:p>
          </p:txBody>
        </p:sp>
        <p:sp>
          <p:nvSpPr>
            <p:cNvPr id="5" name="TextBox 5"/>
            <p:cNvSpPr txBox="1"/>
            <p:nvPr/>
          </p:nvSpPr>
          <p:spPr>
            <a:xfrm>
              <a:off x="0" y="-38100"/>
              <a:ext cx="1899754" cy="444500"/>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6"/>
          <p:cNvSpPr txBox="1"/>
          <p:nvPr/>
        </p:nvSpPr>
        <p:spPr>
          <a:xfrm>
            <a:off x="1905000" y="2558482"/>
            <a:ext cx="7089518" cy="1455335"/>
          </a:xfrm>
          <a:prstGeom prst="rect">
            <a:avLst/>
          </a:prstGeom>
        </p:spPr>
        <p:txBody>
          <a:bodyPr lIns="0" tIns="0" rIns="0" bIns="0" rtlCol="0" anchor="t">
            <a:spAutoFit/>
          </a:bodyPr>
          <a:lstStyle/>
          <a:p>
            <a:pPr algn="l">
              <a:lnSpc>
                <a:spcPts val="10716"/>
              </a:lnSpc>
            </a:pPr>
            <a:r>
              <a:rPr lang="en-US" sz="14600" b="1" spc="-194" dirty="0">
                <a:solidFill>
                  <a:srgbClr val="FFFFFF"/>
                </a:solidFill>
                <a:latin typeface="Arial Bold"/>
                <a:ea typeface="Arial Bold"/>
                <a:cs typeface="Arial Bold"/>
                <a:sym typeface="Arial Bold"/>
              </a:rPr>
              <a:t>Unpark</a:t>
            </a:r>
          </a:p>
        </p:txBody>
      </p:sp>
      <p:sp>
        <p:nvSpPr>
          <p:cNvPr id="17" name="TextBox 17"/>
          <p:cNvSpPr txBox="1"/>
          <p:nvPr/>
        </p:nvSpPr>
        <p:spPr>
          <a:xfrm>
            <a:off x="2013173" y="4191058"/>
            <a:ext cx="8263368" cy="294953"/>
          </a:xfrm>
          <a:prstGeom prst="rect">
            <a:avLst/>
          </a:prstGeom>
        </p:spPr>
        <p:txBody>
          <a:bodyPr wrap="square" lIns="0" tIns="0" rIns="0" bIns="0" rtlCol="0" anchor="t">
            <a:spAutoFit/>
          </a:bodyPr>
          <a:lstStyle/>
          <a:p>
            <a:pPr algn="l">
              <a:lnSpc>
                <a:spcPts val="2267"/>
              </a:lnSpc>
            </a:pPr>
            <a:r>
              <a:rPr lang="en-US" sz="2000" b="1" spc="-41" dirty="0">
                <a:solidFill>
                  <a:srgbClr val="FFFFFF"/>
                </a:solidFill>
                <a:latin typeface="Arial Bold"/>
                <a:ea typeface="Arial Bold"/>
                <a:cs typeface="Arial Bold"/>
                <a:sym typeface="Arial Bold"/>
              </a:rPr>
              <a:t> A Wearable Freeze Detection and Prevention System for Parkinson’s</a:t>
            </a:r>
          </a:p>
        </p:txBody>
      </p:sp>
      <p:sp>
        <p:nvSpPr>
          <p:cNvPr id="21" name="TextBox 21"/>
          <p:cNvSpPr txBox="1"/>
          <p:nvPr/>
        </p:nvSpPr>
        <p:spPr>
          <a:xfrm>
            <a:off x="2590800" y="7951242"/>
            <a:ext cx="6678672" cy="297710"/>
          </a:xfrm>
          <a:prstGeom prst="rect">
            <a:avLst/>
          </a:prstGeom>
        </p:spPr>
        <p:txBody>
          <a:bodyPr wrap="square" lIns="0" tIns="0" rIns="0" bIns="0" rtlCol="0" anchor="t">
            <a:spAutoFit/>
          </a:bodyPr>
          <a:lstStyle/>
          <a:p>
            <a:pPr algn="l">
              <a:lnSpc>
                <a:spcPts val="2306"/>
              </a:lnSpc>
            </a:pPr>
            <a:r>
              <a:rPr lang="en-US" sz="2621" dirty="0">
                <a:solidFill>
                  <a:srgbClr val="FFFFFF"/>
                </a:solidFill>
                <a:latin typeface="Arial"/>
                <a:ea typeface="Arial"/>
                <a:cs typeface="Arial"/>
                <a:sym typeface="Arial"/>
              </a:rPr>
              <a:t>Kalp Kansara, Yash Panchal, Ishpreet Bal</a:t>
            </a:r>
          </a:p>
        </p:txBody>
      </p:sp>
      <p:grpSp>
        <p:nvGrpSpPr>
          <p:cNvPr id="22" name="Group 3">
            <a:extLst>
              <a:ext uri="{FF2B5EF4-FFF2-40B4-BE49-F238E27FC236}">
                <a16:creationId xmlns:a16="http://schemas.microsoft.com/office/drawing/2014/main" id="{36DF814B-5B7D-1A72-6692-6A5DAE06ACD3}"/>
              </a:ext>
            </a:extLst>
          </p:cNvPr>
          <p:cNvGrpSpPr/>
          <p:nvPr/>
        </p:nvGrpSpPr>
        <p:grpSpPr>
          <a:xfrm rot="-4011154">
            <a:off x="8021768" y="-2498986"/>
            <a:ext cx="20532466" cy="20429776"/>
            <a:chOff x="-824123" y="19050"/>
            <a:chExt cx="5407728" cy="5380682"/>
          </a:xfrm>
        </p:grpSpPr>
        <p:sp>
          <p:nvSpPr>
            <p:cNvPr id="23" name="Freeform 4">
              <a:extLst>
                <a:ext uri="{FF2B5EF4-FFF2-40B4-BE49-F238E27FC236}">
                  <a16:creationId xmlns:a16="http://schemas.microsoft.com/office/drawing/2014/main" id="{6B807D11-A6FE-5BA7-9065-B63CD202FBDE}"/>
                </a:ext>
              </a:extLst>
            </p:cNvPr>
            <p:cNvSpPr/>
            <p:nvPr/>
          </p:nvSpPr>
          <p:spPr>
            <a:xfrm>
              <a:off x="-824123" y="611512"/>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CA" dirty="0"/>
            </a:p>
          </p:txBody>
        </p:sp>
        <p:sp>
          <p:nvSpPr>
            <p:cNvPr id="24" name="TextBox 5">
              <a:extLst>
                <a:ext uri="{FF2B5EF4-FFF2-40B4-BE49-F238E27FC236}">
                  <a16:creationId xmlns:a16="http://schemas.microsoft.com/office/drawing/2014/main" id="{C5E7D565-0117-99D6-CC6B-F52782E247CC}"/>
                </a:ext>
              </a:extLst>
            </p:cNvPr>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pic>
        <p:nvPicPr>
          <p:cNvPr id="26" name="Picture 25" descr="A blue shoe with a blue circle and a blue circle&#10;&#10;AI-generated content may be incorrect.">
            <a:extLst>
              <a:ext uri="{FF2B5EF4-FFF2-40B4-BE49-F238E27FC236}">
                <a16:creationId xmlns:a16="http://schemas.microsoft.com/office/drawing/2014/main" id="{BC27ED63-E295-0B99-F5E4-6702334254E9}"/>
              </a:ext>
            </a:extLst>
          </p:cNvPr>
          <p:cNvPicPr>
            <a:picLocks noChangeAspect="1"/>
          </p:cNvPicPr>
          <p:nvPr/>
        </p:nvPicPr>
        <p:blipFill>
          <a:blip r:embed="rId2"/>
          <a:stretch>
            <a:fillRect/>
          </a:stretch>
        </p:blipFill>
        <p:spPr>
          <a:xfrm>
            <a:off x="11963400" y="2063527"/>
            <a:ext cx="5594573" cy="5594573"/>
          </a:xfrm>
          <a:prstGeom prst="ellipse">
            <a:avLst/>
          </a:prstGeom>
          <a:ln w="63500" cap="rnd">
            <a:solidFill>
              <a:srgbClr val="333333"/>
            </a:solidFill>
          </a:ln>
          <a:effectLst>
            <a:innerShdw blurRad="63500" dist="50800" dir="18900000">
              <a:prstClr val="black">
                <a:alpha val="50000"/>
              </a:prstClr>
            </a:innerShdw>
          </a:effectLst>
          <a:scene3d>
            <a:camera prst="orthographicFront"/>
            <a:lightRig rig="contrasting" dir="t">
              <a:rot lat="0" lon="0" rev="3000000"/>
            </a:lightRig>
          </a:scene3d>
          <a:sp3d contourW="7620">
            <a:bevelT w="95250" h="31750"/>
            <a:contourClr>
              <a:srgbClr val="333333"/>
            </a:contourClr>
          </a:sp3d>
        </p:spPr>
      </p:pic>
      <p:sp>
        <p:nvSpPr>
          <p:cNvPr id="30" name="TextBox 17">
            <a:extLst>
              <a:ext uri="{FF2B5EF4-FFF2-40B4-BE49-F238E27FC236}">
                <a16:creationId xmlns:a16="http://schemas.microsoft.com/office/drawing/2014/main" id="{AD97B90F-E8F7-F33A-A87C-8E3098F87519}"/>
              </a:ext>
            </a:extLst>
          </p:cNvPr>
          <p:cNvSpPr txBox="1"/>
          <p:nvPr/>
        </p:nvSpPr>
        <p:spPr>
          <a:xfrm>
            <a:off x="11953875" y="8248952"/>
            <a:ext cx="8263368" cy="314638"/>
          </a:xfrm>
          <a:prstGeom prst="rect">
            <a:avLst/>
          </a:prstGeom>
        </p:spPr>
        <p:txBody>
          <a:bodyPr wrap="square" lIns="0" tIns="0" rIns="0" bIns="0" rtlCol="0" anchor="t">
            <a:spAutoFit/>
          </a:bodyPr>
          <a:lstStyle/>
          <a:p>
            <a:pPr algn="l">
              <a:lnSpc>
                <a:spcPts val="2267"/>
              </a:lnSpc>
            </a:pPr>
            <a:r>
              <a:rPr lang="en-US" sz="2800" b="1" spc="-41" dirty="0">
                <a:solidFill>
                  <a:srgbClr val="FFFFFF"/>
                </a:solidFill>
                <a:latin typeface="Arial Bold"/>
                <a:ea typeface="Arial Bold"/>
                <a:cs typeface="Arial Bold"/>
                <a:sym typeface="Arial Bold"/>
              </a:rPr>
              <a:t>“Detect. Log. Predict. Empower.”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6DC7E698-E4D0-E6AE-AE7C-57200397F1D1}"/>
            </a:ext>
          </a:extLst>
        </p:cNvPr>
        <p:cNvGrpSpPr/>
        <p:nvPr/>
      </p:nvGrpSpPr>
      <p:grpSpPr>
        <a:xfrm>
          <a:off x="0" y="0"/>
          <a:ext cx="0" cy="0"/>
          <a:chOff x="0" y="0"/>
          <a:chExt cx="0" cy="0"/>
        </a:xfrm>
      </p:grpSpPr>
      <p:grpSp>
        <p:nvGrpSpPr>
          <p:cNvPr id="58" name="Group 6">
            <a:extLst>
              <a:ext uri="{FF2B5EF4-FFF2-40B4-BE49-F238E27FC236}">
                <a16:creationId xmlns:a16="http://schemas.microsoft.com/office/drawing/2014/main" id="{080F57DF-7B79-E43D-A0D8-99DEA06D6CDD}"/>
              </a:ext>
            </a:extLst>
          </p:cNvPr>
          <p:cNvGrpSpPr/>
          <p:nvPr/>
        </p:nvGrpSpPr>
        <p:grpSpPr>
          <a:xfrm>
            <a:off x="3505200" y="2605540"/>
            <a:ext cx="12115800" cy="6645580"/>
            <a:chOff x="0" y="0"/>
            <a:chExt cx="1834320" cy="1750276"/>
          </a:xfrm>
        </p:grpSpPr>
        <p:sp>
          <p:nvSpPr>
            <p:cNvPr id="59" name="Freeform 7">
              <a:extLst>
                <a:ext uri="{FF2B5EF4-FFF2-40B4-BE49-F238E27FC236}">
                  <a16:creationId xmlns:a16="http://schemas.microsoft.com/office/drawing/2014/main" id="{6454A584-4770-2CFD-31D6-7C47CC2230BB}"/>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dirty="0"/>
            </a:p>
          </p:txBody>
        </p:sp>
        <p:sp>
          <p:nvSpPr>
            <p:cNvPr id="60" name="TextBox 8">
              <a:extLst>
                <a:ext uri="{FF2B5EF4-FFF2-40B4-BE49-F238E27FC236}">
                  <a16:creationId xmlns:a16="http://schemas.microsoft.com/office/drawing/2014/main" id="{E6A79B51-5EB6-7ED4-2BDB-394E6E23A47B}"/>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grpSp>
        <p:nvGrpSpPr>
          <p:cNvPr id="3" name="Group 3">
            <a:extLst>
              <a:ext uri="{FF2B5EF4-FFF2-40B4-BE49-F238E27FC236}">
                <a16:creationId xmlns:a16="http://schemas.microsoft.com/office/drawing/2014/main" id="{690DF5FC-52F8-36CE-EC6E-01CB06C84073}"/>
              </a:ext>
            </a:extLst>
          </p:cNvPr>
          <p:cNvGrpSpPr/>
          <p:nvPr/>
        </p:nvGrpSpPr>
        <p:grpSpPr>
          <a:xfrm rot="-4011154">
            <a:off x="11078279" y="846052"/>
            <a:ext cx="17403374" cy="18180272"/>
            <a:chOff x="0" y="0"/>
            <a:chExt cx="4583605" cy="4788220"/>
          </a:xfrm>
        </p:grpSpPr>
        <p:sp>
          <p:nvSpPr>
            <p:cNvPr id="4" name="Freeform 4">
              <a:extLst>
                <a:ext uri="{FF2B5EF4-FFF2-40B4-BE49-F238E27FC236}">
                  <a16:creationId xmlns:a16="http://schemas.microsoft.com/office/drawing/2014/main" id="{67CC262F-512C-9576-31ED-60B7C4D2B2CE}"/>
                </a:ext>
              </a:extLst>
            </p:cNvPr>
            <p:cNvSpPr/>
            <p:nvPr/>
          </p:nvSpPr>
          <p:spPr>
            <a:xfrm>
              <a:off x="0" y="0"/>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CA"/>
            </a:p>
          </p:txBody>
        </p:sp>
        <p:sp>
          <p:nvSpPr>
            <p:cNvPr id="5" name="TextBox 5">
              <a:extLst>
                <a:ext uri="{FF2B5EF4-FFF2-40B4-BE49-F238E27FC236}">
                  <a16:creationId xmlns:a16="http://schemas.microsoft.com/office/drawing/2014/main" id="{5F884146-44C5-4FA0-D665-3382257016F8}"/>
                </a:ext>
              </a:extLst>
            </p:cNvPr>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pic>
        <p:nvPicPr>
          <p:cNvPr id="47" name="Picture 46" descr="A blue shoe with a blue circle and a blue circle&#10;&#10;AI-generated content may be incorrect.">
            <a:extLst>
              <a:ext uri="{FF2B5EF4-FFF2-40B4-BE49-F238E27FC236}">
                <a16:creationId xmlns:a16="http://schemas.microsoft.com/office/drawing/2014/main" id="{5B39C052-6FA9-D107-22BC-969157C442B9}"/>
              </a:ext>
            </a:extLst>
          </p:cNvPr>
          <p:cNvPicPr>
            <a:picLocks noChangeAspect="1"/>
          </p:cNvPicPr>
          <p:nvPr/>
        </p:nvPicPr>
        <p:blipFill>
          <a:blip r:embed="rId2"/>
          <a:stretch>
            <a:fillRect/>
          </a:stretch>
        </p:blipFill>
        <p:spPr>
          <a:xfrm>
            <a:off x="628733" y="646427"/>
            <a:ext cx="1371600" cy="1371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 name="TextBox 16">
            <a:extLst>
              <a:ext uri="{FF2B5EF4-FFF2-40B4-BE49-F238E27FC236}">
                <a16:creationId xmlns:a16="http://schemas.microsoft.com/office/drawing/2014/main" id="{0618C0C5-DEF1-103A-A8A3-3D3C5E36A656}"/>
              </a:ext>
            </a:extLst>
          </p:cNvPr>
          <p:cNvSpPr txBox="1"/>
          <p:nvPr/>
        </p:nvSpPr>
        <p:spPr>
          <a:xfrm>
            <a:off x="5638800" y="721530"/>
            <a:ext cx="7862528" cy="1221745"/>
          </a:xfrm>
          <a:prstGeom prst="rect">
            <a:avLst/>
          </a:prstGeom>
        </p:spPr>
        <p:txBody>
          <a:bodyPr wrap="square" lIns="0" tIns="0" rIns="0" bIns="0" rtlCol="0" anchor="t">
            <a:spAutoFit/>
          </a:bodyPr>
          <a:lstStyle/>
          <a:p>
            <a:pPr algn="l">
              <a:lnSpc>
                <a:spcPts val="10716"/>
              </a:lnSpc>
            </a:pPr>
            <a:r>
              <a:rPr lang="en-US" sz="6600" b="1" spc="-194" dirty="0">
                <a:solidFill>
                  <a:srgbClr val="FFFFFF"/>
                </a:solidFill>
                <a:latin typeface="Arial Bold"/>
                <a:ea typeface="Arial Bold"/>
                <a:cs typeface="Arial Bold"/>
                <a:sym typeface="Arial Bold"/>
              </a:rPr>
              <a:t>Significance to John</a:t>
            </a:r>
          </a:p>
        </p:txBody>
      </p:sp>
      <p:sp>
        <p:nvSpPr>
          <p:cNvPr id="11" name="TextBox 10">
            <a:extLst>
              <a:ext uri="{FF2B5EF4-FFF2-40B4-BE49-F238E27FC236}">
                <a16:creationId xmlns:a16="http://schemas.microsoft.com/office/drawing/2014/main" id="{9A41118D-6E74-B3C0-99D5-97FC211C3859}"/>
              </a:ext>
            </a:extLst>
          </p:cNvPr>
          <p:cNvSpPr txBox="1"/>
          <p:nvPr/>
        </p:nvSpPr>
        <p:spPr>
          <a:xfrm>
            <a:off x="3962400" y="3009900"/>
            <a:ext cx="11277600" cy="7109639"/>
          </a:xfrm>
          <a:prstGeom prst="rect">
            <a:avLst/>
          </a:prstGeom>
          <a:noFill/>
        </p:spPr>
        <p:txBody>
          <a:bodyPr wrap="square">
            <a:spAutoFit/>
          </a:bodyPr>
          <a:lstStyle/>
          <a:p>
            <a:pPr marL="571500" indent="-571500">
              <a:buFont typeface="Arial" panose="020B0604020202020204" pitchFamily="34" charset="0"/>
              <a:buChar char="•"/>
            </a:pPr>
            <a:r>
              <a:rPr lang="en-US" sz="3200" dirty="0">
                <a:solidFill>
                  <a:schemeClr val="bg1"/>
                </a:solidFill>
              </a:rPr>
              <a:t>With instant feedback and logging, John will be able to learn his own patterns and allow him to make smart adjustments like avoiding high risk times</a:t>
            </a:r>
          </a:p>
          <a:p>
            <a:pPr marL="571500" indent="-571500">
              <a:buFont typeface="Arial" panose="020B0604020202020204" pitchFamily="34" charset="0"/>
              <a:buChar char="•"/>
            </a:pPr>
            <a:endParaRPr lang="en-US" sz="3200" dirty="0">
              <a:solidFill>
                <a:schemeClr val="bg1"/>
              </a:solidFill>
            </a:endParaRPr>
          </a:p>
          <a:p>
            <a:pPr marL="571500" indent="-571500">
              <a:buFont typeface="Arial" panose="020B0604020202020204" pitchFamily="34" charset="0"/>
              <a:buChar char="•"/>
            </a:pPr>
            <a:r>
              <a:rPr lang="en-US" sz="3200" dirty="0">
                <a:solidFill>
                  <a:schemeClr val="bg1"/>
                </a:solidFill>
              </a:rPr>
              <a:t>Since every freeze is logged, John would be able to communicate with his doctor more effectively about his disease progression and lifestyle </a:t>
            </a:r>
          </a:p>
          <a:p>
            <a:pPr marL="571500" indent="-571500">
              <a:buFont typeface="Arial" panose="020B0604020202020204" pitchFamily="34" charset="0"/>
              <a:buChar char="•"/>
            </a:pPr>
            <a:endParaRPr lang="en-US" sz="3200" dirty="0">
              <a:solidFill>
                <a:schemeClr val="bg1"/>
              </a:solidFill>
            </a:endParaRPr>
          </a:p>
          <a:p>
            <a:pPr marL="571500" indent="-571500">
              <a:buFont typeface="Arial" panose="020B0604020202020204" pitchFamily="34" charset="0"/>
              <a:buChar char="•"/>
            </a:pPr>
            <a:r>
              <a:rPr lang="en-US" sz="3200" dirty="0">
                <a:solidFill>
                  <a:schemeClr val="bg1"/>
                </a:solidFill>
              </a:rPr>
              <a:t>John can reconnect with his hobbies, being free to navigate his workshop without worry about tripping or falling, especially on dangerous items. The device gives him the chance to break the episode quick</a:t>
            </a:r>
          </a:p>
          <a:p>
            <a:pPr marL="571500" indent="-571500">
              <a:buFont typeface="Arial" panose="020B0604020202020204" pitchFamily="34" charset="0"/>
              <a:buChar char="•"/>
            </a:pPr>
            <a:endParaRPr lang="en-US" sz="3200" dirty="0">
              <a:solidFill>
                <a:schemeClr val="bg1"/>
              </a:solidFill>
            </a:endParaRPr>
          </a:p>
          <a:p>
            <a:pPr marL="571500" indent="-5715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269666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49721BD3-465F-948A-8132-79528936A38A}"/>
            </a:ext>
          </a:extLst>
        </p:cNvPr>
        <p:cNvGrpSpPr/>
        <p:nvPr/>
      </p:nvGrpSpPr>
      <p:grpSpPr>
        <a:xfrm>
          <a:off x="0" y="0"/>
          <a:ext cx="0" cy="0"/>
          <a:chOff x="0" y="0"/>
          <a:chExt cx="0" cy="0"/>
        </a:xfrm>
      </p:grpSpPr>
      <p:grpSp>
        <p:nvGrpSpPr>
          <p:cNvPr id="58" name="Group 6">
            <a:extLst>
              <a:ext uri="{FF2B5EF4-FFF2-40B4-BE49-F238E27FC236}">
                <a16:creationId xmlns:a16="http://schemas.microsoft.com/office/drawing/2014/main" id="{E76C97E5-11FE-77E0-69F6-05DBAC887CD0}"/>
              </a:ext>
            </a:extLst>
          </p:cNvPr>
          <p:cNvGrpSpPr/>
          <p:nvPr/>
        </p:nvGrpSpPr>
        <p:grpSpPr>
          <a:xfrm>
            <a:off x="1676400" y="2628900"/>
            <a:ext cx="14935200" cy="6645580"/>
            <a:chOff x="0" y="0"/>
            <a:chExt cx="1834320" cy="1750276"/>
          </a:xfrm>
        </p:grpSpPr>
        <p:sp>
          <p:nvSpPr>
            <p:cNvPr id="59" name="Freeform 7">
              <a:extLst>
                <a:ext uri="{FF2B5EF4-FFF2-40B4-BE49-F238E27FC236}">
                  <a16:creationId xmlns:a16="http://schemas.microsoft.com/office/drawing/2014/main" id="{5411D749-F7D4-C5EA-991C-4F9BE75B1152}"/>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dirty="0"/>
            </a:p>
          </p:txBody>
        </p:sp>
        <p:sp>
          <p:nvSpPr>
            <p:cNvPr id="60" name="TextBox 8">
              <a:extLst>
                <a:ext uri="{FF2B5EF4-FFF2-40B4-BE49-F238E27FC236}">
                  <a16:creationId xmlns:a16="http://schemas.microsoft.com/office/drawing/2014/main" id="{A1D53C2D-B85D-9163-6236-94DC2AB117E0}"/>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sp>
        <p:nvSpPr>
          <p:cNvPr id="5" name="TextBox 5">
            <a:extLst>
              <a:ext uri="{FF2B5EF4-FFF2-40B4-BE49-F238E27FC236}">
                <a16:creationId xmlns:a16="http://schemas.microsoft.com/office/drawing/2014/main" id="{2540DE32-ABF0-473A-9097-5F86B3165FD5}"/>
              </a:ext>
            </a:extLst>
          </p:cNvPr>
          <p:cNvSpPr txBox="1"/>
          <p:nvPr/>
        </p:nvSpPr>
        <p:spPr>
          <a:xfrm rot="17588846">
            <a:off x="11111533" y="896434"/>
            <a:ext cx="17403374" cy="18107942"/>
          </a:xfrm>
          <a:prstGeom prst="rect">
            <a:avLst/>
          </a:prstGeom>
        </p:spPr>
        <p:txBody>
          <a:bodyPr lIns="50800" tIns="50800" rIns="50800" bIns="50800" rtlCol="0" anchor="ctr"/>
          <a:lstStyle/>
          <a:p>
            <a:pPr algn="ctr">
              <a:lnSpc>
                <a:spcPts val="1387"/>
              </a:lnSpc>
            </a:pPr>
            <a:endParaRPr/>
          </a:p>
        </p:txBody>
      </p:sp>
      <p:pic>
        <p:nvPicPr>
          <p:cNvPr id="47" name="Picture 46" descr="A blue shoe with a blue circle and a blue circle&#10;&#10;AI-generated content may be incorrect.">
            <a:extLst>
              <a:ext uri="{FF2B5EF4-FFF2-40B4-BE49-F238E27FC236}">
                <a16:creationId xmlns:a16="http://schemas.microsoft.com/office/drawing/2014/main" id="{DC48C27A-019C-7941-437F-AB74867402C1}"/>
              </a:ext>
            </a:extLst>
          </p:cNvPr>
          <p:cNvPicPr>
            <a:picLocks noChangeAspect="1"/>
          </p:cNvPicPr>
          <p:nvPr/>
        </p:nvPicPr>
        <p:blipFill>
          <a:blip r:embed="rId2"/>
          <a:stretch>
            <a:fillRect/>
          </a:stretch>
        </p:blipFill>
        <p:spPr>
          <a:xfrm>
            <a:off x="628733" y="646427"/>
            <a:ext cx="1371600" cy="1371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 name="TextBox 16">
            <a:extLst>
              <a:ext uri="{FF2B5EF4-FFF2-40B4-BE49-F238E27FC236}">
                <a16:creationId xmlns:a16="http://schemas.microsoft.com/office/drawing/2014/main" id="{1FFE48DE-C855-F595-4483-775D47F3C08D}"/>
              </a:ext>
            </a:extLst>
          </p:cNvPr>
          <p:cNvSpPr txBox="1"/>
          <p:nvPr/>
        </p:nvSpPr>
        <p:spPr>
          <a:xfrm>
            <a:off x="7239000" y="613089"/>
            <a:ext cx="4875580" cy="1221745"/>
          </a:xfrm>
          <a:prstGeom prst="rect">
            <a:avLst/>
          </a:prstGeom>
        </p:spPr>
        <p:txBody>
          <a:bodyPr wrap="square" lIns="0" tIns="0" rIns="0" bIns="0" rtlCol="0" anchor="t">
            <a:spAutoFit/>
          </a:bodyPr>
          <a:lstStyle/>
          <a:p>
            <a:pPr algn="l">
              <a:lnSpc>
                <a:spcPts val="10716"/>
              </a:lnSpc>
            </a:pPr>
            <a:r>
              <a:rPr lang="en-US" sz="6600" b="1" spc="-194" dirty="0">
                <a:solidFill>
                  <a:srgbClr val="FFFFFF"/>
                </a:solidFill>
                <a:latin typeface="Arial Bold"/>
                <a:ea typeface="Arial Bold"/>
                <a:cs typeface="Arial Bold"/>
                <a:sym typeface="Arial Bold"/>
              </a:rPr>
              <a:t>References</a:t>
            </a:r>
          </a:p>
        </p:txBody>
      </p:sp>
      <p:sp>
        <p:nvSpPr>
          <p:cNvPr id="8" name="TextBox 7">
            <a:extLst>
              <a:ext uri="{FF2B5EF4-FFF2-40B4-BE49-F238E27FC236}">
                <a16:creationId xmlns:a16="http://schemas.microsoft.com/office/drawing/2014/main" id="{7B8475C6-A1CE-AD8F-B397-293F340A42BB}"/>
              </a:ext>
            </a:extLst>
          </p:cNvPr>
          <p:cNvSpPr txBox="1"/>
          <p:nvPr/>
        </p:nvSpPr>
        <p:spPr>
          <a:xfrm>
            <a:off x="2520950" y="3328880"/>
            <a:ext cx="12522200" cy="1015663"/>
          </a:xfrm>
          <a:prstGeom prst="rect">
            <a:avLst/>
          </a:prstGeom>
          <a:noFill/>
        </p:spPr>
        <p:txBody>
          <a:bodyPr wrap="square">
            <a:spAutoFit/>
          </a:bodyPr>
          <a:lstStyle/>
          <a:p>
            <a:pPr indent="-457200"/>
            <a:r>
              <a:rPr lang="en-CA" sz="2000" dirty="0">
                <a:solidFill>
                  <a:schemeClr val="bg1"/>
                </a:solidFill>
              </a:rPr>
              <a:t>[1] M. Bächlin, M. Plotnik, D. Roggen, I. Maidan, J. M. </a:t>
            </a:r>
            <a:r>
              <a:rPr lang="en-CA" sz="2000" dirty="0" err="1">
                <a:solidFill>
                  <a:schemeClr val="bg1"/>
                </a:solidFill>
              </a:rPr>
              <a:t>Hausdorff</a:t>
            </a:r>
            <a:r>
              <a:rPr lang="en-CA" sz="2000" dirty="0">
                <a:solidFill>
                  <a:schemeClr val="bg1"/>
                </a:solidFill>
              </a:rPr>
              <a:t>, N. Giladi, and G. </a:t>
            </a:r>
            <a:r>
              <a:rPr lang="en-CA" sz="2000" dirty="0" err="1">
                <a:solidFill>
                  <a:schemeClr val="bg1"/>
                </a:solidFill>
              </a:rPr>
              <a:t>Tröster</a:t>
            </a:r>
            <a:r>
              <a:rPr lang="en-CA" sz="2000" dirty="0">
                <a:solidFill>
                  <a:schemeClr val="bg1"/>
                </a:solidFill>
              </a:rPr>
              <a:t>, “Wearable assistant for Parkinson's disease patients with the freezing of gait symptom,” IEEE Trans. Inf. Technol. Biomed., vol. 14, no. 2, pp. 436–446, 2010, </a:t>
            </a:r>
            <a:r>
              <a:rPr lang="en-CA" sz="2000" dirty="0" err="1">
                <a:solidFill>
                  <a:schemeClr val="bg1"/>
                </a:solidFill>
              </a:rPr>
              <a:t>doi</a:t>
            </a:r>
            <a:r>
              <a:rPr lang="en-CA" sz="2000" dirty="0">
                <a:solidFill>
                  <a:schemeClr val="bg1"/>
                </a:solidFill>
              </a:rPr>
              <a:t>: 10.1109/TITB.2009.2036165.</a:t>
            </a:r>
          </a:p>
        </p:txBody>
      </p:sp>
      <p:sp>
        <p:nvSpPr>
          <p:cNvPr id="10" name="TextBox 9">
            <a:extLst>
              <a:ext uri="{FF2B5EF4-FFF2-40B4-BE49-F238E27FC236}">
                <a16:creationId xmlns:a16="http://schemas.microsoft.com/office/drawing/2014/main" id="{18580B39-767E-CAF6-AA89-1DD44020AB9F}"/>
              </a:ext>
            </a:extLst>
          </p:cNvPr>
          <p:cNvSpPr txBox="1"/>
          <p:nvPr/>
        </p:nvSpPr>
        <p:spPr>
          <a:xfrm>
            <a:off x="2520950" y="4763864"/>
            <a:ext cx="12534900" cy="707886"/>
          </a:xfrm>
          <a:prstGeom prst="rect">
            <a:avLst/>
          </a:prstGeom>
          <a:noFill/>
        </p:spPr>
        <p:txBody>
          <a:bodyPr wrap="square">
            <a:spAutoFit/>
          </a:bodyPr>
          <a:lstStyle/>
          <a:p>
            <a:pPr indent="-457200"/>
            <a:r>
              <a:rPr lang="en-US" sz="2000" dirty="0">
                <a:solidFill>
                  <a:schemeClr val="bg1"/>
                </a:solidFill>
              </a:rPr>
              <a:t>[2] F. Wang, Y. Pan, M. Zhang, and K. Hu, “Predicting the onset of freezing of gait in Parkinson's disease,” BMC Neurol., vol. 22, no. 1, p. 213, 2022, </a:t>
            </a:r>
            <a:r>
              <a:rPr lang="en-US" sz="2000" dirty="0" err="1">
                <a:solidFill>
                  <a:schemeClr val="bg1"/>
                </a:solidFill>
              </a:rPr>
              <a:t>doi</a:t>
            </a:r>
            <a:r>
              <a:rPr lang="en-US" sz="2000" dirty="0">
                <a:solidFill>
                  <a:schemeClr val="bg1"/>
                </a:solidFill>
              </a:rPr>
              <a:t>: 10.1186/s12883-022-02713-2.</a:t>
            </a:r>
            <a:endParaRPr lang="en-CA" sz="2000" dirty="0">
              <a:solidFill>
                <a:schemeClr val="bg1"/>
              </a:solidFill>
            </a:endParaRPr>
          </a:p>
        </p:txBody>
      </p:sp>
      <p:sp>
        <p:nvSpPr>
          <p:cNvPr id="12" name="TextBox 11">
            <a:extLst>
              <a:ext uri="{FF2B5EF4-FFF2-40B4-BE49-F238E27FC236}">
                <a16:creationId xmlns:a16="http://schemas.microsoft.com/office/drawing/2014/main" id="{14751B9F-7C61-F494-62BC-16A77D06DAFC}"/>
              </a:ext>
            </a:extLst>
          </p:cNvPr>
          <p:cNvSpPr txBox="1"/>
          <p:nvPr/>
        </p:nvSpPr>
        <p:spPr>
          <a:xfrm>
            <a:off x="2508250" y="5891071"/>
            <a:ext cx="12534900" cy="707886"/>
          </a:xfrm>
          <a:prstGeom prst="rect">
            <a:avLst/>
          </a:prstGeom>
          <a:noFill/>
        </p:spPr>
        <p:txBody>
          <a:bodyPr wrap="square">
            <a:spAutoFit/>
          </a:bodyPr>
          <a:lstStyle/>
          <a:p>
            <a:r>
              <a:rPr lang="en-US" sz="2000" dirty="0">
                <a:solidFill>
                  <a:schemeClr val="bg1"/>
                </a:solidFill>
              </a:rPr>
              <a:t>[3] F. Giorgi, D. Donati, and R. Tedeschi, “Cueing Interventions for Gait and Balance in Parkinson’s Disease: A Scoping Review of Current Evidence,” Appl. Sci., vol. 14, no. 24, p. 11781, 2024, </a:t>
            </a:r>
            <a:r>
              <a:rPr lang="en-US" sz="2000" dirty="0" err="1">
                <a:solidFill>
                  <a:schemeClr val="bg1"/>
                </a:solidFill>
              </a:rPr>
              <a:t>doi</a:t>
            </a:r>
            <a:r>
              <a:rPr lang="en-US" sz="2000" dirty="0">
                <a:solidFill>
                  <a:schemeClr val="bg1"/>
                </a:solidFill>
              </a:rPr>
              <a:t>: 10.3390/app142411781.</a:t>
            </a:r>
            <a:endParaRPr lang="en-CA" sz="2000" dirty="0">
              <a:solidFill>
                <a:schemeClr val="bg1"/>
              </a:solidFill>
            </a:endParaRPr>
          </a:p>
        </p:txBody>
      </p:sp>
    </p:spTree>
    <p:extLst>
      <p:ext uri="{BB962C8B-B14F-4D97-AF65-F5344CB8AC3E}">
        <p14:creationId xmlns:p14="http://schemas.microsoft.com/office/powerpoint/2010/main" val="20494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BB5B7962-A055-81F9-4245-12DD1599031A}"/>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C6C1B4C2-683A-831A-6099-116D6B3CE5AD}"/>
              </a:ext>
            </a:extLst>
          </p:cNvPr>
          <p:cNvGrpSpPr/>
          <p:nvPr/>
        </p:nvGrpSpPr>
        <p:grpSpPr>
          <a:xfrm rot="-4011154">
            <a:off x="6658680" y="-1668548"/>
            <a:ext cx="17403374" cy="18180272"/>
            <a:chOff x="0" y="0"/>
            <a:chExt cx="4583605" cy="4788220"/>
          </a:xfrm>
        </p:grpSpPr>
        <p:sp>
          <p:nvSpPr>
            <p:cNvPr id="4" name="Freeform 4">
              <a:extLst>
                <a:ext uri="{FF2B5EF4-FFF2-40B4-BE49-F238E27FC236}">
                  <a16:creationId xmlns:a16="http://schemas.microsoft.com/office/drawing/2014/main" id="{9D1290F3-C14E-E76C-78A2-8888492486B7}"/>
                </a:ext>
              </a:extLst>
            </p:cNvPr>
            <p:cNvSpPr/>
            <p:nvPr/>
          </p:nvSpPr>
          <p:spPr>
            <a:xfrm>
              <a:off x="0" y="0"/>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CA"/>
            </a:p>
          </p:txBody>
        </p:sp>
        <p:sp>
          <p:nvSpPr>
            <p:cNvPr id="5" name="TextBox 5">
              <a:extLst>
                <a:ext uri="{FF2B5EF4-FFF2-40B4-BE49-F238E27FC236}">
                  <a16:creationId xmlns:a16="http://schemas.microsoft.com/office/drawing/2014/main" id="{6FF850EC-7C7C-6BD1-7627-3CBFD0653667}"/>
                </a:ext>
              </a:extLst>
            </p:cNvPr>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pic>
        <p:nvPicPr>
          <p:cNvPr id="47" name="Picture 46" descr="A blue shoe with a blue circle and a blue circle&#10;&#10;AI-generated content may be incorrect.">
            <a:extLst>
              <a:ext uri="{FF2B5EF4-FFF2-40B4-BE49-F238E27FC236}">
                <a16:creationId xmlns:a16="http://schemas.microsoft.com/office/drawing/2014/main" id="{79187D16-42F4-915A-CF39-C351805F31A6}"/>
              </a:ext>
            </a:extLst>
          </p:cNvPr>
          <p:cNvPicPr>
            <a:picLocks noChangeAspect="1"/>
          </p:cNvPicPr>
          <p:nvPr/>
        </p:nvPicPr>
        <p:blipFill>
          <a:blip r:embed="rId2"/>
          <a:stretch>
            <a:fillRect/>
          </a:stretch>
        </p:blipFill>
        <p:spPr>
          <a:xfrm>
            <a:off x="6629400" y="1409700"/>
            <a:ext cx="5029200" cy="5029200"/>
          </a:xfrm>
          <a:prstGeom prst="ellipse">
            <a:avLst/>
          </a:prstGeom>
          <a:ln w="63500" cap="rnd">
            <a:solidFill>
              <a:srgbClr val="333333"/>
            </a:solidFill>
          </a:ln>
          <a:effectLst>
            <a:glow rad="228600">
              <a:schemeClr val="accent6">
                <a:satMod val="175000"/>
                <a:alpha val="40000"/>
              </a:schemeClr>
            </a:glow>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16">
            <a:extLst>
              <a:ext uri="{FF2B5EF4-FFF2-40B4-BE49-F238E27FC236}">
                <a16:creationId xmlns:a16="http://schemas.microsoft.com/office/drawing/2014/main" id="{6B1D9ACA-8978-76C6-5ABB-0B2D9E212E44}"/>
              </a:ext>
            </a:extLst>
          </p:cNvPr>
          <p:cNvSpPr txBox="1"/>
          <p:nvPr/>
        </p:nvSpPr>
        <p:spPr>
          <a:xfrm>
            <a:off x="5791200" y="7810500"/>
            <a:ext cx="7089518" cy="1455335"/>
          </a:xfrm>
          <a:prstGeom prst="rect">
            <a:avLst/>
          </a:prstGeom>
        </p:spPr>
        <p:txBody>
          <a:bodyPr lIns="0" tIns="0" rIns="0" bIns="0" rtlCol="0" anchor="t">
            <a:spAutoFit/>
          </a:bodyPr>
          <a:lstStyle/>
          <a:p>
            <a:pPr algn="l">
              <a:lnSpc>
                <a:spcPts val="10716"/>
              </a:lnSpc>
            </a:pPr>
            <a:r>
              <a:rPr lang="en-US" sz="14600" b="1" spc="-194" dirty="0">
                <a:solidFill>
                  <a:srgbClr val="FFFFFF"/>
                </a:solidFill>
                <a:effectLst>
                  <a:outerShdw blurRad="38100" dist="38100" dir="2700000" algn="tl">
                    <a:srgbClr val="000000">
                      <a:alpha val="43137"/>
                    </a:srgbClr>
                  </a:outerShdw>
                </a:effectLst>
                <a:latin typeface="Arial Bold"/>
                <a:ea typeface="Arial Bold"/>
                <a:cs typeface="Arial Bold"/>
                <a:sym typeface="Arial Bold"/>
              </a:rPr>
              <a:t>Unpark</a:t>
            </a:r>
          </a:p>
        </p:txBody>
      </p:sp>
    </p:spTree>
    <p:extLst>
      <p:ext uri="{BB962C8B-B14F-4D97-AF65-F5344CB8AC3E}">
        <p14:creationId xmlns:p14="http://schemas.microsoft.com/office/powerpoint/2010/main" val="13968802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p:cNvGrpSpPr/>
        <p:nvPr/>
      </p:nvGrpSpPr>
      <p:grpSpPr>
        <a:xfrm>
          <a:off x="0" y="0"/>
          <a:ext cx="0" cy="0"/>
          <a:chOff x="0" y="0"/>
          <a:chExt cx="0" cy="0"/>
        </a:xfrm>
      </p:grpSpPr>
      <p:grpSp>
        <p:nvGrpSpPr>
          <p:cNvPr id="58" name="Group 6">
            <a:extLst>
              <a:ext uri="{FF2B5EF4-FFF2-40B4-BE49-F238E27FC236}">
                <a16:creationId xmlns:a16="http://schemas.microsoft.com/office/drawing/2014/main" id="{BCC8EAFE-913E-EC67-D808-054816FB3D99}"/>
              </a:ext>
            </a:extLst>
          </p:cNvPr>
          <p:cNvGrpSpPr/>
          <p:nvPr/>
        </p:nvGrpSpPr>
        <p:grpSpPr>
          <a:xfrm>
            <a:off x="1885975" y="2552700"/>
            <a:ext cx="6964686" cy="6645580"/>
            <a:chOff x="0" y="0"/>
            <a:chExt cx="1834320" cy="1750276"/>
          </a:xfrm>
        </p:grpSpPr>
        <p:sp>
          <p:nvSpPr>
            <p:cNvPr id="59" name="Freeform 7">
              <a:extLst>
                <a:ext uri="{FF2B5EF4-FFF2-40B4-BE49-F238E27FC236}">
                  <a16:creationId xmlns:a16="http://schemas.microsoft.com/office/drawing/2014/main" id="{844D8C96-1D35-143F-C6FA-236ED9E9264A}"/>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a:p>
          </p:txBody>
        </p:sp>
        <p:sp>
          <p:nvSpPr>
            <p:cNvPr id="60" name="TextBox 8">
              <a:extLst>
                <a:ext uri="{FF2B5EF4-FFF2-40B4-BE49-F238E27FC236}">
                  <a16:creationId xmlns:a16="http://schemas.microsoft.com/office/drawing/2014/main" id="{2BE2432A-6E44-D94E-31C0-B49176F0BABD}"/>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grpSp>
        <p:nvGrpSpPr>
          <p:cNvPr id="3" name="Group 3"/>
          <p:cNvGrpSpPr/>
          <p:nvPr/>
        </p:nvGrpSpPr>
        <p:grpSpPr>
          <a:xfrm rot="-4011154">
            <a:off x="11078279" y="846052"/>
            <a:ext cx="17403374" cy="18180272"/>
            <a:chOff x="0" y="0"/>
            <a:chExt cx="4583605" cy="4788220"/>
          </a:xfrm>
        </p:grpSpPr>
        <p:sp>
          <p:nvSpPr>
            <p:cNvPr id="4" name="Freeform 4"/>
            <p:cNvSpPr/>
            <p:nvPr/>
          </p:nvSpPr>
          <p:spPr>
            <a:xfrm>
              <a:off x="0" y="0"/>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CA"/>
            </a:p>
          </p:txBody>
        </p:sp>
        <p:sp>
          <p:nvSpPr>
            <p:cNvPr id="5" name="TextBox 5"/>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pic>
        <p:nvPicPr>
          <p:cNvPr id="47" name="Picture 46" descr="A blue shoe with a blue circle and a blue circle&#10;&#10;AI-generated content may be incorrect.">
            <a:extLst>
              <a:ext uri="{FF2B5EF4-FFF2-40B4-BE49-F238E27FC236}">
                <a16:creationId xmlns:a16="http://schemas.microsoft.com/office/drawing/2014/main" id="{DD686D67-EECC-5180-D7A4-90A62876A4B1}"/>
              </a:ext>
            </a:extLst>
          </p:cNvPr>
          <p:cNvPicPr>
            <a:picLocks noChangeAspect="1"/>
          </p:cNvPicPr>
          <p:nvPr/>
        </p:nvPicPr>
        <p:blipFill>
          <a:blip r:embed="rId2"/>
          <a:stretch>
            <a:fillRect/>
          </a:stretch>
        </p:blipFill>
        <p:spPr>
          <a:xfrm>
            <a:off x="628733" y="646427"/>
            <a:ext cx="1371600" cy="1371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 name="TextBox 16">
            <a:extLst>
              <a:ext uri="{FF2B5EF4-FFF2-40B4-BE49-F238E27FC236}">
                <a16:creationId xmlns:a16="http://schemas.microsoft.com/office/drawing/2014/main" id="{FFCC825A-07CB-2E49-B305-F1F8A0DAAD4A}"/>
              </a:ext>
            </a:extLst>
          </p:cNvPr>
          <p:cNvSpPr txBox="1"/>
          <p:nvPr/>
        </p:nvSpPr>
        <p:spPr>
          <a:xfrm>
            <a:off x="2743200" y="646427"/>
            <a:ext cx="13487400" cy="1221745"/>
          </a:xfrm>
          <a:prstGeom prst="rect">
            <a:avLst/>
          </a:prstGeom>
        </p:spPr>
        <p:txBody>
          <a:bodyPr wrap="square" lIns="0" tIns="0" rIns="0" bIns="0" rtlCol="0" anchor="t">
            <a:spAutoFit/>
          </a:bodyPr>
          <a:lstStyle/>
          <a:p>
            <a:pPr algn="l">
              <a:lnSpc>
                <a:spcPts val="10716"/>
              </a:lnSpc>
            </a:pPr>
            <a:r>
              <a:rPr lang="en-US" sz="6600" b="1" spc="-194" dirty="0">
                <a:solidFill>
                  <a:srgbClr val="FFFFFF"/>
                </a:solidFill>
                <a:latin typeface="Arial Bold"/>
                <a:ea typeface="Arial Bold"/>
                <a:cs typeface="Arial Bold"/>
                <a:sym typeface="Arial Bold"/>
              </a:rPr>
              <a:t>When movement freezes, life stops </a:t>
            </a:r>
          </a:p>
        </p:txBody>
      </p:sp>
      <p:sp>
        <p:nvSpPr>
          <p:cNvPr id="56" name="TextBox 33">
            <a:extLst>
              <a:ext uri="{FF2B5EF4-FFF2-40B4-BE49-F238E27FC236}">
                <a16:creationId xmlns:a16="http://schemas.microsoft.com/office/drawing/2014/main" id="{AF5CA812-3A81-ABFC-5613-783D8FF248E8}"/>
              </a:ext>
            </a:extLst>
          </p:cNvPr>
          <p:cNvSpPr txBox="1"/>
          <p:nvPr/>
        </p:nvSpPr>
        <p:spPr>
          <a:xfrm>
            <a:off x="3082458" y="2935119"/>
            <a:ext cx="5036482" cy="756617"/>
          </a:xfrm>
          <a:prstGeom prst="rect">
            <a:avLst/>
          </a:prstGeom>
        </p:spPr>
        <p:txBody>
          <a:bodyPr lIns="0" tIns="0" rIns="0" bIns="0" rtlCol="0" anchor="t">
            <a:spAutoFit/>
          </a:bodyPr>
          <a:lstStyle/>
          <a:p>
            <a:pPr algn="l">
              <a:lnSpc>
                <a:spcPts val="5917"/>
              </a:lnSpc>
            </a:pPr>
            <a:r>
              <a:rPr lang="en-US" sz="5200" b="1" spc="-238" dirty="0">
                <a:solidFill>
                  <a:srgbClr val="FFFFFF"/>
                </a:solidFill>
                <a:latin typeface="Arial Bold"/>
                <a:ea typeface="Arial Bold"/>
                <a:cs typeface="Arial Bold"/>
                <a:sym typeface="Arial Bold"/>
              </a:rPr>
              <a:t>Freezing of Gait</a:t>
            </a:r>
          </a:p>
        </p:txBody>
      </p:sp>
      <p:sp>
        <p:nvSpPr>
          <p:cNvPr id="57" name="TextBox 35">
            <a:extLst>
              <a:ext uri="{FF2B5EF4-FFF2-40B4-BE49-F238E27FC236}">
                <a16:creationId xmlns:a16="http://schemas.microsoft.com/office/drawing/2014/main" id="{49EF4F26-FA5D-8E35-A0A6-1BBEFBF5F188}"/>
              </a:ext>
            </a:extLst>
          </p:cNvPr>
          <p:cNvSpPr txBox="1"/>
          <p:nvPr/>
        </p:nvSpPr>
        <p:spPr>
          <a:xfrm>
            <a:off x="3200400" y="6896100"/>
            <a:ext cx="5085733" cy="1477328"/>
          </a:xfrm>
          <a:prstGeom prst="rect">
            <a:avLst/>
          </a:prstGeom>
        </p:spPr>
        <p:txBody>
          <a:bodyPr lIns="0" tIns="0" rIns="0" bIns="0" rtlCol="0" anchor="t">
            <a:spAutoFit/>
          </a:bodyPr>
          <a:lstStyle/>
          <a:p>
            <a:pPr algn="l"/>
            <a:r>
              <a:rPr lang="en-US" sz="3200" dirty="0">
                <a:solidFill>
                  <a:srgbClr val="FFFFFF"/>
                </a:solidFill>
                <a:latin typeface="Arial"/>
                <a:ea typeface="Arial"/>
                <a:cs typeface="Arial"/>
                <a:sym typeface="Arial"/>
              </a:rPr>
              <a:t>A sudden, unpredictable inability to move the feet forward despite intent.</a:t>
            </a:r>
          </a:p>
        </p:txBody>
      </p:sp>
      <p:pic>
        <p:nvPicPr>
          <p:cNvPr id="1026" name="Picture 2" descr="walking icon">
            <a:extLst>
              <a:ext uri="{FF2B5EF4-FFF2-40B4-BE49-F238E27FC236}">
                <a16:creationId xmlns:a16="http://schemas.microsoft.com/office/drawing/2014/main" id="{E2F707A2-2DAB-B418-6D45-F7AACD949F74}"/>
              </a:ext>
            </a:extLst>
          </p:cNvPr>
          <p:cNvPicPr>
            <a:picLocks noChangeAspect="1" noChangeArrowheads="1"/>
          </p:cNvPicPr>
          <p:nvPr/>
        </p:nvPicPr>
        <p:blipFill>
          <a:blip r:embed="rId3">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98190" y="4152900"/>
            <a:ext cx="2140255" cy="2140255"/>
          </a:xfrm>
          <a:prstGeom prst="rect">
            <a:avLst/>
          </a:prstGeom>
          <a:noFill/>
          <a:extLst>
            <a:ext uri="{909E8E84-426E-40DD-AFC4-6F175D3DCCD1}">
              <a14:hiddenFill xmlns:a14="http://schemas.microsoft.com/office/drawing/2010/main">
                <a:solidFill>
                  <a:srgbClr val="FFFFFF"/>
                </a:solidFill>
              </a14:hiddenFill>
            </a:ext>
          </a:extLst>
        </p:spPr>
      </p:pic>
      <p:grpSp>
        <p:nvGrpSpPr>
          <p:cNvPr id="61" name="Group 9">
            <a:extLst>
              <a:ext uri="{FF2B5EF4-FFF2-40B4-BE49-F238E27FC236}">
                <a16:creationId xmlns:a16="http://schemas.microsoft.com/office/drawing/2014/main" id="{B231B7C2-C8C3-34D9-CC88-B03579FC4182}"/>
              </a:ext>
            </a:extLst>
          </p:cNvPr>
          <p:cNvGrpSpPr/>
          <p:nvPr/>
        </p:nvGrpSpPr>
        <p:grpSpPr>
          <a:xfrm>
            <a:off x="10085226" y="2629792"/>
            <a:ext cx="6964686" cy="2056508"/>
            <a:chOff x="0" y="0"/>
            <a:chExt cx="1733800" cy="466607"/>
          </a:xfrm>
        </p:grpSpPr>
        <p:sp>
          <p:nvSpPr>
            <p:cNvPr id="62" name="Freeform 10">
              <a:extLst>
                <a:ext uri="{FF2B5EF4-FFF2-40B4-BE49-F238E27FC236}">
                  <a16:creationId xmlns:a16="http://schemas.microsoft.com/office/drawing/2014/main" id="{0DC34C5D-0BCF-6DEC-7A23-74DFFD53F22D}"/>
                </a:ext>
              </a:extLst>
            </p:cNvPr>
            <p:cNvSpPr/>
            <p:nvPr/>
          </p:nvSpPr>
          <p:spPr>
            <a:xfrm>
              <a:off x="0" y="0"/>
              <a:ext cx="1733801" cy="466607"/>
            </a:xfrm>
            <a:custGeom>
              <a:avLst/>
              <a:gdLst/>
              <a:ahLst/>
              <a:cxnLst/>
              <a:rect l="l" t="t" r="r" b="b"/>
              <a:pathLst>
                <a:path w="1733801" h="466607">
                  <a:moveTo>
                    <a:pt x="44690" y="0"/>
                  </a:moveTo>
                  <a:lnTo>
                    <a:pt x="1689111" y="0"/>
                  </a:lnTo>
                  <a:cubicBezTo>
                    <a:pt x="1713792" y="0"/>
                    <a:pt x="1733801" y="20008"/>
                    <a:pt x="1733801" y="44690"/>
                  </a:cubicBezTo>
                  <a:lnTo>
                    <a:pt x="1733801" y="421918"/>
                  </a:lnTo>
                  <a:cubicBezTo>
                    <a:pt x="1733801" y="433770"/>
                    <a:pt x="1729092" y="445137"/>
                    <a:pt x="1720711" y="453518"/>
                  </a:cubicBezTo>
                  <a:cubicBezTo>
                    <a:pt x="1712330" y="461899"/>
                    <a:pt x="1700963" y="466607"/>
                    <a:pt x="1689111" y="466607"/>
                  </a:cubicBezTo>
                  <a:lnTo>
                    <a:pt x="44690" y="466607"/>
                  </a:lnTo>
                  <a:cubicBezTo>
                    <a:pt x="32837" y="466607"/>
                    <a:pt x="21470" y="461899"/>
                    <a:pt x="13089" y="453518"/>
                  </a:cubicBezTo>
                  <a:cubicBezTo>
                    <a:pt x="4708" y="445137"/>
                    <a:pt x="0" y="433770"/>
                    <a:pt x="0" y="421918"/>
                  </a:cubicBezTo>
                  <a:lnTo>
                    <a:pt x="0" y="44690"/>
                  </a:lnTo>
                  <a:cubicBezTo>
                    <a:pt x="0" y="32837"/>
                    <a:pt x="4708" y="21470"/>
                    <a:pt x="13089" y="13089"/>
                  </a:cubicBezTo>
                  <a:cubicBezTo>
                    <a:pt x="21470" y="4708"/>
                    <a:pt x="32837" y="0"/>
                    <a:pt x="44690" y="0"/>
                  </a:cubicBezTo>
                  <a:close/>
                </a:path>
              </a:pathLst>
            </a:custGeom>
            <a:gradFill rotWithShape="1">
              <a:gsLst>
                <a:gs pos="0">
                  <a:srgbClr val="0C4A5B">
                    <a:alpha val="100000"/>
                  </a:srgbClr>
                </a:gs>
                <a:gs pos="100000">
                  <a:srgbClr val="27DDDF">
                    <a:alpha val="100000"/>
                  </a:srgbClr>
                </a:gs>
              </a:gsLst>
              <a:lin ang="2700000"/>
            </a:gradFill>
          </p:spPr>
          <p:txBody>
            <a:bodyPr/>
            <a:lstStyle/>
            <a:p>
              <a:endParaRPr lang="en-CA" dirty="0"/>
            </a:p>
          </p:txBody>
        </p:sp>
        <p:sp>
          <p:nvSpPr>
            <p:cNvPr id="63" name="TextBox 11">
              <a:extLst>
                <a:ext uri="{FF2B5EF4-FFF2-40B4-BE49-F238E27FC236}">
                  <a16:creationId xmlns:a16="http://schemas.microsoft.com/office/drawing/2014/main" id="{A09DC17D-ACAD-C681-4128-8D9A3BFFA91F}"/>
                </a:ext>
              </a:extLst>
            </p:cNvPr>
            <p:cNvSpPr txBox="1"/>
            <p:nvPr/>
          </p:nvSpPr>
          <p:spPr>
            <a:xfrm>
              <a:off x="0" y="19050"/>
              <a:ext cx="1733800" cy="447557"/>
            </a:xfrm>
            <a:prstGeom prst="rect">
              <a:avLst/>
            </a:prstGeom>
          </p:spPr>
          <p:txBody>
            <a:bodyPr lIns="50800" tIns="50800" rIns="50800" bIns="50800" rtlCol="0" anchor="ctr"/>
            <a:lstStyle/>
            <a:p>
              <a:pPr algn="ctr">
                <a:lnSpc>
                  <a:spcPts val="1387"/>
                </a:lnSpc>
              </a:pPr>
              <a:endParaRPr/>
            </a:p>
          </p:txBody>
        </p:sp>
      </p:grpSp>
      <p:sp>
        <p:nvSpPr>
          <p:cNvPr id="1028" name="TextBox 1027">
            <a:extLst>
              <a:ext uri="{FF2B5EF4-FFF2-40B4-BE49-F238E27FC236}">
                <a16:creationId xmlns:a16="http://schemas.microsoft.com/office/drawing/2014/main" id="{D48F73DE-CF32-5CF5-5D69-86EF94319F95}"/>
              </a:ext>
            </a:extLst>
          </p:cNvPr>
          <p:cNvSpPr txBox="1"/>
          <p:nvPr/>
        </p:nvSpPr>
        <p:spPr>
          <a:xfrm>
            <a:off x="10252869" y="2811660"/>
            <a:ext cx="6629400" cy="1692771"/>
          </a:xfrm>
          <a:prstGeom prst="rect">
            <a:avLst/>
          </a:prstGeom>
          <a:noFill/>
        </p:spPr>
        <p:txBody>
          <a:bodyPr wrap="square">
            <a:spAutoFit/>
          </a:bodyPr>
          <a:lstStyle/>
          <a:p>
            <a:pPr algn="l"/>
            <a:r>
              <a:rPr lang="en-US" sz="2600" dirty="0">
                <a:solidFill>
                  <a:srgbClr val="FFFFFF"/>
                </a:solidFill>
                <a:latin typeface="Arial"/>
                <a:ea typeface="Arial"/>
                <a:cs typeface="Arial"/>
                <a:sym typeface="Arial"/>
              </a:rPr>
              <a:t>John, 58, loved craftsmanship and restoring motorcycles. But FoG made his hobbies difficult, garage unsafe, and being in public spaces terrifying.</a:t>
            </a:r>
          </a:p>
        </p:txBody>
      </p:sp>
      <p:grpSp>
        <p:nvGrpSpPr>
          <p:cNvPr id="1029" name="Group 6">
            <a:extLst>
              <a:ext uri="{FF2B5EF4-FFF2-40B4-BE49-F238E27FC236}">
                <a16:creationId xmlns:a16="http://schemas.microsoft.com/office/drawing/2014/main" id="{7D2E45CF-5F1F-E73C-1F6E-436856CDCE37}"/>
              </a:ext>
            </a:extLst>
          </p:cNvPr>
          <p:cNvGrpSpPr/>
          <p:nvPr/>
        </p:nvGrpSpPr>
        <p:grpSpPr>
          <a:xfrm>
            <a:off x="10061588" y="6068296"/>
            <a:ext cx="6964686" cy="3120459"/>
            <a:chOff x="0" y="0"/>
            <a:chExt cx="1834320" cy="1750276"/>
          </a:xfrm>
        </p:grpSpPr>
        <p:sp>
          <p:nvSpPr>
            <p:cNvPr id="1030" name="Freeform 7">
              <a:extLst>
                <a:ext uri="{FF2B5EF4-FFF2-40B4-BE49-F238E27FC236}">
                  <a16:creationId xmlns:a16="http://schemas.microsoft.com/office/drawing/2014/main" id="{71F2EF97-0EC5-43AD-B971-2B3DEDE27FC9}"/>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a:p>
          </p:txBody>
        </p:sp>
        <p:sp>
          <p:nvSpPr>
            <p:cNvPr id="1031" name="TextBox 8">
              <a:extLst>
                <a:ext uri="{FF2B5EF4-FFF2-40B4-BE49-F238E27FC236}">
                  <a16:creationId xmlns:a16="http://schemas.microsoft.com/office/drawing/2014/main" id="{A3F6F140-68A0-1608-DF49-691A1F31A53E}"/>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pic>
        <p:nvPicPr>
          <p:cNvPr id="1034" name="Picture 8">
            <a:extLst>
              <a:ext uri="{FF2B5EF4-FFF2-40B4-BE49-F238E27FC236}">
                <a16:creationId xmlns:a16="http://schemas.microsoft.com/office/drawing/2014/main" id="{489BCB3A-B575-4BE4-6E68-9FAD6678ABAF}"/>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252869" y="6277095"/>
            <a:ext cx="390405" cy="390405"/>
          </a:xfrm>
          <a:prstGeom prst="rect">
            <a:avLst/>
          </a:prstGeom>
          <a:noFill/>
          <a:extLst>
            <a:ext uri="{909E8E84-426E-40DD-AFC4-6F175D3DCCD1}">
              <a14:hiddenFill xmlns:a14="http://schemas.microsoft.com/office/drawing/2010/main">
                <a:solidFill>
                  <a:srgbClr val="FFFFFF"/>
                </a:solidFill>
              </a14:hiddenFill>
            </a:ext>
          </a:extLst>
        </p:spPr>
      </p:pic>
      <p:sp>
        <p:nvSpPr>
          <p:cNvPr id="1035" name="TextBox 1034">
            <a:extLst>
              <a:ext uri="{FF2B5EF4-FFF2-40B4-BE49-F238E27FC236}">
                <a16:creationId xmlns:a16="http://schemas.microsoft.com/office/drawing/2014/main" id="{597871A5-39DF-DF60-495E-9A7FA7098C17}"/>
              </a:ext>
            </a:extLst>
          </p:cNvPr>
          <p:cNvSpPr txBox="1"/>
          <p:nvPr/>
        </p:nvSpPr>
        <p:spPr>
          <a:xfrm>
            <a:off x="10425914" y="6842336"/>
            <a:ext cx="6434931" cy="1815882"/>
          </a:xfrm>
          <a:prstGeom prst="rect">
            <a:avLst/>
          </a:prstGeom>
          <a:noFill/>
        </p:spPr>
        <p:txBody>
          <a:bodyPr wrap="square">
            <a:spAutoFit/>
          </a:bodyPr>
          <a:lstStyle/>
          <a:p>
            <a:pPr algn="l"/>
            <a:r>
              <a:rPr lang="en-US" sz="2800" dirty="0">
                <a:solidFill>
                  <a:srgbClr val="FFFFFF"/>
                </a:solidFill>
                <a:latin typeface="Arial"/>
                <a:ea typeface="Arial"/>
                <a:cs typeface="Arial"/>
                <a:sym typeface="Arial"/>
              </a:rPr>
              <a:t>No widely available wearable that gives patients like John real-time awareness and data they can act on to improve their lifestyle and gain insights. </a:t>
            </a:r>
            <a:endParaRPr lang="en-US" sz="2400" dirty="0">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ABD5E42D-25B1-CBC1-206D-747830619C99}"/>
            </a:ext>
          </a:extLst>
        </p:cNvPr>
        <p:cNvGrpSpPr/>
        <p:nvPr/>
      </p:nvGrpSpPr>
      <p:grpSpPr>
        <a:xfrm>
          <a:off x="0" y="0"/>
          <a:ext cx="0" cy="0"/>
          <a:chOff x="0" y="0"/>
          <a:chExt cx="0" cy="0"/>
        </a:xfrm>
      </p:grpSpPr>
      <p:grpSp>
        <p:nvGrpSpPr>
          <p:cNvPr id="58" name="Group 6">
            <a:extLst>
              <a:ext uri="{FF2B5EF4-FFF2-40B4-BE49-F238E27FC236}">
                <a16:creationId xmlns:a16="http://schemas.microsoft.com/office/drawing/2014/main" id="{4821C11D-558C-15CC-4A26-BC85B6939A49}"/>
              </a:ext>
            </a:extLst>
          </p:cNvPr>
          <p:cNvGrpSpPr/>
          <p:nvPr/>
        </p:nvGrpSpPr>
        <p:grpSpPr>
          <a:xfrm>
            <a:off x="1628787" y="2693447"/>
            <a:ext cx="15030425" cy="6645580"/>
            <a:chOff x="0" y="0"/>
            <a:chExt cx="1834320" cy="1750276"/>
          </a:xfrm>
        </p:grpSpPr>
        <p:sp>
          <p:nvSpPr>
            <p:cNvPr id="59" name="Freeform 7">
              <a:extLst>
                <a:ext uri="{FF2B5EF4-FFF2-40B4-BE49-F238E27FC236}">
                  <a16:creationId xmlns:a16="http://schemas.microsoft.com/office/drawing/2014/main" id="{8DD3C2C3-D3C4-19DF-5594-B8CEE2C68CEA}"/>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dirty="0"/>
            </a:p>
          </p:txBody>
        </p:sp>
        <p:sp>
          <p:nvSpPr>
            <p:cNvPr id="60" name="TextBox 8">
              <a:extLst>
                <a:ext uri="{FF2B5EF4-FFF2-40B4-BE49-F238E27FC236}">
                  <a16:creationId xmlns:a16="http://schemas.microsoft.com/office/drawing/2014/main" id="{666E220D-C2C6-A3B2-C7B8-52C0F9006846}"/>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grpSp>
        <p:nvGrpSpPr>
          <p:cNvPr id="3" name="Group 3">
            <a:extLst>
              <a:ext uri="{FF2B5EF4-FFF2-40B4-BE49-F238E27FC236}">
                <a16:creationId xmlns:a16="http://schemas.microsoft.com/office/drawing/2014/main" id="{00A05B67-B89E-7F1A-C462-42709AA8901F}"/>
              </a:ext>
            </a:extLst>
          </p:cNvPr>
          <p:cNvGrpSpPr/>
          <p:nvPr/>
        </p:nvGrpSpPr>
        <p:grpSpPr>
          <a:xfrm rot="-4011154">
            <a:off x="13821479" y="7094453"/>
            <a:ext cx="17403374" cy="18180272"/>
            <a:chOff x="0" y="0"/>
            <a:chExt cx="4583605" cy="4788220"/>
          </a:xfrm>
        </p:grpSpPr>
        <p:sp>
          <p:nvSpPr>
            <p:cNvPr id="4" name="Freeform 4">
              <a:extLst>
                <a:ext uri="{FF2B5EF4-FFF2-40B4-BE49-F238E27FC236}">
                  <a16:creationId xmlns:a16="http://schemas.microsoft.com/office/drawing/2014/main" id="{8433851E-82F9-74A8-4329-F5693FEE48AE}"/>
                </a:ext>
              </a:extLst>
            </p:cNvPr>
            <p:cNvSpPr/>
            <p:nvPr/>
          </p:nvSpPr>
          <p:spPr>
            <a:xfrm>
              <a:off x="0" y="0"/>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CA"/>
            </a:p>
          </p:txBody>
        </p:sp>
        <p:sp>
          <p:nvSpPr>
            <p:cNvPr id="5" name="TextBox 5">
              <a:extLst>
                <a:ext uri="{FF2B5EF4-FFF2-40B4-BE49-F238E27FC236}">
                  <a16:creationId xmlns:a16="http://schemas.microsoft.com/office/drawing/2014/main" id="{B56A9F01-809B-95A4-89E5-5D0BE6192300}"/>
                </a:ext>
              </a:extLst>
            </p:cNvPr>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pic>
        <p:nvPicPr>
          <p:cNvPr id="47" name="Picture 46" descr="A blue shoe with a blue circle and a blue circle&#10;&#10;AI-generated content may be incorrect.">
            <a:extLst>
              <a:ext uri="{FF2B5EF4-FFF2-40B4-BE49-F238E27FC236}">
                <a16:creationId xmlns:a16="http://schemas.microsoft.com/office/drawing/2014/main" id="{0B9F4E29-768C-FF61-A699-D6E48149C43F}"/>
              </a:ext>
            </a:extLst>
          </p:cNvPr>
          <p:cNvPicPr>
            <a:picLocks noChangeAspect="1"/>
          </p:cNvPicPr>
          <p:nvPr/>
        </p:nvPicPr>
        <p:blipFill>
          <a:blip r:embed="rId2"/>
          <a:stretch>
            <a:fillRect/>
          </a:stretch>
        </p:blipFill>
        <p:spPr>
          <a:xfrm>
            <a:off x="628733" y="646427"/>
            <a:ext cx="1371600" cy="1371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 name="TextBox 16">
            <a:extLst>
              <a:ext uri="{FF2B5EF4-FFF2-40B4-BE49-F238E27FC236}">
                <a16:creationId xmlns:a16="http://schemas.microsoft.com/office/drawing/2014/main" id="{763657BF-7B6A-7213-015E-F7531D70F557}"/>
              </a:ext>
            </a:extLst>
          </p:cNvPr>
          <p:cNvSpPr txBox="1"/>
          <p:nvPr/>
        </p:nvSpPr>
        <p:spPr>
          <a:xfrm>
            <a:off x="5410200" y="1133992"/>
            <a:ext cx="7924800" cy="1221745"/>
          </a:xfrm>
          <a:prstGeom prst="rect">
            <a:avLst/>
          </a:prstGeom>
        </p:spPr>
        <p:txBody>
          <a:bodyPr wrap="square" lIns="0" tIns="0" rIns="0" bIns="0" rtlCol="0" anchor="t">
            <a:spAutoFit/>
          </a:bodyPr>
          <a:lstStyle/>
          <a:p>
            <a:pPr algn="l">
              <a:lnSpc>
                <a:spcPts val="10716"/>
              </a:lnSpc>
            </a:pPr>
            <a:r>
              <a:rPr lang="en-US" sz="6600" b="1" spc="-194" dirty="0">
                <a:solidFill>
                  <a:srgbClr val="FFFFFF"/>
                </a:solidFill>
                <a:latin typeface="Arial Bold"/>
                <a:ea typeface="Arial Bold"/>
                <a:cs typeface="Arial Bold"/>
                <a:sym typeface="Arial Bold"/>
              </a:rPr>
              <a:t>Research Summary</a:t>
            </a:r>
          </a:p>
        </p:txBody>
      </p:sp>
      <p:sp>
        <p:nvSpPr>
          <p:cNvPr id="2" name="TextBox 1">
            <a:extLst>
              <a:ext uri="{FF2B5EF4-FFF2-40B4-BE49-F238E27FC236}">
                <a16:creationId xmlns:a16="http://schemas.microsoft.com/office/drawing/2014/main" id="{A4F53046-42F1-1C92-38E9-946D3CDEC172}"/>
              </a:ext>
            </a:extLst>
          </p:cNvPr>
          <p:cNvSpPr txBox="1"/>
          <p:nvPr/>
        </p:nvSpPr>
        <p:spPr>
          <a:xfrm>
            <a:off x="2286000" y="3278228"/>
            <a:ext cx="13335000" cy="6694140"/>
          </a:xfrm>
          <a:prstGeom prst="rect">
            <a:avLst/>
          </a:prstGeom>
          <a:noFill/>
        </p:spPr>
        <p:txBody>
          <a:bodyPr wrap="square">
            <a:spAutoFit/>
          </a:bodyPr>
          <a:lstStyle/>
          <a:p>
            <a:pPr marL="571500" indent="-571500">
              <a:buFont typeface="Arial" panose="020B0604020202020204" pitchFamily="34" charset="0"/>
              <a:buChar char="•"/>
            </a:pPr>
            <a:r>
              <a:rPr lang="en-US" sz="2800" dirty="0">
                <a:solidFill>
                  <a:schemeClr val="bg1"/>
                </a:solidFill>
              </a:rPr>
              <a:t>Parkinson’s strongly associated with fall risk, reduced mobility, and loss of independence [2].</a:t>
            </a:r>
          </a:p>
          <a:p>
            <a:endParaRPr lang="en-US" sz="1000" dirty="0">
              <a:solidFill>
                <a:schemeClr val="bg1"/>
              </a:solidFill>
            </a:endParaRPr>
          </a:p>
          <a:p>
            <a:endParaRPr lang="en-US" sz="500" dirty="0">
              <a:solidFill>
                <a:schemeClr val="bg1"/>
              </a:solidFill>
            </a:endParaRPr>
          </a:p>
          <a:p>
            <a:pPr marL="571500" indent="-571500">
              <a:buFont typeface="Arial" panose="020B0604020202020204" pitchFamily="34" charset="0"/>
              <a:buChar char="•"/>
            </a:pPr>
            <a:r>
              <a:rPr lang="en-US" sz="2800" dirty="0">
                <a:solidFill>
                  <a:schemeClr val="bg1"/>
                </a:solidFill>
              </a:rPr>
              <a:t>Triggers include turning, physical activity, tight spaces, emotional stress, and dual-tasking [2].</a:t>
            </a:r>
          </a:p>
          <a:p>
            <a:endParaRPr lang="en-US" sz="1000" dirty="0">
              <a:solidFill>
                <a:schemeClr val="bg1"/>
              </a:solidFill>
            </a:endParaRPr>
          </a:p>
          <a:p>
            <a:endParaRPr lang="en-US" sz="500" dirty="0">
              <a:solidFill>
                <a:schemeClr val="bg1"/>
              </a:solidFill>
            </a:endParaRPr>
          </a:p>
          <a:p>
            <a:pPr marL="571500" indent="-571500">
              <a:buFont typeface="Arial" panose="020B0604020202020204" pitchFamily="34" charset="0"/>
              <a:buChar char="•"/>
            </a:pPr>
            <a:r>
              <a:rPr lang="en-US" sz="2800" dirty="0">
                <a:solidFill>
                  <a:schemeClr val="bg1"/>
                </a:solidFill>
              </a:rPr>
              <a:t>Auditory, visual, and tactile cues have been shown to help “break” freezing episodes [3].</a:t>
            </a:r>
          </a:p>
          <a:p>
            <a:endParaRPr lang="en-US" sz="1000" dirty="0">
              <a:solidFill>
                <a:schemeClr val="bg1"/>
              </a:solidFill>
            </a:endParaRPr>
          </a:p>
          <a:p>
            <a:endParaRPr lang="en-US" sz="500" dirty="0">
              <a:solidFill>
                <a:schemeClr val="bg1"/>
              </a:solidFill>
            </a:endParaRPr>
          </a:p>
          <a:p>
            <a:pPr marL="571500" indent="-571500">
              <a:buFont typeface="Arial" panose="020B0604020202020204" pitchFamily="34" charset="0"/>
              <a:buChar char="•"/>
            </a:pPr>
            <a:r>
              <a:rPr lang="en-US" sz="2800" dirty="0">
                <a:solidFill>
                  <a:schemeClr val="bg1"/>
                </a:solidFill>
              </a:rPr>
              <a:t>Most cueing devices are manual or not responsive to actual freeze events, and are typically bulky and operate offline [1].</a:t>
            </a:r>
          </a:p>
          <a:p>
            <a:endParaRPr lang="en-US" sz="3200" dirty="0">
              <a:solidFill>
                <a:schemeClr val="bg1"/>
              </a:solidFill>
            </a:endParaRPr>
          </a:p>
          <a:p>
            <a:r>
              <a:rPr lang="en-US" sz="3200" b="1" dirty="0">
                <a:solidFill>
                  <a:schemeClr val="bg1"/>
                </a:solidFill>
              </a:rPr>
              <a:t>Conclusion: Use non-invasive cues (vibrations) on foot to break out freezing episodes.</a:t>
            </a:r>
          </a:p>
          <a:p>
            <a:pPr marL="571500" indent="-571500">
              <a:buFont typeface="Arial" panose="020B0604020202020204" pitchFamily="34" charset="0"/>
              <a:buChar char="•"/>
            </a:pPr>
            <a:endParaRPr lang="en-US" sz="3200" dirty="0">
              <a:solidFill>
                <a:schemeClr val="bg1"/>
              </a:solidFill>
            </a:endParaRPr>
          </a:p>
          <a:p>
            <a:pPr marL="571500" indent="-571500">
              <a:buFont typeface="Arial" panose="020B0604020202020204" pitchFamily="34" charset="0"/>
              <a:buChar char="•"/>
            </a:pPr>
            <a:endParaRPr lang="en-CA" sz="3200" dirty="0">
              <a:solidFill>
                <a:schemeClr val="bg1"/>
              </a:solidFill>
            </a:endParaRPr>
          </a:p>
        </p:txBody>
      </p:sp>
    </p:spTree>
    <p:extLst>
      <p:ext uri="{BB962C8B-B14F-4D97-AF65-F5344CB8AC3E}">
        <p14:creationId xmlns:p14="http://schemas.microsoft.com/office/powerpoint/2010/main" val="2200301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8B3E31F0-B711-4C57-B45D-FE1B224C98D3}"/>
            </a:ext>
          </a:extLst>
        </p:cNvPr>
        <p:cNvGrpSpPr/>
        <p:nvPr/>
      </p:nvGrpSpPr>
      <p:grpSpPr>
        <a:xfrm>
          <a:off x="0" y="0"/>
          <a:ext cx="0" cy="0"/>
          <a:chOff x="0" y="0"/>
          <a:chExt cx="0" cy="0"/>
        </a:xfrm>
      </p:grpSpPr>
      <p:grpSp>
        <p:nvGrpSpPr>
          <p:cNvPr id="58" name="Group 6">
            <a:extLst>
              <a:ext uri="{FF2B5EF4-FFF2-40B4-BE49-F238E27FC236}">
                <a16:creationId xmlns:a16="http://schemas.microsoft.com/office/drawing/2014/main" id="{58558F4F-EB4F-104E-9298-014CEA087C32}"/>
              </a:ext>
            </a:extLst>
          </p:cNvPr>
          <p:cNvGrpSpPr/>
          <p:nvPr/>
        </p:nvGrpSpPr>
        <p:grpSpPr>
          <a:xfrm>
            <a:off x="9144000" y="2400300"/>
            <a:ext cx="8153400" cy="7079174"/>
            <a:chOff x="0" y="0"/>
            <a:chExt cx="1834320" cy="1750276"/>
          </a:xfrm>
        </p:grpSpPr>
        <p:sp>
          <p:nvSpPr>
            <p:cNvPr id="59" name="Freeform 7">
              <a:extLst>
                <a:ext uri="{FF2B5EF4-FFF2-40B4-BE49-F238E27FC236}">
                  <a16:creationId xmlns:a16="http://schemas.microsoft.com/office/drawing/2014/main" id="{1879C414-9C72-26E6-EDBB-6EB681CBDA7A}"/>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a:p>
          </p:txBody>
        </p:sp>
        <p:sp>
          <p:nvSpPr>
            <p:cNvPr id="60" name="TextBox 8">
              <a:extLst>
                <a:ext uri="{FF2B5EF4-FFF2-40B4-BE49-F238E27FC236}">
                  <a16:creationId xmlns:a16="http://schemas.microsoft.com/office/drawing/2014/main" id="{3639B9A5-2A5F-6FB9-3E36-9020C29B8EF0}"/>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grpSp>
        <p:nvGrpSpPr>
          <p:cNvPr id="3" name="Group 3">
            <a:extLst>
              <a:ext uri="{FF2B5EF4-FFF2-40B4-BE49-F238E27FC236}">
                <a16:creationId xmlns:a16="http://schemas.microsoft.com/office/drawing/2014/main" id="{CD9EEF1E-6ABF-D1AE-BEB0-B3C4FA31A927}"/>
              </a:ext>
            </a:extLst>
          </p:cNvPr>
          <p:cNvGrpSpPr/>
          <p:nvPr/>
        </p:nvGrpSpPr>
        <p:grpSpPr>
          <a:xfrm rot="-4011154">
            <a:off x="15421680" y="2484353"/>
            <a:ext cx="17403374" cy="18180272"/>
            <a:chOff x="0" y="0"/>
            <a:chExt cx="4583605" cy="4788220"/>
          </a:xfrm>
        </p:grpSpPr>
        <p:sp>
          <p:nvSpPr>
            <p:cNvPr id="4" name="Freeform 4">
              <a:extLst>
                <a:ext uri="{FF2B5EF4-FFF2-40B4-BE49-F238E27FC236}">
                  <a16:creationId xmlns:a16="http://schemas.microsoft.com/office/drawing/2014/main" id="{539882A0-419E-26A4-CF74-E00304A417EF}"/>
                </a:ext>
              </a:extLst>
            </p:cNvPr>
            <p:cNvSpPr/>
            <p:nvPr/>
          </p:nvSpPr>
          <p:spPr>
            <a:xfrm>
              <a:off x="0" y="0"/>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CA"/>
            </a:p>
          </p:txBody>
        </p:sp>
        <p:sp>
          <p:nvSpPr>
            <p:cNvPr id="5" name="TextBox 5">
              <a:extLst>
                <a:ext uri="{FF2B5EF4-FFF2-40B4-BE49-F238E27FC236}">
                  <a16:creationId xmlns:a16="http://schemas.microsoft.com/office/drawing/2014/main" id="{B97D3A1A-9761-899B-397B-6D35A189BC8D}"/>
                </a:ext>
              </a:extLst>
            </p:cNvPr>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pic>
        <p:nvPicPr>
          <p:cNvPr id="47" name="Picture 46" descr="A blue shoe with a blue circle and a blue circle&#10;&#10;AI-generated content may be incorrect.">
            <a:extLst>
              <a:ext uri="{FF2B5EF4-FFF2-40B4-BE49-F238E27FC236}">
                <a16:creationId xmlns:a16="http://schemas.microsoft.com/office/drawing/2014/main" id="{A967D71B-8602-FDCE-1945-B820B07DC235}"/>
              </a:ext>
            </a:extLst>
          </p:cNvPr>
          <p:cNvPicPr>
            <a:picLocks noChangeAspect="1"/>
          </p:cNvPicPr>
          <p:nvPr/>
        </p:nvPicPr>
        <p:blipFill>
          <a:blip r:embed="rId2"/>
          <a:stretch>
            <a:fillRect/>
          </a:stretch>
        </p:blipFill>
        <p:spPr>
          <a:xfrm>
            <a:off x="628733" y="646427"/>
            <a:ext cx="1371600" cy="1371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 name="TextBox 16">
            <a:extLst>
              <a:ext uri="{FF2B5EF4-FFF2-40B4-BE49-F238E27FC236}">
                <a16:creationId xmlns:a16="http://schemas.microsoft.com/office/drawing/2014/main" id="{7A11AEBA-7A24-3733-48BB-FB22F2E2B195}"/>
              </a:ext>
            </a:extLst>
          </p:cNvPr>
          <p:cNvSpPr txBox="1"/>
          <p:nvPr/>
        </p:nvSpPr>
        <p:spPr>
          <a:xfrm>
            <a:off x="7315200" y="646427"/>
            <a:ext cx="5029200" cy="1221745"/>
          </a:xfrm>
          <a:prstGeom prst="rect">
            <a:avLst/>
          </a:prstGeom>
        </p:spPr>
        <p:txBody>
          <a:bodyPr wrap="square" lIns="0" tIns="0" rIns="0" bIns="0" rtlCol="0" anchor="t">
            <a:spAutoFit/>
          </a:bodyPr>
          <a:lstStyle/>
          <a:p>
            <a:pPr algn="l">
              <a:lnSpc>
                <a:spcPts val="10716"/>
              </a:lnSpc>
            </a:pPr>
            <a:r>
              <a:rPr lang="en-US" sz="6600" b="1" spc="-194" dirty="0">
                <a:solidFill>
                  <a:srgbClr val="FFFFFF"/>
                </a:solidFill>
                <a:latin typeface="Arial Bold"/>
                <a:ea typeface="Arial Bold"/>
                <a:cs typeface="Arial Bold"/>
                <a:sym typeface="Arial Bold"/>
              </a:rPr>
              <a:t>Initial Stage</a:t>
            </a:r>
          </a:p>
        </p:txBody>
      </p:sp>
      <p:pic>
        <p:nvPicPr>
          <p:cNvPr id="10" name="Picture 9" descr="A white board with writing on it&#10;&#10;AI-generated content may be incorrect.">
            <a:extLst>
              <a:ext uri="{FF2B5EF4-FFF2-40B4-BE49-F238E27FC236}">
                <a16:creationId xmlns:a16="http://schemas.microsoft.com/office/drawing/2014/main" id="{E4BA4E8C-5ECD-5701-6D25-ED51FFCB3A1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5400000">
            <a:off x="1247774" y="3241675"/>
            <a:ext cx="6934201" cy="5200651"/>
          </a:xfrm>
          <a:prstGeom prst="rect">
            <a:avLst/>
          </a:prstGeom>
          <a:ln w="28575">
            <a:solidFill>
              <a:schemeClr val="accent6"/>
            </a:solidFill>
          </a:ln>
        </p:spPr>
      </p:pic>
      <p:sp>
        <p:nvSpPr>
          <p:cNvPr id="14" name="TextBox 13">
            <a:extLst>
              <a:ext uri="{FF2B5EF4-FFF2-40B4-BE49-F238E27FC236}">
                <a16:creationId xmlns:a16="http://schemas.microsoft.com/office/drawing/2014/main" id="{038E6597-D4E1-9296-3C94-D4A7265C620C}"/>
              </a:ext>
            </a:extLst>
          </p:cNvPr>
          <p:cNvSpPr txBox="1"/>
          <p:nvPr/>
        </p:nvSpPr>
        <p:spPr>
          <a:xfrm>
            <a:off x="9539320" y="3934850"/>
            <a:ext cx="7289729" cy="830997"/>
          </a:xfrm>
          <a:prstGeom prst="rect">
            <a:avLst/>
          </a:prstGeom>
          <a:noFill/>
        </p:spPr>
        <p:txBody>
          <a:bodyPr wrap="square">
            <a:spAutoFit/>
          </a:bodyPr>
          <a:lstStyle/>
          <a:p>
            <a:pPr algn="l"/>
            <a:r>
              <a:rPr lang="en-US" sz="2400" b="1" dirty="0">
                <a:solidFill>
                  <a:schemeClr val="accent6"/>
                </a:solidFill>
                <a:latin typeface="Arial"/>
                <a:ea typeface="Arial"/>
                <a:cs typeface="Arial"/>
                <a:sym typeface="Arial"/>
              </a:rPr>
              <a:t>Rod Attached to Housing</a:t>
            </a:r>
            <a:r>
              <a:rPr lang="en-US" sz="2400" dirty="0">
                <a:solidFill>
                  <a:srgbClr val="FFFFFF"/>
                </a:solidFill>
                <a:latin typeface="Arial"/>
                <a:ea typeface="Arial"/>
                <a:cs typeface="Arial"/>
                <a:sym typeface="Arial"/>
              </a:rPr>
              <a:t>: Unnecessary weight, uncomfortable, and increased cost</a:t>
            </a:r>
            <a:endParaRPr lang="en-US" sz="2000" dirty="0">
              <a:solidFill>
                <a:srgbClr val="FFFFFF"/>
              </a:solidFill>
              <a:latin typeface="Arial"/>
              <a:ea typeface="Arial"/>
              <a:cs typeface="Arial"/>
              <a:sym typeface="Arial"/>
            </a:endParaRPr>
          </a:p>
        </p:txBody>
      </p:sp>
      <p:sp>
        <p:nvSpPr>
          <p:cNvPr id="15" name="TextBox 33">
            <a:extLst>
              <a:ext uri="{FF2B5EF4-FFF2-40B4-BE49-F238E27FC236}">
                <a16:creationId xmlns:a16="http://schemas.microsoft.com/office/drawing/2014/main" id="{79901B85-5C1F-E0C8-1BC1-EB5686F5C68E}"/>
              </a:ext>
            </a:extLst>
          </p:cNvPr>
          <p:cNvSpPr txBox="1"/>
          <p:nvPr/>
        </p:nvSpPr>
        <p:spPr>
          <a:xfrm>
            <a:off x="10668000" y="2669150"/>
            <a:ext cx="6045164" cy="756617"/>
          </a:xfrm>
          <a:prstGeom prst="rect">
            <a:avLst/>
          </a:prstGeom>
        </p:spPr>
        <p:txBody>
          <a:bodyPr wrap="square" lIns="0" tIns="0" rIns="0" bIns="0" rtlCol="0" anchor="t">
            <a:spAutoFit/>
          </a:bodyPr>
          <a:lstStyle/>
          <a:p>
            <a:pPr algn="l">
              <a:lnSpc>
                <a:spcPts val="5917"/>
              </a:lnSpc>
            </a:pPr>
            <a:r>
              <a:rPr lang="en-US" sz="5200" b="1" spc="-238" dirty="0">
                <a:solidFill>
                  <a:srgbClr val="FFFFFF"/>
                </a:solidFill>
                <a:latin typeface="Arial Bold"/>
                <a:ea typeface="Arial Bold"/>
                <a:cs typeface="Arial Bold"/>
                <a:sym typeface="Arial Bold"/>
              </a:rPr>
              <a:t>Issues / Concerns</a:t>
            </a:r>
          </a:p>
        </p:txBody>
      </p:sp>
      <p:sp>
        <p:nvSpPr>
          <p:cNvPr id="16" name="TextBox 15">
            <a:extLst>
              <a:ext uri="{FF2B5EF4-FFF2-40B4-BE49-F238E27FC236}">
                <a16:creationId xmlns:a16="http://schemas.microsoft.com/office/drawing/2014/main" id="{8E35DE11-224E-B325-28BD-1767B950A4C0}"/>
              </a:ext>
            </a:extLst>
          </p:cNvPr>
          <p:cNvSpPr txBox="1"/>
          <p:nvPr/>
        </p:nvSpPr>
        <p:spPr>
          <a:xfrm>
            <a:off x="9494847" y="5302200"/>
            <a:ext cx="7289729" cy="830997"/>
          </a:xfrm>
          <a:prstGeom prst="rect">
            <a:avLst/>
          </a:prstGeom>
          <a:noFill/>
        </p:spPr>
        <p:txBody>
          <a:bodyPr wrap="square">
            <a:spAutoFit/>
          </a:bodyPr>
          <a:lstStyle/>
          <a:p>
            <a:pPr algn="l"/>
            <a:r>
              <a:rPr lang="en-US" sz="2400" b="1" dirty="0">
                <a:solidFill>
                  <a:schemeClr val="accent6"/>
                </a:solidFill>
                <a:latin typeface="Arial"/>
                <a:ea typeface="Arial"/>
                <a:cs typeface="Arial"/>
                <a:sym typeface="Arial"/>
              </a:rPr>
              <a:t>Bluetooth Connection</a:t>
            </a:r>
            <a:r>
              <a:rPr lang="en-US" sz="2400" dirty="0">
                <a:solidFill>
                  <a:schemeClr val="accent6"/>
                </a:solidFill>
                <a:latin typeface="Arial"/>
                <a:ea typeface="Arial"/>
                <a:cs typeface="Arial"/>
                <a:sym typeface="Arial"/>
              </a:rPr>
              <a:t>:</a:t>
            </a:r>
            <a:r>
              <a:rPr lang="en-US" sz="2400" dirty="0">
                <a:solidFill>
                  <a:srgbClr val="FFFFFF"/>
                </a:solidFill>
                <a:latin typeface="Arial"/>
                <a:ea typeface="Arial"/>
                <a:cs typeface="Arial"/>
                <a:sym typeface="Arial"/>
              </a:rPr>
              <a:t> Limited range, no long-term logging, no sync across platforms</a:t>
            </a:r>
            <a:endParaRPr lang="en-US" sz="2000" dirty="0">
              <a:solidFill>
                <a:srgbClr val="FFFFFF"/>
              </a:solidFill>
              <a:latin typeface="Arial"/>
              <a:ea typeface="Arial"/>
              <a:cs typeface="Arial"/>
              <a:sym typeface="Arial"/>
            </a:endParaRPr>
          </a:p>
        </p:txBody>
      </p:sp>
      <p:sp>
        <p:nvSpPr>
          <p:cNvPr id="17" name="TextBox 16">
            <a:extLst>
              <a:ext uri="{FF2B5EF4-FFF2-40B4-BE49-F238E27FC236}">
                <a16:creationId xmlns:a16="http://schemas.microsoft.com/office/drawing/2014/main" id="{5BEEA7AB-ED33-AA7D-45F8-FEE420ACFCF3}"/>
              </a:ext>
            </a:extLst>
          </p:cNvPr>
          <p:cNvSpPr txBox="1"/>
          <p:nvPr/>
        </p:nvSpPr>
        <p:spPr>
          <a:xfrm>
            <a:off x="9518660" y="6665325"/>
            <a:ext cx="7289729" cy="2308324"/>
          </a:xfrm>
          <a:prstGeom prst="rect">
            <a:avLst/>
          </a:prstGeom>
          <a:noFill/>
        </p:spPr>
        <p:txBody>
          <a:bodyPr wrap="square">
            <a:spAutoFit/>
          </a:bodyPr>
          <a:lstStyle/>
          <a:p>
            <a:pPr algn="l"/>
            <a:r>
              <a:rPr lang="en-US" sz="2400" b="1" dirty="0">
                <a:solidFill>
                  <a:schemeClr val="accent6"/>
                </a:solidFill>
                <a:latin typeface="Arial"/>
                <a:ea typeface="Arial"/>
                <a:cs typeface="Arial"/>
                <a:sym typeface="Arial"/>
              </a:rPr>
              <a:t>Piezoelectric Sensor</a:t>
            </a:r>
            <a:r>
              <a:rPr lang="en-US" sz="2400" dirty="0">
                <a:solidFill>
                  <a:srgbClr val="FFFFFF"/>
                </a:solidFill>
                <a:latin typeface="Arial"/>
                <a:ea typeface="Arial"/>
                <a:cs typeface="Arial"/>
                <a:sym typeface="Arial"/>
              </a:rPr>
              <a:t>: Lacking ADC (Analog to Digital) module, inconsistent readings, no-reading if mounted</a:t>
            </a:r>
          </a:p>
          <a:p>
            <a:pPr algn="l"/>
            <a:endParaRPr lang="en-US" sz="2400" dirty="0">
              <a:solidFill>
                <a:srgbClr val="FFFFFF"/>
              </a:solidFill>
              <a:latin typeface="Arial"/>
              <a:ea typeface="Arial"/>
              <a:cs typeface="Arial"/>
              <a:sym typeface="Arial"/>
            </a:endParaRPr>
          </a:p>
          <a:p>
            <a:pPr algn="l"/>
            <a:endParaRPr lang="en-US" sz="2400" dirty="0">
              <a:solidFill>
                <a:srgbClr val="FFFFFF"/>
              </a:solidFill>
              <a:latin typeface="Arial"/>
              <a:ea typeface="Arial"/>
              <a:cs typeface="Arial"/>
              <a:sym typeface="Arial"/>
            </a:endParaRPr>
          </a:p>
          <a:p>
            <a:pPr algn="l"/>
            <a:r>
              <a:rPr lang="en-US" sz="2400" dirty="0">
                <a:solidFill>
                  <a:srgbClr val="FFFFFF"/>
                </a:solidFill>
                <a:latin typeface="Arial"/>
                <a:ea typeface="Arial"/>
                <a:cs typeface="Arial"/>
                <a:sym typeface="Arial"/>
              </a:rPr>
              <a:t> </a:t>
            </a:r>
            <a:endParaRPr lang="en-US" sz="2000"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2034290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9C424CCC-80E8-C6B3-1699-795D4B586388}"/>
            </a:ext>
          </a:extLst>
        </p:cNvPr>
        <p:cNvGrpSpPr/>
        <p:nvPr/>
      </p:nvGrpSpPr>
      <p:grpSpPr>
        <a:xfrm>
          <a:off x="0" y="0"/>
          <a:ext cx="0" cy="0"/>
          <a:chOff x="0" y="0"/>
          <a:chExt cx="0" cy="0"/>
        </a:xfrm>
      </p:grpSpPr>
      <p:grpSp>
        <p:nvGrpSpPr>
          <p:cNvPr id="58" name="Group 6">
            <a:extLst>
              <a:ext uri="{FF2B5EF4-FFF2-40B4-BE49-F238E27FC236}">
                <a16:creationId xmlns:a16="http://schemas.microsoft.com/office/drawing/2014/main" id="{7E081BC7-840B-8DDB-0ED5-01AE87B5D9CF}"/>
              </a:ext>
            </a:extLst>
          </p:cNvPr>
          <p:cNvGrpSpPr/>
          <p:nvPr/>
        </p:nvGrpSpPr>
        <p:grpSpPr>
          <a:xfrm>
            <a:off x="9753600" y="2705100"/>
            <a:ext cx="8001000" cy="6645580"/>
            <a:chOff x="0" y="0"/>
            <a:chExt cx="1834320" cy="1750276"/>
          </a:xfrm>
        </p:grpSpPr>
        <p:sp>
          <p:nvSpPr>
            <p:cNvPr id="59" name="Freeform 7">
              <a:extLst>
                <a:ext uri="{FF2B5EF4-FFF2-40B4-BE49-F238E27FC236}">
                  <a16:creationId xmlns:a16="http://schemas.microsoft.com/office/drawing/2014/main" id="{56C9620E-D003-965A-CACD-A72305E74077}"/>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a:p>
          </p:txBody>
        </p:sp>
        <p:sp>
          <p:nvSpPr>
            <p:cNvPr id="60" name="TextBox 8">
              <a:extLst>
                <a:ext uri="{FF2B5EF4-FFF2-40B4-BE49-F238E27FC236}">
                  <a16:creationId xmlns:a16="http://schemas.microsoft.com/office/drawing/2014/main" id="{C03C7DFE-FFF0-1B58-BDBF-2A217EFCF0F9}"/>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grpSp>
        <p:nvGrpSpPr>
          <p:cNvPr id="3" name="Group 3">
            <a:extLst>
              <a:ext uri="{FF2B5EF4-FFF2-40B4-BE49-F238E27FC236}">
                <a16:creationId xmlns:a16="http://schemas.microsoft.com/office/drawing/2014/main" id="{8C7A2505-175A-CD9A-0BE3-D6A28B41253C}"/>
              </a:ext>
            </a:extLst>
          </p:cNvPr>
          <p:cNvGrpSpPr/>
          <p:nvPr/>
        </p:nvGrpSpPr>
        <p:grpSpPr>
          <a:xfrm rot="-4011154">
            <a:off x="14278680" y="2065252"/>
            <a:ext cx="17403374" cy="18180272"/>
            <a:chOff x="0" y="0"/>
            <a:chExt cx="4583605" cy="4788220"/>
          </a:xfrm>
        </p:grpSpPr>
        <p:sp>
          <p:nvSpPr>
            <p:cNvPr id="4" name="Freeform 4">
              <a:extLst>
                <a:ext uri="{FF2B5EF4-FFF2-40B4-BE49-F238E27FC236}">
                  <a16:creationId xmlns:a16="http://schemas.microsoft.com/office/drawing/2014/main" id="{EDDC9158-A8E4-B6AE-16B3-1D0DEEC4E21E}"/>
                </a:ext>
              </a:extLst>
            </p:cNvPr>
            <p:cNvSpPr/>
            <p:nvPr/>
          </p:nvSpPr>
          <p:spPr>
            <a:xfrm>
              <a:off x="0" y="0"/>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CA" dirty="0"/>
            </a:p>
          </p:txBody>
        </p:sp>
        <p:sp>
          <p:nvSpPr>
            <p:cNvPr id="5" name="TextBox 5">
              <a:extLst>
                <a:ext uri="{FF2B5EF4-FFF2-40B4-BE49-F238E27FC236}">
                  <a16:creationId xmlns:a16="http://schemas.microsoft.com/office/drawing/2014/main" id="{D0E2C55B-40F6-7338-2E15-B28C4766A1B7}"/>
                </a:ext>
              </a:extLst>
            </p:cNvPr>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pic>
        <p:nvPicPr>
          <p:cNvPr id="47" name="Picture 46" descr="A blue shoe with a blue circle and a blue circle&#10;&#10;AI-generated content may be incorrect.">
            <a:extLst>
              <a:ext uri="{FF2B5EF4-FFF2-40B4-BE49-F238E27FC236}">
                <a16:creationId xmlns:a16="http://schemas.microsoft.com/office/drawing/2014/main" id="{65E60109-4C9A-6FF7-36BC-925C29515AE8}"/>
              </a:ext>
            </a:extLst>
          </p:cNvPr>
          <p:cNvPicPr>
            <a:picLocks noChangeAspect="1"/>
          </p:cNvPicPr>
          <p:nvPr/>
        </p:nvPicPr>
        <p:blipFill>
          <a:blip r:embed="rId2"/>
          <a:stretch>
            <a:fillRect/>
          </a:stretch>
        </p:blipFill>
        <p:spPr>
          <a:xfrm>
            <a:off x="628733" y="646427"/>
            <a:ext cx="1371600" cy="1371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 name="TextBox 16">
            <a:extLst>
              <a:ext uri="{FF2B5EF4-FFF2-40B4-BE49-F238E27FC236}">
                <a16:creationId xmlns:a16="http://schemas.microsoft.com/office/drawing/2014/main" id="{9F6B67A2-0E41-34C9-AC9C-7A9CD4F1634A}"/>
              </a:ext>
            </a:extLst>
          </p:cNvPr>
          <p:cNvSpPr txBox="1"/>
          <p:nvPr/>
        </p:nvSpPr>
        <p:spPr>
          <a:xfrm>
            <a:off x="3886200" y="646427"/>
            <a:ext cx="14401800" cy="1221745"/>
          </a:xfrm>
          <a:prstGeom prst="rect">
            <a:avLst/>
          </a:prstGeom>
        </p:spPr>
        <p:txBody>
          <a:bodyPr wrap="square" lIns="0" tIns="0" rIns="0" bIns="0" rtlCol="0" anchor="t">
            <a:spAutoFit/>
          </a:bodyPr>
          <a:lstStyle/>
          <a:p>
            <a:pPr algn="l">
              <a:lnSpc>
                <a:spcPts val="10716"/>
              </a:lnSpc>
            </a:pPr>
            <a:r>
              <a:rPr lang="en-US" sz="6600" b="1" spc="-194" dirty="0">
                <a:solidFill>
                  <a:srgbClr val="FFFFFF"/>
                </a:solidFill>
                <a:latin typeface="Arial Bold"/>
                <a:ea typeface="Arial Bold"/>
                <a:cs typeface="Arial Bold"/>
                <a:sym typeface="Arial Bold"/>
              </a:rPr>
              <a:t>Final Design with Improvements</a:t>
            </a:r>
          </a:p>
        </p:txBody>
      </p:sp>
      <p:sp>
        <p:nvSpPr>
          <p:cNvPr id="2" name="TextBox 33">
            <a:extLst>
              <a:ext uri="{FF2B5EF4-FFF2-40B4-BE49-F238E27FC236}">
                <a16:creationId xmlns:a16="http://schemas.microsoft.com/office/drawing/2014/main" id="{CF6EE12C-8DF1-C6B7-8D5C-F3611C890C5F}"/>
              </a:ext>
            </a:extLst>
          </p:cNvPr>
          <p:cNvSpPr txBox="1"/>
          <p:nvPr/>
        </p:nvSpPr>
        <p:spPr>
          <a:xfrm>
            <a:off x="11658600" y="2905266"/>
            <a:ext cx="4662128" cy="756617"/>
          </a:xfrm>
          <a:prstGeom prst="rect">
            <a:avLst/>
          </a:prstGeom>
        </p:spPr>
        <p:txBody>
          <a:bodyPr wrap="square" lIns="0" tIns="0" rIns="0" bIns="0" rtlCol="0" anchor="t">
            <a:spAutoFit/>
          </a:bodyPr>
          <a:lstStyle/>
          <a:p>
            <a:pPr algn="l">
              <a:lnSpc>
                <a:spcPts val="5917"/>
              </a:lnSpc>
            </a:pPr>
            <a:r>
              <a:rPr lang="en-US" sz="5200" b="1" spc="-238" dirty="0">
                <a:solidFill>
                  <a:srgbClr val="FFFFFF"/>
                </a:solidFill>
                <a:latin typeface="Arial Bold"/>
                <a:ea typeface="Arial Bold"/>
                <a:cs typeface="Arial Bold"/>
                <a:sym typeface="Arial Bold"/>
              </a:rPr>
              <a:t>Improvements</a:t>
            </a:r>
          </a:p>
        </p:txBody>
      </p:sp>
      <p:sp>
        <p:nvSpPr>
          <p:cNvPr id="6" name="TextBox 5">
            <a:extLst>
              <a:ext uri="{FF2B5EF4-FFF2-40B4-BE49-F238E27FC236}">
                <a16:creationId xmlns:a16="http://schemas.microsoft.com/office/drawing/2014/main" id="{C7359F0E-0F3F-05C8-8060-947AF2788BBD}"/>
              </a:ext>
            </a:extLst>
          </p:cNvPr>
          <p:cNvSpPr txBox="1"/>
          <p:nvPr/>
        </p:nvSpPr>
        <p:spPr>
          <a:xfrm>
            <a:off x="10134633" y="7124700"/>
            <a:ext cx="7289729" cy="1200329"/>
          </a:xfrm>
          <a:prstGeom prst="rect">
            <a:avLst/>
          </a:prstGeom>
          <a:noFill/>
        </p:spPr>
        <p:txBody>
          <a:bodyPr wrap="square">
            <a:spAutoFit/>
          </a:bodyPr>
          <a:lstStyle/>
          <a:p>
            <a:pPr algn="l"/>
            <a:r>
              <a:rPr lang="en-US" sz="2400" b="1" dirty="0">
                <a:solidFill>
                  <a:schemeClr val="accent6"/>
                </a:solidFill>
                <a:latin typeface="Arial"/>
                <a:ea typeface="Arial"/>
                <a:cs typeface="Arial"/>
                <a:sym typeface="Arial"/>
              </a:rPr>
              <a:t>Cloud Connection Firebase: </a:t>
            </a:r>
            <a:r>
              <a:rPr lang="en-US" sz="2400" dirty="0">
                <a:solidFill>
                  <a:srgbClr val="FFFFFF"/>
                </a:solidFill>
                <a:latin typeface="Arial"/>
                <a:ea typeface="Arial"/>
                <a:cs typeface="Arial"/>
                <a:sym typeface="Arial"/>
              </a:rPr>
              <a:t>Long term storage, good compatibility with AI, easy to access and work with</a:t>
            </a:r>
            <a:endParaRPr lang="en-US" sz="2000" dirty="0">
              <a:solidFill>
                <a:srgbClr val="FFFFFF"/>
              </a:solidFill>
              <a:latin typeface="Arial"/>
              <a:ea typeface="Arial"/>
              <a:cs typeface="Arial"/>
              <a:sym typeface="Arial"/>
            </a:endParaRPr>
          </a:p>
        </p:txBody>
      </p:sp>
      <p:sp>
        <p:nvSpPr>
          <p:cNvPr id="7" name="TextBox 6">
            <a:extLst>
              <a:ext uri="{FF2B5EF4-FFF2-40B4-BE49-F238E27FC236}">
                <a16:creationId xmlns:a16="http://schemas.microsoft.com/office/drawing/2014/main" id="{DE1A3785-2CA3-CCB0-2EE4-3E1E1A4D9414}"/>
              </a:ext>
            </a:extLst>
          </p:cNvPr>
          <p:cNvSpPr txBox="1"/>
          <p:nvPr/>
        </p:nvSpPr>
        <p:spPr>
          <a:xfrm>
            <a:off x="10134633" y="5410925"/>
            <a:ext cx="7289729" cy="1200329"/>
          </a:xfrm>
          <a:prstGeom prst="rect">
            <a:avLst/>
          </a:prstGeom>
          <a:noFill/>
        </p:spPr>
        <p:txBody>
          <a:bodyPr wrap="square">
            <a:spAutoFit/>
          </a:bodyPr>
          <a:lstStyle/>
          <a:p>
            <a:pPr algn="l"/>
            <a:r>
              <a:rPr lang="en-US" sz="2400" b="1" dirty="0">
                <a:solidFill>
                  <a:schemeClr val="accent6"/>
                </a:solidFill>
                <a:latin typeface="Arial"/>
                <a:ea typeface="Arial"/>
                <a:cs typeface="Arial"/>
                <a:sym typeface="Arial"/>
              </a:rPr>
              <a:t>One Box</a:t>
            </a:r>
            <a:r>
              <a:rPr lang="en-US" sz="2400" dirty="0">
                <a:solidFill>
                  <a:srgbClr val="FFFFFF"/>
                </a:solidFill>
                <a:latin typeface="Arial"/>
                <a:ea typeface="Arial"/>
                <a:cs typeface="Arial"/>
                <a:sym typeface="Arial"/>
              </a:rPr>
              <a:t>: All components can be placed into one box after removing rod and adding accelerometer (no false positives from vibrations)</a:t>
            </a:r>
            <a:endParaRPr lang="en-US" sz="2000" dirty="0">
              <a:solidFill>
                <a:srgbClr val="FFFFFF"/>
              </a:solidFill>
              <a:latin typeface="Arial"/>
              <a:ea typeface="Arial"/>
              <a:cs typeface="Arial"/>
              <a:sym typeface="Arial"/>
            </a:endParaRPr>
          </a:p>
        </p:txBody>
      </p:sp>
      <p:sp>
        <p:nvSpPr>
          <p:cNvPr id="8" name="TextBox 7">
            <a:extLst>
              <a:ext uri="{FF2B5EF4-FFF2-40B4-BE49-F238E27FC236}">
                <a16:creationId xmlns:a16="http://schemas.microsoft.com/office/drawing/2014/main" id="{285DDFC8-AF00-3258-AF8F-3057CBB25495}"/>
              </a:ext>
            </a:extLst>
          </p:cNvPr>
          <p:cNvSpPr txBox="1"/>
          <p:nvPr/>
        </p:nvSpPr>
        <p:spPr>
          <a:xfrm>
            <a:off x="10134633" y="4066482"/>
            <a:ext cx="7289729" cy="830997"/>
          </a:xfrm>
          <a:prstGeom prst="rect">
            <a:avLst/>
          </a:prstGeom>
          <a:noFill/>
        </p:spPr>
        <p:txBody>
          <a:bodyPr wrap="square">
            <a:spAutoFit/>
          </a:bodyPr>
          <a:lstStyle/>
          <a:p>
            <a:pPr algn="l"/>
            <a:r>
              <a:rPr lang="en-US" sz="2400" b="1" dirty="0">
                <a:solidFill>
                  <a:schemeClr val="accent6"/>
                </a:solidFill>
                <a:latin typeface="Arial"/>
                <a:ea typeface="Arial"/>
                <a:cs typeface="Arial"/>
                <a:sym typeface="Arial"/>
              </a:rPr>
              <a:t>Accelerometer</a:t>
            </a:r>
            <a:r>
              <a:rPr lang="en-US" sz="2400" dirty="0">
                <a:solidFill>
                  <a:schemeClr val="accent6"/>
                </a:solidFill>
                <a:latin typeface="Arial"/>
                <a:ea typeface="Arial"/>
                <a:cs typeface="Arial"/>
                <a:sym typeface="Arial"/>
              </a:rPr>
              <a:t>:</a:t>
            </a:r>
            <a:r>
              <a:rPr lang="en-US" sz="2400" dirty="0">
                <a:solidFill>
                  <a:srgbClr val="FFFFFF"/>
                </a:solidFill>
                <a:latin typeface="Arial"/>
                <a:ea typeface="Arial"/>
                <a:cs typeface="Arial"/>
                <a:sym typeface="Arial"/>
              </a:rPr>
              <a:t> Easy to detect movement, uses protocol compatible with Raspberry Pi (I2C)</a:t>
            </a:r>
            <a:endParaRPr lang="en-US" sz="2000" dirty="0">
              <a:solidFill>
                <a:srgbClr val="FFFFFF"/>
              </a:solidFill>
              <a:latin typeface="Arial"/>
              <a:ea typeface="Arial"/>
              <a:cs typeface="Arial"/>
              <a:sym typeface="Arial"/>
            </a:endParaRPr>
          </a:p>
        </p:txBody>
      </p:sp>
      <p:pic>
        <p:nvPicPr>
          <p:cNvPr id="10" name="Picture 9" descr="A white rectangular object with a hole in the middle&#10;&#10;AI-generated content may be incorrect.">
            <a:extLst>
              <a:ext uri="{FF2B5EF4-FFF2-40B4-BE49-F238E27FC236}">
                <a16:creationId xmlns:a16="http://schemas.microsoft.com/office/drawing/2014/main" id="{C576DD1B-347A-2B77-3646-C5762FC7E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2141" y="2690380"/>
            <a:ext cx="6431303" cy="6641417"/>
          </a:xfrm>
          <a:prstGeom prst="rect">
            <a:avLst/>
          </a:prstGeom>
          <a:ln w="28575">
            <a:solidFill>
              <a:schemeClr val="accent6"/>
            </a:solidFill>
          </a:ln>
          <a:effectLst>
            <a:outerShdw blurRad="190500" algn="tl" rotWithShape="0">
              <a:srgbClr val="000000">
                <a:alpha val="70000"/>
              </a:srgbClr>
            </a:outerShdw>
          </a:effectLst>
        </p:spPr>
      </p:pic>
    </p:spTree>
    <p:extLst>
      <p:ext uri="{BB962C8B-B14F-4D97-AF65-F5344CB8AC3E}">
        <p14:creationId xmlns:p14="http://schemas.microsoft.com/office/powerpoint/2010/main" val="1505678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0D658B15-17F3-8E14-8478-CE96AD7D7570}"/>
            </a:ext>
          </a:extLst>
        </p:cNvPr>
        <p:cNvGrpSpPr/>
        <p:nvPr/>
      </p:nvGrpSpPr>
      <p:grpSpPr>
        <a:xfrm>
          <a:off x="0" y="0"/>
          <a:ext cx="0" cy="0"/>
          <a:chOff x="0" y="0"/>
          <a:chExt cx="0" cy="0"/>
        </a:xfrm>
      </p:grpSpPr>
      <p:grpSp>
        <p:nvGrpSpPr>
          <p:cNvPr id="14" name="Group 6">
            <a:extLst>
              <a:ext uri="{FF2B5EF4-FFF2-40B4-BE49-F238E27FC236}">
                <a16:creationId xmlns:a16="http://schemas.microsoft.com/office/drawing/2014/main" id="{5EC250C0-F27B-06F9-EFF8-4F4D20FBFD25}"/>
              </a:ext>
            </a:extLst>
          </p:cNvPr>
          <p:cNvGrpSpPr/>
          <p:nvPr/>
        </p:nvGrpSpPr>
        <p:grpSpPr>
          <a:xfrm>
            <a:off x="8839199" y="794541"/>
            <a:ext cx="6902419" cy="4120359"/>
            <a:chOff x="0" y="0"/>
            <a:chExt cx="1834320" cy="1750276"/>
          </a:xfrm>
        </p:grpSpPr>
        <p:sp>
          <p:nvSpPr>
            <p:cNvPr id="15" name="Freeform 7">
              <a:extLst>
                <a:ext uri="{FF2B5EF4-FFF2-40B4-BE49-F238E27FC236}">
                  <a16:creationId xmlns:a16="http://schemas.microsoft.com/office/drawing/2014/main" id="{0597546F-73CF-C64E-E7DD-6850B568C259}"/>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dirty="0"/>
            </a:p>
          </p:txBody>
        </p:sp>
        <p:sp>
          <p:nvSpPr>
            <p:cNvPr id="16" name="TextBox 8">
              <a:extLst>
                <a:ext uri="{FF2B5EF4-FFF2-40B4-BE49-F238E27FC236}">
                  <a16:creationId xmlns:a16="http://schemas.microsoft.com/office/drawing/2014/main" id="{AC8C1E4B-FFF4-EFFD-F74B-FEA36A9A056E}"/>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grpSp>
        <p:nvGrpSpPr>
          <p:cNvPr id="3" name="Group 3">
            <a:extLst>
              <a:ext uri="{FF2B5EF4-FFF2-40B4-BE49-F238E27FC236}">
                <a16:creationId xmlns:a16="http://schemas.microsoft.com/office/drawing/2014/main" id="{33384BE8-C4F1-5982-7126-51AB33D07C8B}"/>
              </a:ext>
            </a:extLst>
          </p:cNvPr>
          <p:cNvGrpSpPr/>
          <p:nvPr/>
        </p:nvGrpSpPr>
        <p:grpSpPr>
          <a:xfrm rot="-4011154">
            <a:off x="10353917" y="-3354232"/>
            <a:ext cx="18461407" cy="20970474"/>
            <a:chOff x="0" y="19050"/>
            <a:chExt cx="4862264" cy="5523088"/>
          </a:xfrm>
        </p:grpSpPr>
        <p:sp>
          <p:nvSpPr>
            <p:cNvPr id="4" name="Freeform 4">
              <a:extLst>
                <a:ext uri="{FF2B5EF4-FFF2-40B4-BE49-F238E27FC236}">
                  <a16:creationId xmlns:a16="http://schemas.microsoft.com/office/drawing/2014/main" id="{BAC06CF6-7554-3630-B1AE-C2D13C2141E7}"/>
                </a:ext>
              </a:extLst>
            </p:cNvPr>
            <p:cNvSpPr/>
            <p:nvPr/>
          </p:nvSpPr>
          <p:spPr>
            <a:xfrm>
              <a:off x="278659" y="753918"/>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CA" dirty="0"/>
            </a:p>
          </p:txBody>
        </p:sp>
        <p:sp>
          <p:nvSpPr>
            <p:cNvPr id="5" name="TextBox 5">
              <a:extLst>
                <a:ext uri="{FF2B5EF4-FFF2-40B4-BE49-F238E27FC236}">
                  <a16:creationId xmlns:a16="http://schemas.microsoft.com/office/drawing/2014/main" id="{58D2920C-DABE-5F77-2C2D-F446327DF78B}"/>
                </a:ext>
              </a:extLst>
            </p:cNvPr>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pic>
        <p:nvPicPr>
          <p:cNvPr id="9" name="Picture 8" descr="A white rectangular object with a handle&#10;&#10;AI-generated content may be incorrect.">
            <a:extLst>
              <a:ext uri="{FF2B5EF4-FFF2-40B4-BE49-F238E27FC236}">
                <a16:creationId xmlns:a16="http://schemas.microsoft.com/office/drawing/2014/main" id="{879F499D-332C-C8A6-651C-A53BEA148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9475" y="5270589"/>
            <a:ext cx="5410200" cy="44657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white box with holes&#10;&#10;AI-generated content may be incorrect.">
            <a:extLst>
              <a:ext uri="{FF2B5EF4-FFF2-40B4-BE49-F238E27FC236}">
                <a16:creationId xmlns:a16="http://schemas.microsoft.com/office/drawing/2014/main" id="{7153DAB1-0851-3DA4-47F2-75921E7237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0" y="1727500"/>
            <a:ext cx="6584746" cy="6311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6C7B103B-F6E6-D505-4680-12B0749D4666}"/>
              </a:ext>
            </a:extLst>
          </p:cNvPr>
          <p:cNvSpPr txBox="1"/>
          <p:nvPr/>
        </p:nvSpPr>
        <p:spPr>
          <a:xfrm>
            <a:off x="9339475" y="1028700"/>
            <a:ext cx="15852287" cy="3477875"/>
          </a:xfrm>
          <a:prstGeom prst="rect">
            <a:avLst/>
          </a:prstGeom>
          <a:noFill/>
        </p:spPr>
        <p:txBody>
          <a:bodyPr wrap="square">
            <a:spAutoFit/>
          </a:bodyPr>
          <a:lstStyle/>
          <a:p>
            <a:r>
              <a:rPr lang="en-US" sz="4400" b="1" dirty="0">
                <a:solidFill>
                  <a:srgbClr val="FFFFFF"/>
                </a:solidFill>
                <a:latin typeface="Alegreya Sans SC Light" panose="00000400000000000000" pitchFamily="2" charset="0"/>
                <a:cs typeface="Arial"/>
                <a:sym typeface="Arial"/>
              </a:rPr>
              <a:t>Contents in Box:</a:t>
            </a:r>
          </a:p>
          <a:p>
            <a:pPr marL="285750" indent="-285750">
              <a:buFontTx/>
              <a:buChar char="-"/>
            </a:pPr>
            <a:r>
              <a:rPr lang="en-US" sz="4400" dirty="0">
                <a:solidFill>
                  <a:srgbClr val="FFFFFF"/>
                </a:solidFill>
                <a:latin typeface="Alegreya Sans SC Light" panose="00000400000000000000" pitchFamily="2" charset="0"/>
                <a:cs typeface="Arial"/>
                <a:sym typeface="Arial"/>
              </a:rPr>
              <a:t>Accelerometer sensor</a:t>
            </a:r>
          </a:p>
          <a:p>
            <a:r>
              <a:rPr lang="en-US" sz="4400" dirty="0">
                <a:solidFill>
                  <a:srgbClr val="FFFFFF"/>
                </a:solidFill>
                <a:latin typeface="Alegreya Sans SC Light" panose="00000400000000000000" pitchFamily="2" charset="0"/>
                <a:cs typeface="Arial"/>
                <a:sym typeface="Arial"/>
              </a:rPr>
              <a:t>- Vibration Sensor</a:t>
            </a:r>
          </a:p>
          <a:p>
            <a:pPr marL="285750" indent="-285750">
              <a:buFontTx/>
              <a:buChar char="-"/>
            </a:pPr>
            <a:r>
              <a:rPr lang="en-US" sz="4400" dirty="0">
                <a:solidFill>
                  <a:srgbClr val="FFFFFF"/>
                </a:solidFill>
                <a:latin typeface="Alegreya Sans SC Light" panose="00000400000000000000" pitchFamily="2" charset="0"/>
                <a:cs typeface="Arial"/>
                <a:sym typeface="Arial"/>
              </a:rPr>
              <a:t>Battery pack</a:t>
            </a:r>
          </a:p>
          <a:p>
            <a:r>
              <a:rPr lang="en-US" sz="4400" dirty="0">
                <a:solidFill>
                  <a:srgbClr val="FFFFFF"/>
                </a:solidFill>
                <a:latin typeface="Alegreya Sans SC Light" panose="00000400000000000000" pitchFamily="2" charset="0"/>
                <a:cs typeface="Arial"/>
                <a:sym typeface="Arial"/>
              </a:rPr>
              <a:t>- Raspberry Pi 4</a:t>
            </a:r>
            <a:endParaRPr lang="en-CA" sz="4400" dirty="0">
              <a:latin typeface="Alegreya Sans SC Light" panose="00000400000000000000" pitchFamily="2" charset="0"/>
            </a:endParaRPr>
          </a:p>
        </p:txBody>
      </p:sp>
    </p:spTree>
    <p:extLst>
      <p:ext uri="{BB962C8B-B14F-4D97-AF65-F5344CB8AC3E}">
        <p14:creationId xmlns:p14="http://schemas.microsoft.com/office/powerpoint/2010/main" val="2342502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61DB383C-76A2-8818-78B7-7ED514BACD86}"/>
            </a:ext>
          </a:extLst>
        </p:cNvPr>
        <p:cNvGrpSpPr/>
        <p:nvPr/>
      </p:nvGrpSpPr>
      <p:grpSpPr>
        <a:xfrm>
          <a:off x="0" y="0"/>
          <a:ext cx="0" cy="0"/>
          <a:chOff x="0" y="0"/>
          <a:chExt cx="0" cy="0"/>
        </a:xfrm>
      </p:grpSpPr>
      <p:grpSp>
        <p:nvGrpSpPr>
          <p:cNvPr id="58" name="Group 6">
            <a:extLst>
              <a:ext uri="{FF2B5EF4-FFF2-40B4-BE49-F238E27FC236}">
                <a16:creationId xmlns:a16="http://schemas.microsoft.com/office/drawing/2014/main" id="{758929CB-9FF9-CB56-A3C1-29C18BC7D37C}"/>
              </a:ext>
            </a:extLst>
          </p:cNvPr>
          <p:cNvGrpSpPr/>
          <p:nvPr/>
        </p:nvGrpSpPr>
        <p:grpSpPr>
          <a:xfrm>
            <a:off x="1752600" y="2552699"/>
            <a:ext cx="6964686" cy="6645580"/>
            <a:chOff x="0" y="0"/>
            <a:chExt cx="1834320" cy="1750276"/>
          </a:xfrm>
        </p:grpSpPr>
        <p:sp>
          <p:nvSpPr>
            <p:cNvPr id="59" name="Freeform 7">
              <a:extLst>
                <a:ext uri="{FF2B5EF4-FFF2-40B4-BE49-F238E27FC236}">
                  <a16:creationId xmlns:a16="http://schemas.microsoft.com/office/drawing/2014/main" id="{C549DFF8-C4F0-A509-A1F9-12C4AB8A1FBB}"/>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dirty="0"/>
            </a:p>
          </p:txBody>
        </p:sp>
        <p:sp>
          <p:nvSpPr>
            <p:cNvPr id="60" name="TextBox 8">
              <a:extLst>
                <a:ext uri="{FF2B5EF4-FFF2-40B4-BE49-F238E27FC236}">
                  <a16:creationId xmlns:a16="http://schemas.microsoft.com/office/drawing/2014/main" id="{14DCA7EE-99B0-1B26-4377-1B464E910A78}"/>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grpSp>
        <p:nvGrpSpPr>
          <p:cNvPr id="3" name="Group 3">
            <a:extLst>
              <a:ext uri="{FF2B5EF4-FFF2-40B4-BE49-F238E27FC236}">
                <a16:creationId xmlns:a16="http://schemas.microsoft.com/office/drawing/2014/main" id="{6236C8AB-5767-6E35-41E1-0BEEDF02A20B}"/>
              </a:ext>
            </a:extLst>
          </p:cNvPr>
          <p:cNvGrpSpPr/>
          <p:nvPr/>
        </p:nvGrpSpPr>
        <p:grpSpPr>
          <a:xfrm rot="-4011154">
            <a:off x="11078279" y="846052"/>
            <a:ext cx="17403374" cy="18180272"/>
            <a:chOff x="0" y="0"/>
            <a:chExt cx="4583605" cy="4788220"/>
          </a:xfrm>
        </p:grpSpPr>
        <p:sp>
          <p:nvSpPr>
            <p:cNvPr id="4" name="Freeform 4">
              <a:extLst>
                <a:ext uri="{FF2B5EF4-FFF2-40B4-BE49-F238E27FC236}">
                  <a16:creationId xmlns:a16="http://schemas.microsoft.com/office/drawing/2014/main" id="{B65AF119-5009-5740-58F4-FB0148934292}"/>
                </a:ext>
              </a:extLst>
            </p:cNvPr>
            <p:cNvSpPr/>
            <p:nvPr/>
          </p:nvSpPr>
          <p:spPr>
            <a:xfrm>
              <a:off x="0" y="0"/>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CA"/>
            </a:p>
          </p:txBody>
        </p:sp>
        <p:sp>
          <p:nvSpPr>
            <p:cNvPr id="5" name="TextBox 5">
              <a:extLst>
                <a:ext uri="{FF2B5EF4-FFF2-40B4-BE49-F238E27FC236}">
                  <a16:creationId xmlns:a16="http://schemas.microsoft.com/office/drawing/2014/main" id="{3965782E-B484-42D4-1D56-D65EB94464E6}"/>
                </a:ext>
              </a:extLst>
            </p:cNvPr>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pic>
        <p:nvPicPr>
          <p:cNvPr id="47" name="Picture 46" descr="A blue shoe with a blue circle and a blue circle&#10;&#10;AI-generated content may be incorrect.">
            <a:extLst>
              <a:ext uri="{FF2B5EF4-FFF2-40B4-BE49-F238E27FC236}">
                <a16:creationId xmlns:a16="http://schemas.microsoft.com/office/drawing/2014/main" id="{BC4DFC97-6F2D-62AE-10C6-BA536EDB2C79}"/>
              </a:ext>
            </a:extLst>
          </p:cNvPr>
          <p:cNvPicPr>
            <a:picLocks noChangeAspect="1"/>
          </p:cNvPicPr>
          <p:nvPr/>
        </p:nvPicPr>
        <p:blipFill>
          <a:blip r:embed="rId4"/>
          <a:stretch>
            <a:fillRect/>
          </a:stretch>
        </p:blipFill>
        <p:spPr>
          <a:xfrm>
            <a:off x="628733" y="646427"/>
            <a:ext cx="1371600" cy="1371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 name="TextBox 16">
            <a:extLst>
              <a:ext uri="{FF2B5EF4-FFF2-40B4-BE49-F238E27FC236}">
                <a16:creationId xmlns:a16="http://schemas.microsoft.com/office/drawing/2014/main" id="{F5BE2CD5-D0BA-566B-5BC8-7797271E7857}"/>
              </a:ext>
            </a:extLst>
          </p:cNvPr>
          <p:cNvSpPr txBox="1"/>
          <p:nvPr/>
        </p:nvSpPr>
        <p:spPr>
          <a:xfrm>
            <a:off x="6629400" y="646427"/>
            <a:ext cx="14401800" cy="1221745"/>
          </a:xfrm>
          <a:prstGeom prst="rect">
            <a:avLst/>
          </a:prstGeom>
        </p:spPr>
        <p:txBody>
          <a:bodyPr wrap="square" lIns="0" tIns="0" rIns="0" bIns="0" rtlCol="0" anchor="t">
            <a:spAutoFit/>
          </a:bodyPr>
          <a:lstStyle/>
          <a:p>
            <a:pPr algn="l">
              <a:lnSpc>
                <a:spcPts val="10716"/>
              </a:lnSpc>
            </a:pPr>
            <a:r>
              <a:rPr lang="en-US" sz="6600" b="1" spc="-194" dirty="0">
                <a:solidFill>
                  <a:srgbClr val="FFFFFF"/>
                </a:solidFill>
                <a:latin typeface="Arial Bold"/>
                <a:ea typeface="Arial Bold"/>
                <a:cs typeface="Arial Bold"/>
                <a:sym typeface="Arial Bold"/>
              </a:rPr>
              <a:t>Demonstration</a:t>
            </a:r>
          </a:p>
        </p:txBody>
      </p:sp>
      <p:grpSp>
        <p:nvGrpSpPr>
          <p:cNvPr id="2" name="Group 6">
            <a:extLst>
              <a:ext uri="{FF2B5EF4-FFF2-40B4-BE49-F238E27FC236}">
                <a16:creationId xmlns:a16="http://schemas.microsoft.com/office/drawing/2014/main" id="{A2CB6B74-FE5C-E368-DDC4-A194079BC803}"/>
              </a:ext>
            </a:extLst>
          </p:cNvPr>
          <p:cNvGrpSpPr/>
          <p:nvPr/>
        </p:nvGrpSpPr>
        <p:grpSpPr>
          <a:xfrm>
            <a:off x="10500357" y="2547937"/>
            <a:ext cx="6964686" cy="6645580"/>
            <a:chOff x="0" y="0"/>
            <a:chExt cx="1834320" cy="1750276"/>
          </a:xfrm>
        </p:grpSpPr>
        <p:sp>
          <p:nvSpPr>
            <p:cNvPr id="6" name="Freeform 7">
              <a:extLst>
                <a:ext uri="{FF2B5EF4-FFF2-40B4-BE49-F238E27FC236}">
                  <a16:creationId xmlns:a16="http://schemas.microsoft.com/office/drawing/2014/main" id="{49B091CC-77FC-E8CC-94F6-B135EBBEBFD0}"/>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dirty="0"/>
            </a:p>
          </p:txBody>
        </p:sp>
        <p:sp>
          <p:nvSpPr>
            <p:cNvPr id="7" name="TextBox 8">
              <a:extLst>
                <a:ext uri="{FF2B5EF4-FFF2-40B4-BE49-F238E27FC236}">
                  <a16:creationId xmlns:a16="http://schemas.microsoft.com/office/drawing/2014/main" id="{7ED8D7B0-C72B-D7AA-9106-582E5A882370}"/>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sp>
        <p:nvSpPr>
          <p:cNvPr id="10" name="TextBox 9">
            <a:extLst>
              <a:ext uri="{FF2B5EF4-FFF2-40B4-BE49-F238E27FC236}">
                <a16:creationId xmlns:a16="http://schemas.microsoft.com/office/drawing/2014/main" id="{176DAAFB-425B-3D43-946B-F66D2B791C79}"/>
              </a:ext>
            </a:extLst>
          </p:cNvPr>
          <p:cNvSpPr txBox="1"/>
          <p:nvPr/>
        </p:nvSpPr>
        <p:spPr>
          <a:xfrm>
            <a:off x="1752600" y="9271241"/>
            <a:ext cx="4876800" cy="369332"/>
          </a:xfrm>
          <a:prstGeom prst="rect">
            <a:avLst/>
          </a:prstGeom>
          <a:noFill/>
        </p:spPr>
        <p:txBody>
          <a:bodyPr wrap="square">
            <a:spAutoFit/>
          </a:bodyPr>
          <a:lstStyle/>
          <a:p>
            <a:r>
              <a:rPr lang="en-US" dirty="0">
                <a:solidFill>
                  <a:srgbClr val="FFFFFF"/>
                </a:solidFill>
                <a:latin typeface="Arial"/>
                <a:cs typeface="Arial"/>
                <a:sym typeface="Arial"/>
              </a:rPr>
              <a:t>Raspberry Pi prototype syncing with phone</a:t>
            </a:r>
            <a:endParaRPr lang="en-CA" dirty="0"/>
          </a:p>
        </p:txBody>
      </p:sp>
      <p:pic>
        <p:nvPicPr>
          <p:cNvPr id="12" name="Online Media 11" title="MedSprint Submission #1">
            <a:hlinkClick r:id="" action="ppaction://media"/>
            <a:extLst>
              <a:ext uri="{FF2B5EF4-FFF2-40B4-BE49-F238E27FC236}">
                <a16:creationId xmlns:a16="http://schemas.microsoft.com/office/drawing/2014/main" id="{5E070EAE-BFBC-2D51-01A3-A769AF48C9BB}"/>
              </a:ext>
            </a:extLst>
          </p:cNvPr>
          <p:cNvPicPr>
            <a:picLocks noRot="1" noChangeAspect="1"/>
          </p:cNvPicPr>
          <p:nvPr>
            <a:videoFile r:link="rId1"/>
          </p:nvPr>
        </p:nvPicPr>
        <p:blipFill>
          <a:blip r:embed="rId5"/>
          <a:stretch>
            <a:fillRect/>
          </a:stretch>
        </p:blipFill>
        <p:spPr>
          <a:xfrm>
            <a:off x="1752600" y="2646388"/>
            <a:ext cx="6964686" cy="6547129"/>
          </a:xfrm>
          <a:prstGeom prst="rect">
            <a:avLst/>
          </a:prstGeom>
        </p:spPr>
      </p:pic>
      <p:pic>
        <p:nvPicPr>
          <p:cNvPr id="13" name="Online Media 12" title="Unpark">
            <a:hlinkClick r:id="" action="ppaction://media"/>
            <a:extLst>
              <a:ext uri="{FF2B5EF4-FFF2-40B4-BE49-F238E27FC236}">
                <a16:creationId xmlns:a16="http://schemas.microsoft.com/office/drawing/2014/main" id="{96C8789F-0F30-C5BA-26B4-CA4EC76B754A}"/>
              </a:ext>
            </a:extLst>
          </p:cNvPr>
          <p:cNvPicPr>
            <a:picLocks noRot="1" noChangeAspect="1"/>
          </p:cNvPicPr>
          <p:nvPr>
            <a:videoFile r:link="rId2"/>
          </p:nvPr>
        </p:nvPicPr>
        <p:blipFill>
          <a:blip r:embed="rId6"/>
          <a:stretch>
            <a:fillRect/>
          </a:stretch>
        </p:blipFill>
        <p:spPr>
          <a:xfrm>
            <a:off x="10500357" y="2552699"/>
            <a:ext cx="6921502" cy="6669252"/>
          </a:xfrm>
          <a:prstGeom prst="rect">
            <a:avLst/>
          </a:prstGeom>
        </p:spPr>
      </p:pic>
      <p:sp>
        <p:nvSpPr>
          <p:cNvPr id="14" name="TextBox 13">
            <a:extLst>
              <a:ext uri="{FF2B5EF4-FFF2-40B4-BE49-F238E27FC236}">
                <a16:creationId xmlns:a16="http://schemas.microsoft.com/office/drawing/2014/main" id="{362880FC-4F8F-EA7B-448D-97C5334AEF37}"/>
              </a:ext>
            </a:extLst>
          </p:cNvPr>
          <p:cNvSpPr txBox="1"/>
          <p:nvPr/>
        </p:nvSpPr>
        <p:spPr>
          <a:xfrm>
            <a:off x="10500357" y="9271241"/>
            <a:ext cx="4876800" cy="369332"/>
          </a:xfrm>
          <a:prstGeom prst="rect">
            <a:avLst/>
          </a:prstGeom>
          <a:noFill/>
        </p:spPr>
        <p:txBody>
          <a:bodyPr wrap="square">
            <a:spAutoFit/>
          </a:bodyPr>
          <a:lstStyle/>
          <a:p>
            <a:r>
              <a:rPr lang="en-US" dirty="0">
                <a:solidFill>
                  <a:srgbClr val="FFFFFF"/>
                </a:solidFill>
                <a:latin typeface="Arial"/>
                <a:cs typeface="Arial"/>
                <a:sym typeface="Arial"/>
              </a:rPr>
              <a:t>Unpark iOS walkthrough</a:t>
            </a:r>
            <a:endParaRPr lang="en-CA" dirty="0"/>
          </a:p>
        </p:txBody>
      </p:sp>
    </p:spTree>
    <p:extLst>
      <p:ext uri="{BB962C8B-B14F-4D97-AF65-F5344CB8AC3E}">
        <p14:creationId xmlns:p14="http://schemas.microsoft.com/office/powerpoint/2010/main" val="81117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12"/>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1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12"/>
                </p:tgtEl>
              </p:cMediaNode>
            </p:video>
            <p:seq concurrent="1" nextAc="seek">
              <p:cTn id="12" restart="whenNotActive" fill="hold" evtFilter="cancelBubble" nodeType="interactiveSeq">
                <p:stCondLst>
                  <p:cond evt="onClick" delay="0">
                    <p:tgtEl>
                      <p:spTgt spid="12"/>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12"/>
                                        </p:tgtEl>
                                      </p:cBhvr>
                                    </p:cmd>
                                  </p:childTnLst>
                                </p:cTn>
                              </p:par>
                            </p:childTnLst>
                          </p:cTn>
                        </p:par>
                      </p:childTnLst>
                    </p:cTn>
                  </p:par>
                </p:childTnLst>
              </p:cTn>
              <p:nextCondLst>
                <p:cond evt="onClick" delay="0">
                  <p:tgtEl>
                    <p:spTgt spid="12"/>
                  </p:tgtEl>
                </p:cond>
              </p:nextCondLst>
            </p:seq>
            <p:video>
              <p:cMediaNode vol="80000">
                <p:cTn id="17" fill="hold" display="0">
                  <p:stCondLst>
                    <p:cond delay="indefinite"/>
                  </p:stCondLst>
                </p:cTn>
                <p:tgtEl>
                  <p:spTgt spid="13"/>
                </p:tgtEl>
              </p:cMediaNode>
            </p:video>
            <p:seq concurrent="1" nextAc="seek">
              <p:cTn id="18" restart="whenNotActive" fill="hold" evtFilter="cancelBubble" nodeType="interactiveSeq">
                <p:stCondLst>
                  <p:cond evt="onClick" delay="0">
                    <p:tgtEl>
                      <p:spTgt spid="1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13"/>
                                        </p:tgtEl>
                                      </p:cBhvr>
                                    </p:cmd>
                                  </p:childTnLst>
                                </p:cTn>
                              </p:par>
                            </p:childTnLst>
                          </p:cTn>
                        </p:par>
                      </p:childTnLst>
                    </p:cTn>
                  </p:par>
                </p:childTnLst>
              </p:cTn>
              <p:nextCondLst>
                <p:cond evt="onClick" delay="0">
                  <p:tgtEl>
                    <p:spTgt spid="1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45F4852A-D57D-CDE1-BF14-8E3F7D85B647}"/>
            </a:ext>
          </a:extLst>
        </p:cNvPr>
        <p:cNvGrpSpPr/>
        <p:nvPr/>
      </p:nvGrpSpPr>
      <p:grpSpPr>
        <a:xfrm>
          <a:off x="0" y="0"/>
          <a:ext cx="0" cy="0"/>
          <a:chOff x="0" y="0"/>
          <a:chExt cx="0" cy="0"/>
        </a:xfrm>
      </p:grpSpPr>
      <p:grpSp>
        <p:nvGrpSpPr>
          <p:cNvPr id="58" name="Group 6">
            <a:extLst>
              <a:ext uri="{FF2B5EF4-FFF2-40B4-BE49-F238E27FC236}">
                <a16:creationId xmlns:a16="http://schemas.microsoft.com/office/drawing/2014/main" id="{F86CD6A7-1C44-94C9-DFFA-F3FBFBDFA28D}"/>
              </a:ext>
            </a:extLst>
          </p:cNvPr>
          <p:cNvGrpSpPr/>
          <p:nvPr/>
        </p:nvGrpSpPr>
        <p:grpSpPr>
          <a:xfrm>
            <a:off x="1314532" y="2400300"/>
            <a:ext cx="7402754" cy="7467600"/>
            <a:chOff x="-115376" y="19050"/>
            <a:chExt cx="1949696" cy="1750276"/>
          </a:xfrm>
        </p:grpSpPr>
        <p:sp>
          <p:nvSpPr>
            <p:cNvPr id="59" name="Freeform 7">
              <a:extLst>
                <a:ext uri="{FF2B5EF4-FFF2-40B4-BE49-F238E27FC236}">
                  <a16:creationId xmlns:a16="http://schemas.microsoft.com/office/drawing/2014/main" id="{4400AC03-5D83-6DFE-2123-402706E998BD}"/>
                </a:ext>
              </a:extLst>
            </p:cNvPr>
            <p:cNvSpPr/>
            <p:nvPr/>
          </p:nvSpPr>
          <p:spPr>
            <a:xfrm>
              <a:off x="-115376" y="1905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dirty="0"/>
            </a:p>
          </p:txBody>
        </p:sp>
        <p:sp>
          <p:nvSpPr>
            <p:cNvPr id="60" name="TextBox 8">
              <a:extLst>
                <a:ext uri="{FF2B5EF4-FFF2-40B4-BE49-F238E27FC236}">
                  <a16:creationId xmlns:a16="http://schemas.microsoft.com/office/drawing/2014/main" id="{7B562EE9-A6F2-B8AE-94C2-C8AE20C6AD3F}"/>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grpSp>
        <p:nvGrpSpPr>
          <p:cNvPr id="3" name="Group 3">
            <a:extLst>
              <a:ext uri="{FF2B5EF4-FFF2-40B4-BE49-F238E27FC236}">
                <a16:creationId xmlns:a16="http://schemas.microsoft.com/office/drawing/2014/main" id="{2E6EF165-1E3C-1436-0D0E-66B48BB45B93}"/>
              </a:ext>
            </a:extLst>
          </p:cNvPr>
          <p:cNvGrpSpPr/>
          <p:nvPr/>
        </p:nvGrpSpPr>
        <p:grpSpPr>
          <a:xfrm rot="-4011154">
            <a:off x="11916480" y="1196863"/>
            <a:ext cx="17403374" cy="18180272"/>
            <a:chOff x="0" y="0"/>
            <a:chExt cx="4583605" cy="4788220"/>
          </a:xfrm>
        </p:grpSpPr>
        <p:sp>
          <p:nvSpPr>
            <p:cNvPr id="4" name="Freeform 4">
              <a:extLst>
                <a:ext uri="{FF2B5EF4-FFF2-40B4-BE49-F238E27FC236}">
                  <a16:creationId xmlns:a16="http://schemas.microsoft.com/office/drawing/2014/main" id="{7388B7F0-6DA9-0D75-AAA0-6283F9C903A9}"/>
                </a:ext>
              </a:extLst>
            </p:cNvPr>
            <p:cNvSpPr/>
            <p:nvPr/>
          </p:nvSpPr>
          <p:spPr>
            <a:xfrm>
              <a:off x="0" y="0"/>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CA"/>
            </a:p>
          </p:txBody>
        </p:sp>
        <p:sp>
          <p:nvSpPr>
            <p:cNvPr id="5" name="TextBox 5">
              <a:extLst>
                <a:ext uri="{FF2B5EF4-FFF2-40B4-BE49-F238E27FC236}">
                  <a16:creationId xmlns:a16="http://schemas.microsoft.com/office/drawing/2014/main" id="{CDD15FC6-E8B1-B5D6-77F0-706508BCEB27}"/>
                </a:ext>
              </a:extLst>
            </p:cNvPr>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pic>
        <p:nvPicPr>
          <p:cNvPr id="47" name="Picture 46" descr="A blue shoe with a blue circle and a blue circle&#10;&#10;AI-generated content may be incorrect.">
            <a:extLst>
              <a:ext uri="{FF2B5EF4-FFF2-40B4-BE49-F238E27FC236}">
                <a16:creationId xmlns:a16="http://schemas.microsoft.com/office/drawing/2014/main" id="{C647B536-5707-7E51-8BE3-FBE8B792AF64}"/>
              </a:ext>
            </a:extLst>
          </p:cNvPr>
          <p:cNvPicPr>
            <a:picLocks noChangeAspect="1"/>
          </p:cNvPicPr>
          <p:nvPr/>
        </p:nvPicPr>
        <p:blipFill>
          <a:blip r:embed="rId2"/>
          <a:stretch>
            <a:fillRect/>
          </a:stretch>
        </p:blipFill>
        <p:spPr>
          <a:xfrm>
            <a:off x="628733" y="646427"/>
            <a:ext cx="1371600" cy="1371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 name="TextBox 16">
            <a:extLst>
              <a:ext uri="{FF2B5EF4-FFF2-40B4-BE49-F238E27FC236}">
                <a16:creationId xmlns:a16="http://schemas.microsoft.com/office/drawing/2014/main" id="{16ECE09A-D77B-55E2-CDA1-44C7F214C469}"/>
              </a:ext>
            </a:extLst>
          </p:cNvPr>
          <p:cNvSpPr txBox="1"/>
          <p:nvPr/>
        </p:nvSpPr>
        <p:spPr>
          <a:xfrm>
            <a:off x="6629400" y="646427"/>
            <a:ext cx="14401800" cy="1221745"/>
          </a:xfrm>
          <a:prstGeom prst="rect">
            <a:avLst/>
          </a:prstGeom>
        </p:spPr>
        <p:txBody>
          <a:bodyPr wrap="square" lIns="0" tIns="0" rIns="0" bIns="0" rtlCol="0" anchor="t">
            <a:spAutoFit/>
          </a:bodyPr>
          <a:lstStyle/>
          <a:p>
            <a:pPr algn="l">
              <a:lnSpc>
                <a:spcPts val="10716"/>
              </a:lnSpc>
            </a:pPr>
            <a:r>
              <a:rPr lang="en-US" sz="6600" b="1" spc="-194" dirty="0">
                <a:solidFill>
                  <a:srgbClr val="FFFFFF"/>
                </a:solidFill>
                <a:latin typeface="Arial Bold"/>
                <a:ea typeface="Arial Bold"/>
                <a:cs typeface="Arial Bold"/>
                <a:sym typeface="Arial Bold"/>
              </a:rPr>
              <a:t>Mobile iOS App</a:t>
            </a:r>
          </a:p>
        </p:txBody>
      </p:sp>
      <p:sp>
        <p:nvSpPr>
          <p:cNvPr id="6" name="TextBox 5">
            <a:extLst>
              <a:ext uri="{FF2B5EF4-FFF2-40B4-BE49-F238E27FC236}">
                <a16:creationId xmlns:a16="http://schemas.microsoft.com/office/drawing/2014/main" id="{A357BB41-180C-3AE9-87AF-C6F0C7470F60}"/>
              </a:ext>
            </a:extLst>
          </p:cNvPr>
          <p:cNvSpPr txBox="1"/>
          <p:nvPr/>
        </p:nvSpPr>
        <p:spPr>
          <a:xfrm>
            <a:off x="1752600" y="3063425"/>
            <a:ext cx="5410200" cy="6186309"/>
          </a:xfrm>
          <a:prstGeom prst="rect">
            <a:avLst/>
          </a:prstGeom>
          <a:noFill/>
        </p:spPr>
        <p:txBody>
          <a:bodyPr wrap="square">
            <a:spAutoFit/>
          </a:bodyPr>
          <a:lstStyle/>
          <a:p>
            <a:pPr marL="571500" indent="-571500">
              <a:buFont typeface="Arial" panose="020B0604020202020204" pitchFamily="34" charset="0"/>
              <a:buChar char="•"/>
            </a:pPr>
            <a:r>
              <a:rPr lang="en-US" sz="2400" dirty="0">
                <a:solidFill>
                  <a:schemeClr val="bg1"/>
                </a:solidFill>
              </a:rPr>
              <a:t>Organizes Statistics into sleek UI to easily visualize and interpret data</a:t>
            </a:r>
          </a:p>
          <a:p>
            <a:pPr marL="571500" indent="-571500">
              <a:buFont typeface="Arial" panose="020B0604020202020204" pitchFamily="34" charset="0"/>
              <a:buChar char="•"/>
            </a:pPr>
            <a:endParaRPr lang="en-US" sz="2400" dirty="0">
              <a:solidFill>
                <a:schemeClr val="bg1"/>
              </a:solidFill>
            </a:endParaRPr>
          </a:p>
          <a:p>
            <a:pPr marL="571500" indent="-571500">
              <a:buFont typeface="Arial" panose="020B0604020202020204" pitchFamily="34" charset="0"/>
              <a:buChar char="•"/>
            </a:pPr>
            <a:r>
              <a:rPr lang="en-US" sz="2400" dirty="0">
                <a:solidFill>
                  <a:schemeClr val="bg1"/>
                </a:solidFill>
              </a:rPr>
              <a:t>Uses AI to make connections in the collected data to provide relevant insights with an aim to reduce symptoms</a:t>
            </a:r>
          </a:p>
          <a:p>
            <a:pPr marL="571500" indent="-571500">
              <a:buFont typeface="Arial" panose="020B0604020202020204" pitchFamily="34" charset="0"/>
              <a:buChar char="•"/>
            </a:pPr>
            <a:endParaRPr lang="en-US" sz="2400" dirty="0">
              <a:solidFill>
                <a:schemeClr val="bg1"/>
              </a:solidFill>
            </a:endParaRPr>
          </a:p>
          <a:p>
            <a:pPr marL="571500" indent="-571500">
              <a:buFont typeface="Arial" panose="020B0604020202020204" pitchFamily="34" charset="0"/>
              <a:buChar char="•"/>
            </a:pPr>
            <a:r>
              <a:rPr lang="en-US" sz="2400" dirty="0">
                <a:solidFill>
                  <a:schemeClr val="bg1"/>
                </a:solidFill>
              </a:rPr>
              <a:t>Auto logs and updates freeze episodes based on ankle device data using Firebase</a:t>
            </a:r>
          </a:p>
          <a:p>
            <a:endParaRPr lang="en-US" sz="2400" dirty="0">
              <a:solidFill>
                <a:schemeClr val="bg1"/>
              </a:solidFill>
            </a:endParaRPr>
          </a:p>
          <a:p>
            <a:pPr marL="571500" indent="-571500">
              <a:buFont typeface="Arial" panose="020B0604020202020204" pitchFamily="34" charset="0"/>
              <a:buChar char="•"/>
            </a:pPr>
            <a:r>
              <a:rPr lang="en-US" sz="2400" dirty="0">
                <a:solidFill>
                  <a:schemeClr val="bg1"/>
                </a:solidFill>
              </a:rPr>
              <a:t>Ability to export data as a .csv file to help healthcare professionals track progression of John’s symptoms</a:t>
            </a:r>
          </a:p>
          <a:p>
            <a:pPr marL="571500" indent="-571500">
              <a:buFont typeface="Arial" panose="020B0604020202020204" pitchFamily="34" charset="0"/>
              <a:buChar char="•"/>
            </a:pPr>
            <a:endParaRPr lang="en-US" sz="1800" dirty="0">
              <a:solidFill>
                <a:schemeClr val="bg1"/>
              </a:solidFill>
            </a:endParaRPr>
          </a:p>
          <a:p>
            <a:pPr marL="571500" indent="-571500">
              <a:buFont typeface="Arial" panose="020B0604020202020204" pitchFamily="34" charset="0"/>
              <a:buChar char="•"/>
            </a:pPr>
            <a:endParaRPr lang="en-US" sz="1800" dirty="0">
              <a:solidFill>
                <a:schemeClr val="bg1"/>
              </a:solidFill>
            </a:endParaRPr>
          </a:p>
        </p:txBody>
      </p:sp>
      <p:pic>
        <p:nvPicPr>
          <p:cNvPr id="8" name="Picture 7" descr="A screenshot of a computer&#10;&#10;AI-generated content may be incorrect.">
            <a:extLst>
              <a:ext uri="{FF2B5EF4-FFF2-40B4-BE49-F238E27FC236}">
                <a16:creationId xmlns:a16="http://schemas.microsoft.com/office/drawing/2014/main" id="{6C0CE3FD-9B86-3948-8D91-ED432A6A9AC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287206" y="3255011"/>
            <a:ext cx="8169198" cy="5676900"/>
          </a:xfrm>
          <a:prstGeom prst="rect">
            <a:avLst/>
          </a:prstGeom>
        </p:spPr>
      </p:pic>
    </p:spTree>
    <p:extLst>
      <p:ext uri="{BB962C8B-B14F-4D97-AF65-F5344CB8AC3E}">
        <p14:creationId xmlns:p14="http://schemas.microsoft.com/office/powerpoint/2010/main" val="3331488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41519"/>
        </a:solidFill>
        <a:effectLst/>
      </p:bgPr>
    </p:bg>
    <p:spTree>
      <p:nvGrpSpPr>
        <p:cNvPr id="1" name="">
          <a:extLst>
            <a:ext uri="{FF2B5EF4-FFF2-40B4-BE49-F238E27FC236}">
              <a16:creationId xmlns:a16="http://schemas.microsoft.com/office/drawing/2014/main" id="{4537C95C-C377-E503-F92F-A3BF395B565B}"/>
            </a:ext>
          </a:extLst>
        </p:cNvPr>
        <p:cNvGrpSpPr/>
        <p:nvPr/>
      </p:nvGrpSpPr>
      <p:grpSpPr>
        <a:xfrm>
          <a:off x="0" y="0"/>
          <a:ext cx="0" cy="0"/>
          <a:chOff x="0" y="0"/>
          <a:chExt cx="0" cy="0"/>
        </a:xfrm>
      </p:grpSpPr>
      <p:grpSp>
        <p:nvGrpSpPr>
          <p:cNvPr id="58" name="Group 6">
            <a:extLst>
              <a:ext uri="{FF2B5EF4-FFF2-40B4-BE49-F238E27FC236}">
                <a16:creationId xmlns:a16="http://schemas.microsoft.com/office/drawing/2014/main" id="{4857C66F-96FF-5447-E143-5C8884B19DD2}"/>
              </a:ext>
            </a:extLst>
          </p:cNvPr>
          <p:cNvGrpSpPr/>
          <p:nvPr/>
        </p:nvGrpSpPr>
        <p:grpSpPr>
          <a:xfrm>
            <a:off x="1314533" y="2668089"/>
            <a:ext cx="6964686" cy="6645580"/>
            <a:chOff x="0" y="0"/>
            <a:chExt cx="1834320" cy="1750276"/>
          </a:xfrm>
        </p:grpSpPr>
        <p:sp>
          <p:nvSpPr>
            <p:cNvPr id="59" name="Freeform 7">
              <a:extLst>
                <a:ext uri="{FF2B5EF4-FFF2-40B4-BE49-F238E27FC236}">
                  <a16:creationId xmlns:a16="http://schemas.microsoft.com/office/drawing/2014/main" id="{EDB6E84A-C141-F91A-2E9C-526319991E19}"/>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dirty="0"/>
            </a:p>
          </p:txBody>
        </p:sp>
        <p:sp>
          <p:nvSpPr>
            <p:cNvPr id="60" name="TextBox 8">
              <a:extLst>
                <a:ext uri="{FF2B5EF4-FFF2-40B4-BE49-F238E27FC236}">
                  <a16:creationId xmlns:a16="http://schemas.microsoft.com/office/drawing/2014/main" id="{BE06D99A-81A0-01AF-2EDE-C4E01A1C0C95}"/>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grpSp>
        <p:nvGrpSpPr>
          <p:cNvPr id="3" name="Group 3">
            <a:extLst>
              <a:ext uri="{FF2B5EF4-FFF2-40B4-BE49-F238E27FC236}">
                <a16:creationId xmlns:a16="http://schemas.microsoft.com/office/drawing/2014/main" id="{E9412EB3-77CF-25AE-6665-D557981CA137}"/>
              </a:ext>
            </a:extLst>
          </p:cNvPr>
          <p:cNvGrpSpPr/>
          <p:nvPr/>
        </p:nvGrpSpPr>
        <p:grpSpPr>
          <a:xfrm rot="-4011154">
            <a:off x="11078279" y="846052"/>
            <a:ext cx="17403374" cy="18180272"/>
            <a:chOff x="0" y="0"/>
            <a:chExt cx="4583605" cy="4788220"/>
          </a:xfrm>
        </p:grpSpPr>
        <p:sp>
          <p:nvSpPr>
            <p:cNvPr id="4" name="Freeform 4">
              <a:extLst>
                <a:ext uri="{FF2B5EF4-FFF2-40B4-BE49-F238E27FC236}">
                  <a16:creationId xmlns:a16="http://schemas.microsoft.com/office/drawing/2014/main" id="{3F6F458F-B0C8-C272-EFA9-D8F1FC6AD3E8}"/>
                </a:ext>
              </a:extLst>
            </p:cNvPr>
            <p:cNvSpPr/>
            <p:nvPr/>
          </p:nvSpPr>
          <p:spPr>
            <a:xfrm>
              <a:off x="0" y="0"/>
              <a:ext cx="4583605" cy="4788220"/>
            </a:xfrm>
            <a:custGeom>
              <a:avLst/>
              <a:gdLst/>
              <a:ahLst/>
              <a:cxnLst/>
              <a:rect l="l" t="t" r="r" b="b"/>
              <a:pathLst>
                <a:path w="4583605" h="4788220">
                  <a:moveTo>
                    <a:pt x="0" y="0"/>
                  </a:moveTo>
                  <a:lnTo>
                    <a:pt x="4583605" y="0"/>
                  </a:lnTo>
                  <a:lnTo>
                    <a:pt x="4583605" y="4788220"/>
                  </a:lnTo>
                  <a:lnTo>
                    <a:pt x="0" y="4788220"/>
                  </a:lnTo>
                  <a:close/>
                </a:path>
              </a:pathLst>
            </a:custGeom>
            <a:gradFill rotWithShape="1">
              <a:gsLst>
                <a:gs pos="0">
                  <a:srgbClr val="27DDDF">
                    <a:alpha val="0"/>
                  </a:srgbClr>
                </a:gs>
                <a:gs pos="100000">
                  <a:srgbClr val="27DDDF">
                    <a:alpha val="100000"/>
                  </a:srgbClr>
                </a:gs>
              </a:gsLst>
              <a:lin ang="5400000"/>
            </a:gradFill>
          </p:spPr>
          <p:txBody>
            <a:bodyPr/>
            <a:lstStyle/>
            <a:p>
              <a:endParaRPr lang="en-CA"/>
            </a:p>
          </p:txBody>
        </p:sp>
        <p:sp>
          <p:nvSpPr>
            <p:cNvPr id="5" name="TextBox 5">
              <a:extLst>
                <a:ext uri="{FF2B5EF4-FFF2-40B4-BE49-F238E27FC236}">
                  <a16:creationId xmlns:a16="http://schemas.microsoft.com/office/drawing/2014/main" id="{BC48A737-7ACB-4F2A-1C73-63D240CCAE84}"/>
                </a:ext>
              </a:extLst>
            </p:cNvPr>
            <p:cNvSpPr txBox="1"/>
            <p:nvPr/>
          </p:nvSpPr>
          <p:spPr>
            <a:xfrm>
              <a:off x="0" y="19050"/>
              <a:ext cx="4583605" cy="4769170"/>
            </a:xfrm>
            <a:prstGeom prst="rect">
              <a:avLst/>
            </a:prstGeom>
          </p:spPr>
          <p:txBody>
            <a:bodyPr lIns="50800" tIns="50800" rIns="50800" bIns="50800" rtlCol="0" anchor="ctr"/>
            <a:lstStyle/>
            <a:p>
              <a:pPr algn="ctr">
                <a:lnSpc>
                  <a:spcPts val="1387"/>
                </a:lnSpc>
              </a:pPr>
              <a:endParaRPr/>
            </a:p>
          </p:txBody>
        </p:sp>
      </p:grpSp>
      <p:pic>
        <p:nvPicPr>
          <p:cNvPr id="47" name="Picture 46" descr="A blue shoe with a blue circle and a blue circle&#10;&#10;AI-generated content may be incorrect.">
            <a:extLst>
              <a:ext uri="{FF2B5EF4-FFF2-40B4-BE49-F238E27FC236}">
                <a16:creationId xmlns:a16="http://schemas.microsoft.com/office/drawing/2014/main" id="{5F2BA96D-6262-CE09-4CB8-A645737ED61D}"/>
              </a:ext>
            </a:extLst>
          </p:cNvPr>
          <p:cNvPicPr>
            <a:picLocks noChangeAspect="1"/>
          </p:cNvPicPr>
          <p:nvPr/>
        </p:nvPicPr>
        <p:blipFill>
          <a:blip r:embed="rId2"/>
          <a:stretch>
            <a:fillRect/>
          </a:stretch>
        </p:blipFill>
        <p:spPr>
          <a:xfrm>
            <a:off x="628733" y="646427"/>
            <a:ext cx="1371600" cy="1371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8" name="TextBox 16">
            <a:extLst>
              <a:ext uri="{FF2B5EF4-FFF2-40B4-BE49-F238E27FC236}">
                <a16:creationId xmlns:a16="http://schemas.microsoft.com/office/drawing/2014/main" id="{145D4620-784F-041B-6D28-81519BA4ED83}"/>
              </a:ext>
            </a:extLst>
          </p:cNvPr>
          <p:cNvSpPr txBox="1"/>
          <p:nvPr/>
        </p:nvSpPr>
        <p:spPr>
          <a:xfrm>
            <a:off x="7391400" y="655249"/>
            <a:ext cx="3505200" cy="1221745"/>
          </a:xfrm>
          <a:prstGeom prst="rect">
            <a:avLst/>
          </a:prstGeom>
        </p:spPr>
        <p:txBody>
          <a:bodyPr wrap="square" lIns="0" tIns="0" rIns="0" bIns="0" rtlCol="0" anchor="t">
            <a:spAutoFit/>
          </a:bodyPr>
          <a:lstStyle/>
          <a:p>
            <a:pPr algn="l">
              <a:lnSpc>
                <a:spcPts val="10716"/>
              </a:lnSpc>
            </a:pPr>
            <a:r>
              <a:rPr lang="en-US" sz="6600" b="1" spc="-194" dirty="0">
                <a:solidFill>
                  <a:srgbClr val="FFFFFF"/>
                </a:solidFill>
                <a:latin typeface="Arial Bold"/>
                <a:ea typeface="Arial Bold"/>
                <a:cs typeface="Arial Bold"/>
                <a:sym typeface="Arial Bold"/>
              </a:rPr>
              <a:t>Why us?</a:t>
            </a:r>
          </a:p>
        </p:txBody>
      </p:sp>
      <p:sp>
        <p:nvSpPr>
          <p:cNvPr id="2" name="TextBox 33">
            <a:extLst>
              <a:ext uri="{FF2B5EF4-FFF2-40B4-BE49-F238E27FC236}">
                <a16:creationId xmlns:a16="http://schemas.microsoft.com/office/drawing/2014/main" id="{C42157F9-6995-88D6-7200-2EB93452000B}"/>
              </a:ext>
            </a:extLst>
          </p:cNvPr>
          <p:cNvSpPr txBox="1"/>
          <p:nvPr/>
        </p:nvSpPr>
        <p:spPr>
          <a:xfrm>
            <a:off x="2578100" y="2781300"/>
            <a:ext cx="7862528" cy="707566"/>
          </a:xfrm>
          <a:prstGeom prst="rect">
            <a:avLst/>
          </a:prstGeom>
        </p:spPr>
        <p:txBody>
          <a:bodyPr wrap="square" lIns="0" tIns="0" rIns="0" bIns="0" rtlCol="0" anchor="t">
            <a:spAutoFit/>
          </a:bodyPr>
          <a:lstStyle/>
          <a:p>
            <a:pPr algn="l">
              <a:lnSpc>
                <a:spcPts val="5917"/>
              </a:lnSpc>
            </a:pPr>
            <a:r>
              <a:rPr lang="en-US" sz="4400" b="1" spc="-238" dirty="0">
                <a:solidFill>
                  <a:schemeClr val="accent5"/>
                </a:solidFill>
                <a:latin typeface="Arial Bold"/>
                <a:ea typeface="Arial Bold"/>
                <a:cs typeface="Arial Bold"/>
                <a:sym typeface="Arial Bold"/>
              </a:rPr>
              <a:t>What’s out there?</a:t>
            </a:r>
          </a:p>
        </p:txBody>
      </p:sp>
      <p:grpSp>
        <p:nvGrpSpPr>
          <p:cNvPr id="6" name="Group 6">
            <a:extLst>
              <a:ext uri="{FF2B5EF4-FFF2-40B4-BE49-F238E27FC236}">
                <a16:creationId xmlns:a16="http://schemas.microsoft.com/office/drawing/2014/main" id="{59106CD7-047C-3DE9-A3C4-DDDAF19CC580}"/>
              </a:ext>
            </a:extLst>
          </p:cNvPr>
          <p:cNvGrpSpPr/>
          <p:nvPr/>
        </p:nvGrpSpPr>
        <p:grpSpPr>
          <a:xfrm>
            <a:off x="10053125" y="2633859"/>
            <a:ext cx="6964686" cy="6645580"/>
            <a:chOff x="0" y="0"/>
            <a:chExt cx="1834320" cy="1750276"/>
          </a:xfrm>
        </p:grpSpPr>
        <p:sp>
          <p:nvSpPr>
            <p:cNvPr id="7" name="Freeform 7">
              <a:extLst>
                <a:ext uri="{FF2B5EF4-FFF2-40B4-BE49-F238E27FC236}">
                  <a16:creationId xmlns:a16="http://schemas.microsoft.com/office/drawing/2014/main" id="{6C8F872C-5A1D-C344-67EE-38D3F5BFAD6D}"/>
                </a:ext>
              </a:extLst>
            </p:cNvPr>
            <p:cNvSpPr/>
            <p:nvPr/>
          </p:nvSpPr>
          <p:spPr>
            <a:xfrm>
              <a:off x="0" y="0"/>
              <a:ext cx="1834320" cy="1750276"/>
            </a:xfrm>
            <a:custGeom>
              <a:avLst/>
              <a:gdLst/>
              <a:ahLst/>
              <a:cxnLst/>
              <a:rect l="l" t="t" r="r" b="b"/>
              <a:pathLst>
                <a:path w="1834320" h="1750276">
                  <a:moveTo>
                    <a:pt x="56691" y="0"/>
                  </a:moveTo>
                  <a:lnTo>
                    <a:pt x="1777629" y="0"/>
                  </a:lnTo>
                  <a:cubicBezTo>
                    <a:pt x="1808939" y="0"/>
                    <a:pt x="1834320" y="25382"/>
                    <a:pt x="1834320" y="56691"/>
                  </a:cubicBezTo>
                  <a:lnTo>
                    <a:pt x="1834320" y="1693585"/>
                  </a:lnTo>
                  <a:cubicBezTo>
                    <a:pt x="1834320" y="1708620"/>
                    <a:pt x="1828348" y="1723040"/>
                    <a:pt x="1817716" y="1733672"/>
                  </a:cubicBezTo>
                  <a:cubicBezTo>
                    <a:pt x="1807084" y="1744303"/>
                    <a:pt x="1792664" y="1750276"/>
                    <a:pt x="1777629" y="1750276"/>
                  </a:cubicBezTo>
                  <a:lnTo>
                    <a:pt x="56691" y="1750276"/>
                  </a:lnTo>
                  <a:cubicBezTo>
                    <a:pt x="41656" y="1750276"/>
                    <a:pt x="27236" y="1744303"/>
                    <a:pt x="16605" y="1733672"/>
                  </a:cubicBezTo>
                  <a:cubicBezTo>
                    <a:pt x="5973" y="1723040"/>
                    <a:pt x="0" y="1708620"/>
                    <a:pt x="0" y="1693585"/>
                  </a:cubicBezTo>
                  <a:lnTo>
                    <a:pt x="0" y="56691"/>
                  </a:lnTo>
                  <a:cubicBezTo>
                    <a:pt x="0" y="41656"/>
                    <a:pt x="5973" y="27236"/>
                    <a:pt x="16605" y="16605"/>
                  </a:cubicBezTo>
                  <a:cubicBezTo>
                    <a:pt x="27236" y="5973"/>
                    <a:pt x="41656" y="0"/>
                    <a:pt x="56691" y="0"/>
                  </a:cubicBezTo>
                  <a:close/>
                </a:path>
              </a:pathLst>
            </a:custGeom>
            <a:solidFill>
              <a:srgbClr val="202127"/>
            </a:solidFill>
          </p:spPr>
          <p:txBody>
            <a:bodyPr/>
            <a:lstStyle/>
            <a:p>
              <a:endParaRPr lang="en-CA" dirty="0"/>
            </a:p>
          </p:txBody>
        </p:sp>
        <p:sp>
          <p:nvSpPr>
            <p:cNvPr id="8" name="TextBox 8">
              <a:extLst>
                <a:ext uri="{FF2B5EF4-FFF2-40B4-BE49-F238E27FC236}">
                  <a16:creationId xmlns:a16="http://schemas.microsoft.com/office/drawing/2014/main" id="{717C064F-A4F0-CDB0-1982-33378CE771A8}"/>
                </a:ext>
              </a:extLst>
            </p:cNvPr>
            <p:cNvSpPr txBox="1"/>
            <p:nvPr/>
          </p:nvSpPr>
          <p:spPr>
            <a:xfrm>
              <a:off x="0" y="19050"/>
              <a:ext cx="1834320" cy="1731226"/>
            </a:xfrm>
            <a:prstGeom prst="rect">
              <a:avLst/>
            </a:prstGeom>
          </p:spPr>
          <p:txBody>
            <a:bodyPr lIns="50800" tIns="50800" rIns="50800" bIns="50800" rtlCol="0" anchor="ctr"/>
            <a:lstStyle/>
            <a:p>
              <a:pPr algn="ctr">
                <a:lnSpc>
                  <a:spcPts val="1387"/>
                </a:lnSpc>
              </a:pPr>
              <a:endParaRPr/>
            </a:p>
          </p:txBody>
        </p:sp>
      </p:grpSp>
      <p:sp>
        <p:nvSpPr>
          <p:cNvPr id="9" name="TextBox 33">
            <a:extLst>
              <a:ext uri="{FF2B5EF4-FFF2-40B4-BE49-F238E27FC236}">
                <a16:creationId xmlns:a16="http://schemas.microsoft.com/office/drawing/2014/main" id="{9CF22203-39C4-EBE5-6B6D-BD6B2D205EAE}"/>
              </a:ext>
            </a:extLst>
          </p:cNvPr>
          <p:cNvSpPr txBox="1"/>
          <p:nvPr/>
        </p:nvSpPr>
        <p:spPr>
          <a:xfrm>
            <a:off x="11430000" y="2819400"/>
            <a:ext cx="7862528" cy="707566"/>
          </a:xfrm>
          <a:prstGeom prst="rect">
            <a:avLst/>
          </a:prstGeom>
        </p:spPr>
        <p:txBody>
          <a:bodyPr wrap="square" lIns="0" tIns="0" rIns="0" bIns="0" rtlCol="0" anchor="t">
            <a:spAutoFit/>
          </a:bodyPr>
          <a:lstStyle/>
          <a:p>
            <a:pPr algn="l">
              <a:lnSpc>
                <a:spcPts val="5917"/>
              </a:lnSpc>
            </a:pPr>
            <a:r>
              <a:rPr lang="en-US" sz="4400" b="1" spc="-238" dirty="0">
                <a:solidFill>
                  <a:schemeClr val="accent5"/>
                </a:solidFill>
                <a:latin typeface="Arial Bold"/>
                <a:ea typeface="Arial Bold"/>
                <a:cs typeface="Arial Bold"/>
                <a:sym typeface="Arial Bold"/>
              </a:rPr>
              <a:t>What did we do?</a:t>
            </a:r>
          </a:p>
        </p:txBody>
      </p:sp>
      <p:sp>
        <p:nvSpPr>
          <p:cNvPr id="11" name="TextBox 10">
            <a:extLst>
              <a:ext uri="{FF2B5EF4-FFF2-40B4-BE49-F238E27FC236}">
                <a16:creationId xmlns:a16="http://schemas.microsoft.com/office/drawing/2014/main" id="{06291C11-C921-76A9-FC7F-D7A9F6B81A0D}"/>
              </a:ext>
            </a:extLst>
          </p:cNvPr>
          <p:cNvSpPr txBox="1"/>
          <p:nvPr/>
        </p:nvSpPr>
        <p:spPr>
          <a:xfrm>
            <a:off x="1794330" y="3943171"/>
            <a:ext cx="6206668" cy="3970318"/>
          </a:xfrm>
          <a:prstGeom prst="rect">
            <a:avLst/>
          </a:prstGeom>
          <a:noFill/>
        </p:spPr>
        <p:txBody>
          <a:bodyPr wrap="square">
            <a:spAutoFit/>
          </a:bodyPr>
          <a:lstStyle/>
          <a:p>
            <a:pPr marL="571500" indent="-571500">
              <a:buFont typeface="Arial" panose="020B0604020202020204" pitchFamily="34" charset="0"/>
              <a:buChar char="•"/>
            </a:pPr>
            <a:r>
              <a:rPr lang="en-US" sz="2400" dirty="0">
                <a:solidFill>
                  <a:schemeClr val="bg1"/>
                </a:solidFill>
              </a:rPr>
              <a:t>Ankle monitor using Audino with </a:t>
            </a:r>
            <a:r>
              <a:rPr lang="en-US" sz="2400" dirty="0">
                <a:solidFill>
                  <a:schemeClr val="accent6">
                    <a:lumMod val="75000"/>
                  </a:schemeClr>
                </a:solidFill>
              </a:rPr>
              <a:t>multiple</a:t>
            </a:r>
            <a:r>
              <a:rPr lang="en-US" sz="2400" dirty="0">
                <a:solidFill>
                  <a:schemeClr val="bg1"/>
                </a:solidFill>
              </a:rPr>
              <a:t> sensors </a:t>
            </a:r>
          </a:p>
          <a:p>
            <a:pPr marL="571500" indent="-571500">
              <a:buFont typeface="Arial" panose="020B0604020202020204" pitchFamily="34" charset="0"/>
              <a:buChar char="•"/>
            </a:pPr>
            <a:endParaRPr lang="en-US" sz="2400" dirty="0">
              <a:solidFill>
                <a:schemeClr val="bg1"/>
              </a:solidFill>
            </a:endParaRPr>
          </a:p>
          <a:p>
            <a:pPr marL="571500" indent="-571500">
              <a:buFont typeface="Arial" panose="020B0604020202020204" pitchFamily="34" charset="0"/>
              <a:buChar char="•"/>
            </a:pPr>
            <a:r>
              <a:rPr lang="en-US" sz="2400" dirty="0">
                <a:solidFill>
                  <a:schemeClr val="bg1"/>
                </a:solidFill>
              </a:rPr>
              <a:t>App that requires </a:t>
            </a:r>
            <a:r>
              <a:rPr lang="en-US" sz="2400" dirty="0">
                <a:solidFill>
                  <a:schemeClr val="accent6">
                    <a:lumMod val="75000"/>
                  </a:schemeClr>
                </a:solidFill>
              </a:rPr>
              <a:t>manual logging </a:t>
            </a:r>
            <a:r>
              <a:rPr lang="en-US" sz="2400" dirty="0">
                <a:solidFill>
                  <a:schemeClr val="bg1"/>
                </a:solidFill>
              </a:rPr>
              <a:t>of episodes and symptoms that can generate a report</a:t>
            </a:r>
          </a:p>
          <a:p>
            <a:pPr marL="571500" indent="-571500">
              <a:buFont typeface="Arial" panose="020B0604020202020204" pitchFamily="34" charset="0"/>
              <a:buChar char="•"/>
            </a:pPr>
            <a:endParaRPr lang="en-US" sz="2400" dirty="0">
              <a:solidFill>
                <a:schemeClr val="bg1"/>
              </a:solidFill>
            </a:endParaRPr>
          </a:p>
          <a:p>
            <a:pPr marL="571500" indent="-571500">
              <a:buFont typeface="Arial" panose="020B0604020202020204" pitchFamily="34" charset="0"/>
              <a:buChar char="•"/>
            </a:pPr>
            <a:r>
              <a:rPr lang="en-US" sz="2400" dirty="0">
                <a:solidFill>
                  <a:schemeClr val="bg1"/>
                </a:solidFill>
              </a:rPr>
              <a:t>Laser shoes that give visual cues </a:t>
            </a:r>
          </a:p>
          <a:p>
            <a:endParaRPr lang="en-US" sz="2000" dirty="0">
              <a:solidFill>
                <a:schemeClr val="bg1"/>
              </a:solidFill>
            </a:endParaRPr>
          </a:p>
          <a:p>
            <a:pPr marL="571500" indent="-5715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p:txBody>
      </p:sp>
      <p:sp>
        <p:nvSpPr>
          <p:cNvPr id="12" name="TextBox 11">
            <a:extLst>
              <a:ext uri="{FF2B5EF4-FFF2-40B4-BE49-F238E27FC236}">
                <a16:creationId xmlns:a16="http://schemas.microsoft.com/office/drawing/2014/main" id="{3702D5EB-75A4-421E-81A0-62F82DAEC406}"/>
              </a:ext>
            </a:extLst>
          </p:cNvPr>
          <p:cNvSpPr txBox="1"/>
          <p:nvPr/>
        </p:nvSpPr>
        <p:spPr>
          <a:xfrm>
            <a:off x="10440628" y="3712507"/>
            <a:ext cx="6206668" cy="6924973"/>
          </a:xfrm>
          <a:prstGeom prst="rect">
            <a:avLst/>
          </a:prstGeom>
          <a:noFill/>
        </p:spPr>
        <p:txBody>
          <a:bodyPr wrap="square">
            <a:spAutoFit/>
          </a:bodyPr>
          <a:lstStyle/>
          <a:p>
            <a:pPr marL="571500" indent="-571500">
              <a:buFont typeface="Arial" panose="020B0604020202020204" pitchFamily="34" charset="0"/>
              <a:buChar char="•"/>
            </a:pPr>
            <a:r>
              <a:rPr lang="en-US" sz="2400" dirty="0">
                <a:solidFill>
                  <a:schemeClr val="bg1"/>
                </a:solidFill>
              </a:rPr>
              <a:t>Ankle monitor using raspberry pi with </a:t>
            </a:r>
            <a:r>
              <a:rPr lang="en-US" sz="2400" dirty="0">
                <a:solidFill>
                  <a:schemeClr val="accent3"/>
                </a:solidFill>
              </a:rPr>
              <a:t>two sensors</a:t>
            </a:r>
            <a:r>
              <a:rPr lang="en-US" sz="2400" dirty="0">
                <a:solidFill>
                  <a:schemeClr val="bg1"/>
                </a:solidFill>
              </a:rPr>
              <a:t> (cost effective) </a:t>
            </a:r>
          </a:p>
          <a:p>
            <a:pPr marL="571500" indent="-571500">
              <a:buFont typeface="Arial" panose="020B0604020202020204" pitchFamily="34" charset="0"/>
              <a:buChar char="•"/>
            </a:pPr>
            <a:endParaRPr lang="en-US" sz="2400" dirty="0">
              <a:solidFill>
                <a:schemeClr val="bg1"/>
              </a:solidFill>
            </a:endParaRPr>
          </a:p>
          <a:p>
            <a:pPr marL="571500" indent="-571500">
              <a:buFont typeface="Arial" panose="020B0604020202020204" pitchFamily="34" charset="0"/>
              <a:buChar char="•"/>
            </a:pPr>
            <a:r>
              <a:rPr lang="en-US" sz="2400" dirty="0">
                <a:solidFill>
                  <a:schemeClr val="bg1"/>
                </a:solidFill>
              </a:rPr>
              <a:t>App that updates episodes </a:t>
            </a:r>
            <a:r>
              <a:rPr lang="en-US" sz="2400" dirty="0">
                <a:solidFill>
                  <a:schemeClr val="accent3"/>
                </a:solidFill>
              </a:rPr>
              <a:t>seconds</a:t>
            </a:r>
            <a:r>
              <a:rPr lang="en-US" sz="2400" dirty="0">
                <a:solidFill>
                  <a:schemeClr val="bg1"/>
                </a:solidFill>
              </a:rPr>
              <a:t> after they occur through Wi-Fi</a:t>
            </a:r>
          </a:p>
          <a:p>
            <a:pPr marL="571500" indent="-571500">
              <a:buFont typeface="Arial" panose="020B0604020202020204" pitchFamily="34" charset="0"/>
              <a:buChar char="•"/>
            </a:pPr>
            <a:endParaRPr lang="en-US" sz="2400" dirty="0">
              <a:solidFill>
                <a:schemeClr val="bg1"/>
              </a:solidFill>
            </a:endParaRPr>
          </a:p>
          <a:p>
            <a:pPr marL="571500" indent="-571500">
              <a:buFont typeface="Arial" panose="020B0604020202020204" pitchFamily="34" charset="0"/>
              <a:buChar char="•"/>
            </a:pPr>
            <a:r>
              <a:rPr lang="en-US" sz="2400" dirty="0">
                <a:solidFill>
                  <a:schemeClr val="bg1"/>
                </a:solidFill>
              </a:rPr>
              <a:t>AI-integration that offers insights into lifestyle and changes that can be made to </a:t>
            </a:r>
            <a:r>
              <a:rPr lang="en-US" sz="2400" dirty="0">
                <a:solidFill>
                  <a:schemeClr val="accent3"/>
                </a:solidFill>
              </a:rPr>
              <a:t>reduce freezes</a:t>
            </a:r>
          </a:p>
          <a:p>
            <a:pPr marL="571500" indent="-571500">
              <a:buFont typeface="Arial" panose="020B0604020202020204" pitchFamily="34" charset="0"/>
              <a:buChar char="•"/>
            </a:pPr>
            <a:endParaRPr lang="en-US" sz="2400" dirty="0">
              <a:solidFill>
                <a:schemeClr val="accent3"/>
              </a:solidFill>
            </a:endParaRPr>
          </a:p>
          <a:p>
            <a:pPr marL="571500" indent="-571500">
              <a:buFont typeface="Arial" panose="020B0604020202020204" pitchFamily="34" charset="0"/>
              <a:buChar char="•"/>
            </a:pPr>
            <a:r>
              <a:rPr lang="en-US" sz="2400" dirty="0">
                <a:solidFill>
                  <a:schemeClr val="bg1"/>
                </a:solidFill>
              </a:rPr>
              <a:t>Export episodes into Excel files which can give meaningful information to healthcare providers, disease progression, drug effectiveness. </a:t>
            </a:r>
          </a:p>
          <a:p>
            <a:pPr marL="571500" indent="-571500">
              <a:buFont typeface="Arial" panose="020B0604020202020204" pitchFamily="34" charset="0"/>
              <a:buChar char="•"/>
            </a:pPr>
            <a:endParaRPr lang="en-US" sz="2400" dirty="0">
              <a:solidFill>
                <a:schemeClr val="bg1"/>
              </a:solidFill>
            </a:endParaRPr>
          </a:p>
          <a:p>
            <a:pPr marL="571500" indent="-571500">
              <a:buFont typeface="Arial" panose="020B0604020202020204" pitchFamily="34" charset="0"/>
              <a:buChar char="•"/>
            </a:pPr>
            <a:endParaRPr lang="en-US" sz="2400" dirty="0">
              <a:solidFill>
                <a:schemeClr val="bg1"/>
              </a:solidFill>
            </a:endParaRPr>
          </a:p>
          <a:p>
            <a:endParaRPr lang="en-US" sz="2000" dirty="0">
              <a:solidFill>
                <a:schemeClr val="bg1"/>
              </a:solidFill>
            </a:endParaRPr>
          </a:p>
          <a:p>
            <a:pPr marL="571500" indent="-571500">
              <a:buFont typeface="Arial" panose="020B0604020202020204" pitchFamily="34" charset="0"/>
              <a:buChar char="•"/>
            </a:pPr>
            <a:endParaRPr lang="en-US" sz="2000" dirty="0">
              <a:solidFill>
                <a:schemeClr val="bg1"/>
              </a:solidFill>
            </a:endParaRPr>
          </a:p>
          <a:p>
            <a:pPr marL="342900" indent="-34290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1318621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567</TotalTime>
  <Words>781</Words>
  <Application>Microsoft Office PowerPoint</Application>
  <PresentationFormat>Custom</PresentationFormat>
  <Paragraphs>82</Paragraphs>
  <Slides>12</Slides>
  <Notes>0</Notes>
  <HiddenSlides>0</HiddenSlides>
  <MMClips>2</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Arial Bold</vt:lpstr>
      <vt:lpstr>Alegreya Sans SC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Black and Green Modern Finance Business Report Presentation</dc:title>
  <cp:lastModifiedBy>Yash Panchal</cp:lastModifiedBy>
  <cp:revision>5</cp:revision>
  <dcterms:created xsi:type="dcterms:W3CDTF">2006-08-16T00:00:00Z</dcterms:created>
  <dcterms:modified xsi:type="dcterms:W3CDTF">2025-03-23T15:20:53Z</dcterms:modified>
  <dc:identifier>DAGihTI_Z_U</dc:identifier>
</cp:coreProperties>
</file>