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E1B36-45BF-2F4A-81B9-9FDCA925B813}" v="1" dt="2025-07-10T06:06:23.6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SOET" userId="S::dean.soet@krmangalam.edu.in::92517f20-b442-4ee1-acc7-7256e8874910" providerId="AD" clId="Web-{294E1B36-45BF-2F4A-81B9-9FDCA925B813}"/>
    <pc:docChg chg="modSld">
      <pc:chgData name="DEAN SOET" userId="S::dean.soet@krmangalam.edu.in::92517f20-b442-4ee1-acc7-7256e8874910" providerId="AD" clId="Web-{294E1B36-45BF-2F4A-81B9-9FDCA925B813}" dt="2025-07-10T06:06:23.688" v="0" actId="1076"/>
      <pc:docMkLst>
        <pc:docMk/>
      </pc:docMkLst>
      <pc:sldChg chg="modSp">
        <pc:chgData name="DEAN SOET" userId="S::dean.soet@krmangalam.edu.in::92517f20-b442-4ee1-acc7-7256e8874910" providerId="AD" clId="Web-{294E1B36-45BF-2F4A-81B9-9FDCA925B813}" dt="2025-07-10T06:06:23.688" v="0" actId="1076"/>
        <pc:sldMkLst>
          <pc:docMk/>
          <pc:sldMk cId="0" sldId="261"/>
        </pc:sldMkLst>
        <pc:spChg chg="mod">
          <ac:chgData name="DEAN SOET" userId="S::dean.soet@krmangalam.edu.in::92517f20-b442-4ee1-acc7-7256e8874910" providerId="AD" clId="Web-{294E1B36-45BF-2F4A-81B9-9FDCA925B813}" dt="2025-07-10T06:06:23.688" v="0" actId="1076"/>
          <ac:spMkLst>
            <pc:docMk/>
            <pc:sldMk cId="0" sldId="261"/>
            <ac:spMk id="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kacademy.co.in/2021/06/c-program-algorithm-for-binary-search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tobotcode.com/binarySearch/index.html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tobotcode.com/binarySearch/index.html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3950" spc="7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sz="3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lang="en-US" sz="2750" b="1" dirty="0">
                <a:latin typeface="Times New Roman"/>
                <a:cs typeface="Times New Roman"/>
              </a:rPr>
              <a:t>.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 algn="ctr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lang="en-US"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spc="-35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575" y="1110297"/>
            <a:ext cx="4043045" cy="468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4555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else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a[mid]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 </a:t>
            </a:r>
            <a:r>
              <a:rPr sz="2000" spc="-2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2700" marR="226314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 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loop]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pos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"value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present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array" </a:t>
            </a: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1465" y="1357693"/>
            <a:ext cx="8636635" cy="4603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array,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greater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 marR="953135">
              <a:lnSpc>
                <a:spcPct val="1502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matched.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295400"/>
            <a:ext cx="7267575" cy="4695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97454" y="6011862"/>
            <a:ext cx="56978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https://akacademy.co.in/2021/06/c-program-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algorithm-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for-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binary-search.html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1200150"/>
            <a:ext cx="813435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116" y="5764529"/>
            <a:ext cx="41967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https://ottobotcode.com/binarySearch/index.html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50" y="1266825"/>
            <a:ext cx="8677275" cy="456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116" y="5764529"/>
            <a:ext cx="41967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https://ottobotcode.com/binarySearch/index.html</a:t>
            </a:r>
            <a:endParaRPr sz="15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6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complexity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560" y="3808412"/>
            <a:ext cx="555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space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complexity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linear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search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O(1).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0237" y="1475422"/>
          <a:ext cx="6779258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50" spc="-20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2F552E"/>
                      </a:solidFill>
                      <a:prstDash val="solid"/>
                    </a:lnL>
                    <a:lnR w="9525">
                      <a:solidFill>
                        <a:srgbClr val="2F552E"/>
                      </a:solidFill>
                      <a:prstDash val="solid"/>
                    </a:lnR>
                    <a:lnT w="9525">
                      <a:solidFill>
                        <a:srgbClr val="2F552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5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2F552E"/>
                      </a:solidFill>
                      <a:prstDash val="solid"/>
                    </a:lnL>
                    <a:lnR w="9525">
                      <a:solidFill>
                        <a:srgbClr val="2F552E"/>
                      </a:solidFill>
                      <a:prstDash val="solid"/>
                    </a:lnR>
                    <a:lnT w="9525">
                      <a:solidFill>
                        <a:srgbClr val="2F552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550" b="1" spc="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550" b="1" spc="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O(logn)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sz="1550" b="1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O(logn)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Applications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52308"/>
            <a:ext cx="838073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algorithms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hyper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graphics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ray </a:t>
            </a:r>
            <a:r>
              <a:rPr sz="2000" dirty="0">
                <a:latin typeface="Calibri"/>
                <a:cs typeface="Calibri"/>
              </a:rPr>
              <a:t>tracing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mapping.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b="1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Advantages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730049"/>
            <a:ext cx="8280400" cy="231394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faster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especially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3610"/>
              </a:lnSpc>
              <a:spcBef>
                <a:spcPts val="31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1098550" algn="l"/>
                <a:tab pos="2125345" algn="l"/>
                <a:tab pos="2780030" algn="l"/>
                <a:tab pos="3528060" algn="l"/>
                <a:tab pos="4694555" algn="l"/>
                <a:tab pos="5976620" algn="l"/>
                <a:tab pos="6614795" algn="l"/>
                <a:tab pos="6916420" algn="l"/>
                <a:tab pos="7786370" algn="l"/>
              </a:tabLst>
            </a:pPr>
            <a:r>
              <a:rPr sz="2000" spc="-2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searching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algorithms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similar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time complexity,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interpolation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well-</a:t>
            </a:r>
            <a:r>
              <a:rPr sz="2000" dirty="0">
                <a:latin typeface="Calibri"/>
                <a:cs typeface="Calibri"/>
              </a:rPr>
              <a:t>suited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external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Disadvantages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841182"/>
            <a:ext cx="8129905" cy="23145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locations.</a:t>
            </a:r>
            <a:endParaRPr sz="2000">
              <a:latin typeface="Calibri"/>
              <a:cs typeface="Calibri"/>
            </a:endParaRPr>
          </a:p>
          <a:p>
            <a:pPr marL="356235" marR="635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comparable, </a:t>
            </a:r>
            <a:r>
              <a:rPr sz="2000" dirty="0">
                <a:latin typeface="Calibri"/>
                <a:cs typeface="Calibri"/>
              </a:rPr>
              <a:t>meaning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ordered.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329633"/>
            <a:ext cx="5943600" cy="29743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Iteration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341630" marR="5080" indent="-324485">
              <a:lnSpc>
                <a:spcPct val="107700"/>
              </a:lnSpc>
              <a:spcBef>
                <a:spcPts val="670"/>
              </a:spcBef>
            </a:pPr>
            <a:r>
              <a:rPr sz="1800" dirty="0">
                <a:latin typeface="Verdana"/>
                <a:cs typeface="Verdana"/>
              </a:rPr>
              <a:t>do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until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pointers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other.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(low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0" dirty="0">
                <a:latin typeface="Verdana"/>
                <a:cs typeface="Verdana"/>
              </a:rPr>
              <a:t> high)/2</a:t>
            </a:r>
            <a:endParaRPr sz="1800">
              <a:latin typeface="Verdana"/>
              <a:cs typeface="Verdana"/>
            </a:endParaRPr>
          </a:p>
          <a:p>
            <a:pPr marL="665480" marR="3519170" indent="-324485">
              <a:lnSpc>
                <a:spcPct val="107800"/>
              </a:lnSpc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arr[mid])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mid</a:t>
            </a:r>
            <a:endParaRPr sz="1800">
              <a:latin typeface="Verdana"/>
              <a:cs typeface="Verdana"/>
            </a:endParaRPr>
          </a:p>
          <a:p>
            <a:pPr marL="665480" marR="427990" indent="-324485">
              <a:lnSpc>
                <a:spcPts val="233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else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(x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arr[mid])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 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41630">
              <a:lnSpc>
                <a:spcPct val="100000"/>
              </a:lnSpc>
              <a:spcBef>
                <a:spcPts val="60"/>
              </a:spcBef>
              <a:tabLst>
                <a:tab pos="2661285" algn="l"/>
              </a:tabLst>
            </a:pPr>
            <a:r>
              <a:rPr sz="1800" spc="-20" dirty="0">
                <a:latin typeface="Verdana"/>
                <a:cs typeface="Verdana"/>
              </a:rPr>
              <a:t>else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left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</a:t>
            </a:r>
            <a:endParaRPr sz="18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Verdana"/>
                <a:cs typeface="Verdana"/>
              </a:rPr>
              <a:t>high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mid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0851" y="1300225"/>
            <a:ext cx="4314825" cy="502061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75"/>
              </a:spcBef>
            </a:pPr>
            <a:r>
              <a:rPr lang="en-US" sz="3200" dirty="0">
                <a:solidFill>
                  <a:srgbClr val="FFFFFF"/>
                </a:solidFill>
                <a:latin typeface="Calibri"/>
                <a:cs typeface="Calibri"/>
              </a:rPr>
              <a:t>Binary Search 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4500" y="2267713"/>
            <a:ext cx="5715000" cy="3532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5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50000"/>
              </a:lnSpc>
              <a:spcBef>
                <a:spcPts val="45"/>
              </a:spcBef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330" marR="95250" indent="-342265">
              <a:lnSpc>
                <a:spcPct val="15000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	Search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indent="-411480">
              <a:lnSpc>
                <a:spcPct val="150000"/>
              </a:lnSpc>
              <a:buFont typeface="Wingdings"/>
              <a:buChar char=""/>
              <a:tabLst>
                <a:tab pos="424180" algn="l"/>
              </a:tabLst>
            </a:pP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Brainstorming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329633"/>
            <a:ext cx="6205220" cy="4484946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Recursive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2400" dirty="0">
              <a:latin typeface="Calibri"/>
              <a:cs typeface="Calibri"/>
            </a:endParaRPr>
          </a:p>
          <a:p>
            <a:pPr marL="341630" marR="2661920" indent="-324485">
              <a:lnSpc>
                <a:spcPct val="107700"/>
              </a:lnSpc>
              <a:spcBef>
                <a:spcPts val="670"/>
              </a:spcBef>
            </a:pPr>
            <a:r>
              <a:rPr sz="1800" spc="-20" dirty="0">
                <a:latin typeface="Verdana"/>
                <a:cs typeface="Verdana"/>
              </a:rPr>
              <a:t>binarySearch(arr,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high)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 </a:t>
            </a:r>
            <a:r>
              <a:rPr sz="1800" spc="-20" dirty="0">
                <a:latin typeface="Verdana"/>
                <a:cs typeface="Verdana"/>
              </a:rPr>
              <a:t>high</a:t>
            </a:r>
            <a:endParaRPr sz="1800" dirty="0">
              <a:latin typeface="Verdana"/>
              <a:cs typeface="Verdana"/>
            </a:endParaRPr>
          </a:p>
          <a:p>
            <a:pPr marL="341630" marR="4164965" indent="323850">
              <a:lnSpc>
                <a:spcPct val="107800"/>
              </a:lnSpc>
            </a:pP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False </a:t>
            </a:r>
            <a:r>
              <a:rPr sz="1800" spc="-20" dirty="0">
                <a:latin typeface="Verdana"/>
                <a:cs typeface="Verdana"/>
              </a:rPr>
              <a:t>else</a:t>
            </a:r>
            <a:endParaRPr sz="1800" dirty="0">
              <a:latin typeface="Verdana"/>
              <a:cs typeface="Verdana"/>
            </a:endParaRPr>
          </a:p>
          <a:p>
            <a:pPr marL="665480" marR="2900045">
              <a:lnSpc>
                <a:spcPts val="233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mid 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(low +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</a:t>
            </a:r>
            <a:endParaRPr sz="1800" dirty="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mid</a:t>
            </a:r>
            <a:endParaRPr sz="1800" dirty="0">
              <a:latin typeface="Verdana"/>
              <a:cs typeface="Verdana"/>
            </a:endParaRPr>
          </a:p>
          <a:p>
            <a:pPr marL="989330" marR="5080" indent="-324485">
              <a:lnSpc>
                <a:spcPct val="107700"/>
              </a:lnSpc>
              <a:tabLst>
                <a:tab pos="3527425" algn="l"/>
              </a:tabLst>
            </a:pPr>
            <a:r>
              <a:rPr sz="1800" dirty="0">
                <a:latin typeface="Verdana"/>
                <a:cs typeface="Verdana"/>
              </a:rPr>
              <a:t>else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binarySearch(arr,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high)</a:t>
            </a:r>
            <a:endParaRPr sz="1800" dirty="0">
              <a:latin typeface="Verdana"/>
              <a:cs typeface="Verdana"/>
            </a:endParaRPr>
          </a:p>
          <a:p>
            <a:pPr marL="989330" marR="64769" indent="-324485">
              <a:lnSpc>
                <a:spcPts val="2330"/>
              </a:lnSpc>
              <a:spcBef>
                <a:spcPts val="30"/>
              </a:spcBef>
              <a:tabLst>
                <a:tab pos="3634104" algn="l"/>
              </a:tabLst>
            </a:pPr>
            <a:r>
              <a:rPr sz="1800" spc="-20" dirty="0">
                <a:latin typeface="Verdana"/>
                <a:cs typeface="Verdana"/>
              </a:rPr>
              <a:t>else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left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binarySearch(arr,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1)</a:t>
            </a: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685" y="326263"/>
          <a:ext cx="8893174" cy="5831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855"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75565" algn="just">
                        <a:lnSpc>
                          <a:spcPct val="1008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sequentially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until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finds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match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exhausts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5244">
                        <a:lnSpc>
                          <a:spcPct val="1008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continuously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divides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sorted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middle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97155">
                        <a:lnSpc>
                          <a:spcPct val="1008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complexity 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O(n),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899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complexity 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n),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faster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larger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662940">
                        <a:lnSpc>
                          <a:spcPct val="1008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efficient,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large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280670">
                        <a:lnSpc>
                          <a:spcPct val="1008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efficient,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Requirement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Easier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implement.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86740">
                        <a:lnSpc>
                          <a:spcPct val="1008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 implementation.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Examines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sequentially.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245745">
                        <a:lnSpc>
                          <a:spcPct val="101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comparison.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808355">
                        <a:lnSpc>
                          <a:spcPct val="10089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unsorted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94360">
                        <a:lnSpc>
                          <a:spcPct val="10089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Ideal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Test</a:t>
            </a:r>
            <a:r>
              <a:rPr sz="3600" spc="-35" dirty="0"/>
              <a:t> </a:t>
            </a:r>
            <a:r>
              <a:rPr sz="3600" dirty="0"/>
              <a:t>Your</a:t>
            </a:r>
            <a:r>
              <a:rPr sz="3600" spc="-20" dirty="0"/>
              <a:t> </a:t>
            </a:r>
            <a:r>
              <a:rPr sz="3600" spc="-10" dirty="0"/>
              <a:t>Knowledge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90880" y="1564703"/>
            <a:ext cx="7242175" cy="4603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52095" indent="-239395">
              <a:lnSpc>
                <a:spcPct val="100000"/>
              </a:lnSpc>
              <a:spcBef>
                <a:spcPts val="1300"/>
              </a:spcBef>
              <a:buSzPct val="90000"/>
              <a:buAutoNum type="arabicPeriod"/>
              <a:tabLst>
                <a:tab pos="252095" algn="l"/>
              </a:tabLst>
            </a:pP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prerequisite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perform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Search?</a:t>
            </a:r>
            <a:endParaRPr sz="2000">
              <a:latin typeface="Calibri"/>
              <a:cs typeface="Calibri"/>
            </a:endParaRPr>
          </a:p>
          <a:p>
            <a:pPr marL="6985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have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maximum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bound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take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either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ascending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descending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69850" marR="311404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Array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broken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sub-arrays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65"/>
              </a:spcBef>
            </a:pP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buAutoNum type="arabicPeriod" startAt="2"/>
              <a:tabLst>
                <a:tab pos="269875" algn="l"/>
                <a:tab pos="4488815" algn="l"/>
              </a:tabLst>
            </a:pPr>
            <a:r>
              <a:rPr sz="2000" b="1" dirty="0">
                <a:latin typeface="Calibri"/>
                <a:cs typeface="Calibri"/>
              </a:rPr>
              <a:t>Binary Search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an </a:t>
            </a:r>
            <a:r>
              <a:rPr sz="2000" b="1" spc="-10" dirty="0">
                <a:latin typeface="Calibri"/>
                <a:cs typeface="Calibri"/>
              </a:rPr>
              <a:t>example </a:t>
            </a:r>
            <a:r>
              <a:rPr sz="2000" b="1" dirty="0">
                <a:latin typeface="Calibri"/>
                <a:cs typeface="Calibri"/>
              </a:rPr>
              <a:t>of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000" b="1" spc="-10" dirty="0"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Greedy</a:t>
            </a:r>
            <a:endParaRPr sz="2000">
              <a:latin typeface="Calibri"/>
              <a:cs typeface="Calibri"/>
            </a:endParaRPr>
          </a:p>
          <a:p>
            <a:pPr marL="69850" marR="455676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Dynamic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Programming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Backtracking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8347" y="6291897"/>
            <a:ext cx="2195195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" y="1338199"/>
            <a:ext cx="8589645" cy="46081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7620" indent="269875" algn="just">
              <a:lnSpc>
                <a:spcPct val="100000"/>
              </a:lnSpc>
              <a:spcBef>
                <a:spcPts val="130"/>
              </a:spcBef>
              <a:buFont typeface="Calibri"/>
              <a:buAutoNum type="arabicPeriod" startAt="3"/>
              <a:tabLst>
                <a:tab pos="282575" algn="l"/>
              </a:tabLst>
            </a:pP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assume</a:t>
            </a:r>
            <a:r>
              <a:rPr sz="2000" b="1" spc="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[1,23,145,178,1203].</a:t>
            </a:r>
            <a:r>
              <a:rPr sz="2000" b="1" spc="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many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iterations</a:t>
            </a:r>
            <a:r>
              <a:rPr sz="2000" b="1" spc="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needed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23?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[Assuming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 considering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 floating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values,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index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starting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from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1]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271780" indent="-259079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71780" algn="l"/>
              </a:tabLst>
            </a:pP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assume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[11,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33,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145,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1294,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1356,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1450,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3300,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4500,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6000,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8000,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9000].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4500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search.</a:t>
            </a:r>
            <a:r>
              <a:rPr sz="2000" b="1" spc="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would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 mid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values </a:t>
            </a:r>
            <a:r>
              <a:rPr sz="2000" b="1" dirty="0">
                <a:latin typeface="Calibri"/>
                <a:cs typeface="Calibri"/>
              </a:rPr>
              <a:t>at</a:t>
            </a:r>
            <a:r>
              <a:rPr sz="2000" b="1" spc="3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3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second</a:t>
            </a:r>
            <a:r>
              <a:rPr sz="2000" b="1" spc="3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3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third</a:t>
            </a:r>
            <a:r>
              <a:rPr sz="2000" b="1" spc="3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iteration</a:t>
            </a:r>
            <a:r>
              <a:rPr sz="2000" b="1" spc="3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respectively?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[Assuming</a:t>
            </a:r>
            <a:r>
              <a:rPr sz="2000" b="1" spc="3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we</a:t>
            </a:r>
            <a:r>
              <a:rPr sz="2000" b="1" spc="3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</a:t>
            </a:r>
            <a:r>
              <a:rPr sz="2000" b="1" spc="3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considering </a:t>
            </a:r>
            <a:r>
              <a:rPr sz="2000" b="1" dirty="0">
                <a:latin typeface="Calibri"/>
                <a:cs typeface="Calibri"/>
              </a:rPr>
              <a:t>floor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floating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point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values,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index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starting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from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1]</a:t>
            </a:r>
            <a:endParaRPr sz="200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 1450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6000</a:t>
            </a:r>
            <a:endParaRPr sz="200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 6000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3300</a:t>
            </a:r>
            <a:endParaRPr sz="200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 6000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4500</a:t>
            </a:r>
            <a:endParaRPr sz="200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d: 1450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4500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1353502"/>
            <a:ext cx="7209155" cy="369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257175">
              <a:lnSpc>
                <a:spcPct val="100000"/>
              </a:lnSpc>
              <a:spcBef>
                <a:spcPts val="125"/>
              </a:spcBef>
              <a:buFont typeface="Calibri"/>
              <a:buAutoNum type="arabicPeriod" startAt="5"/>
              <a:tabLst>
                <a:tab pos="269875" algn="l"/>
              </a:tabLst>
            </a:pP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space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complexity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implemented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using recursion?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69850" marR="582422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2410"/>
              </a:spcBef>
              <a:buAutoNum type="arabicPeriod" startAt="6"/>
              <a:tabLst>
                <a:tab pos="265430" algn="l"/>
              </a:tabLst>
            </a:pP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recurrence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relation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search?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T(n/2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T(n)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T((n+1)/2)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T(n/2)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T(n)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2*T(n/2)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1353502"/>
            <a:ext cx="7798434" cy="369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25"/>
              </a:spcBef>
              <a:buFont typeface="Calibri"/>
              <a:buAutoNum type="arabicPeriod" startAt="7"/>
              <a:tabLst>
                <a:tab pos="26543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linked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list,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algorithm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69850" marR="606107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69850" marR="4394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12700" marR="5080" indent="252729">
              <a:lnSpc>
                <a:spcPct val="100000"/>
              </a:lnSpc>
              <a:spcBef>
                <a:spcPts val="10"/>
              </a:spcBef>
              <a:buAutoNum type="arabicPeriod" startAt="8"/>
              <a:tabLst>
                <a:tab pos="265430" algn="l"/>
              </a:tabLst>
            </a:pP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consider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sorted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length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N.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would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time </a:t>
            </a:r>
            <a:r>
              <a:rPr sz="2000" b="1" dirty="0">
                <a:latin typeface="Calibri"/>
                <a:cs typeface="Calibri"/>
              </a:rPr>
              <a:t>complexity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algorithm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pair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numbers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that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absolute </a:t>
            </a:r>
            <a:r>
              <a:rPr sz="2000" b="1" dirty="0">
                <a:latin typeface="Calibri"/>
                <a:cs typeface="Calibri"/>
              </a:rPr>
              <a:t>difference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between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them is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equal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p?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(i.e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(x,y)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where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|x-</a:t>
            </a:r>
            <a:r>
              <a:rPr sz="2000" b="1" dirty="0">
                <a:latin typeface="Calibri"/>
                <a:cs typeface="Calibri"/>
              </a:rPr>
              <a:t>y|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p)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O(N)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O(N^2)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O(log(log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2590" y="1353502"/>
            <a:ext cx="8003540" cy="277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25"/>
              </a:spcBef>
              <a:buFont typeface="Calibri"/>
              <a:buAutoNum type="arabicPeriod" startAt="9"/>
              <a:tabLst>
                <a:tab pos="265430" algn="l"/>
              </a:tabLst>
            </a:pPr>
            <a:r>
              <a:rPr sz="2000" b="1" dirty="0">
                <a:latin typeface="Calibri"/>
                <a:cs typeface="Calibri"/>
              </a:rPr>
              <a:t>Binary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better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than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static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sorted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69850" marR="714883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True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False</a:t>
            </a:r>
            <a:endParaRPr sz="2000">
              <a:latin typeface="Calibri"/>
              <a:cs typeface="Calibri"/>
            </a:endParaRPr>
          </a:p>
          <a:p>
            <a:pPr marL="12700" marR="5080" indent="381635">
              <a:lnSpc>
                <a:spcPct val="100000"/>
              </a:lnSpc>
              <a:spcBef>
                <a:spcPts val="5"/>
              </a:spcBef>
              <a:buAutoNum type="arabicPeriod" startAt="10"/>
              <a:tabLst>
                <a:tab pos="394335" algn="l"/>
              </a:tabLst>
            </a:pPr>
            <a:r>
              <a:rPr sz="2000" b="1" dirty="0">
                <a:latin typeface="Calibri"/>
                <a:cs typeface="Calibri"/>
              </a:rPr>
              <a:t>In an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array, </a:t>
            </a: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would be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complexity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find the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closest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upper </a:t>
            </a:r>
            <a:r>
              <a:rPr sz="2000" b="1" dirty="0">
                <a:latin typeface="Calibri"/>
                <a:cs typeface="Calibri"/>
              </a:rPr>
              <a:t>bound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given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number?</a:t>
            </a:r>
            <a:endParaRPr sz="2000">
              <a:latin typeface="Calibri"/>
              <a:cs typeface="Calibri"/>
            </a:endParaRPr>
          </a:p>
          <a:p>
            <a:pPr marL="69850" marR="659003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r>
              <a:rPr sz="2000" spc="5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25914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Quiz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Answers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17650" y="1390650"/>
          <a:ext cx="609600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Exercises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4159" y="1309687"/>
            <a:ext cx="8786495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7359" marR="7620" indent="-455295" algn="just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{2,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12,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14,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16,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18,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20},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search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12.</a:t>
            </a:r>
            <a:endParaRPr sz="2000">
              <a:latin typeface="Calibri"/>
              <a:cs typeface="Calibri"/>
            </a:endParaRPr>
          </a:p>
          <a:p>
            <a:pPr marL="467359" marR="5080" indent="-455295" algn="just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 the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an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1024?</a:t>
            </a:r>
            <a:endParaRPr sz="2000">
              <a:latin typeface="Calibri"/>
              <a:cs typeface="Calibri"/>
            </a:endParaRPr>
          </a:p>
          <a:p>
            <a:pPr marL="467359" marR="5715" indent="-455295" algn="just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algorithm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takes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desired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in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16,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would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take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32?</a:t>
            </a:r>
            <a:endParaRPr sz="2000">
              <a:latin typeface="Calibri"/>
              <a:cs typeface="Calibri"/>
            </a:endParaRPr>
          </a:p>
          <a:p>
            <a:pPr marL="467359" marR="11430" indent="-455295" algn="just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100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elements.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is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conducted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found, how many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were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made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in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scenario?</a:t>
            </a:r>
            <a:endParaRPr sz="2000">
              <a:latin typeface="Calibri"/>
              <a:cs typeface="Calibri"/>
            </a:endParaRPr>
          </a:p>
          <a:p>
            <a:pPr marL="467359" marR="5080" indent="-455295" algn="just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{1,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11,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13,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17,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19},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14.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Exercises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712" y="1311973"/>
            <a:ext cx="8425180" cy="460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25"/>
              </a:spcBef>
              <a:buAutoNum type="arabicPeriod" startAt="6"/>
              <a:tabLst>
                <a:tab pos="355600" algn="l"/>
                <a:tab pos="410209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In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its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absence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3060" marR="6350" indent="-340995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256.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conducted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comparisons,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maximum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could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inspected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 	element?</a:t>
            </a:r>
            <a:endParaRPr sz="200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Consider</a:t>
            </a:r>
            <a:r>
              <a:rPr sz="2000" spc="3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3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32</a:t>
            </a:r>
            <a:r>
              <a:rPr sz="2000" spc="2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which</a:t>
            </a:r>
            <a:r>
              <a:rPr sz="2000" spc="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performed.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comparisons,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could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sz="20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inspected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{1,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5,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10},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4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4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8.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Additionally,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45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96377"/>
            <a:ext cx="7682866" cy="302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module,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will: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z="2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1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r>
              <a:rPr sz="2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z="21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1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1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sz="21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sz="21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</a:t>
            </a:r>
            <a:r>
              <a:rPr sz="21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1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1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9134474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966860"/>
            <a:ext cx="9139555" cy="19050"/>
          </a:xfrm>
          <a:custGeom>
            <a:avLst/>
            <a:gdLst/>
            <a:ahLst/>
            <a:cxnLst/>
            <a:rect l="l" t="t" r="r" b="b"/>
            <a:pathLst>
              <a:path w="9139555" h="19050">
                <a:moveTo>
                  <a:pt x="0" y="0"/>
                </a:moveTo>
                <a:lnTo>
                  <a:pt x="9139174" y="18659"/>
                </a:lnTo>
              </a:path>
            </a:pathLst>
          </a:custGeom>
          <a:ln w="25400">
            <a:solidFill>
              <a:srgbClr val="00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150" y="5591175"/>
            <a:ext cx="1809750" cy="257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0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Binary</a:t>
            </a:r>
            <a:r>
              <a:rPr spc="-30" dirty="0"/>
              <a:t> </a:t>
            </a:r>
            <a:r>
              <a:rPr dirty="0"/>
              <a:t>search,</a:t>
            </a:r>
            <a:r>
              <a:rPr spc="-35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adopt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following</a:t>
            </a:r>
            <a:r>
              <a:rPr spc="-5" dirty="0"/>
              <a:t> </a:t>
            </a:r>
            <a:r>
              <a:rPr spc="-10" dirty="0"/>
              <a:t>strategy:</a:t>
            </a:r>
          </a:p>
          <a:p>
            <a:pPr marL="367030" indent="-342265">
              <a:lnSpc>
                <a:spcPts val="2865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67030" algn="l"/>
              </a:tabLst>
            </a:pPr>
            <a:r>
              <a:rPr dirty="0"/>
              <a:t>Sort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array</a:t>
            </a:r>
            <a:r>
              <a:rPr spc="-55" dirty="0"/>
              <a:t> </a:t>
            </a:r>
            <a:r>
              <a:rPr spc="-10" dirty="0"/>
              <a:t>elements.</a:t>
            </a:r>
          </a:p>
          <a:p>
            <a:pPr marL="366395" marR="15240" indent="-342265">
              <a:lnSpc>
                <a:spcPts val="293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Search</a:t>
            </a:r>
            <a:r>
              <a:rPr spc="75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sorted</a:t>
            </a:r>
            <a:r>
              <a:rPr spc="65" dirty="0"/>
              <a:t> </a:t>
            </a:r>
            <a:r>
              <a:rPr dirty="0"/>
              <a:t>array</a:t>
            </a:r>
            <a:r>
              <a:rPr spc="50" dirty="0"/>
              <a:t> </a:t>
            </a:r>
            <a:r>
              <a:rPr dirty="0"/>
              <a:t>by</a:t>
            </a:r>
            <a:r>
              <a:rPr spc="40" dirty="0"/>
              <a:t> </a:t>
            </a:r>
            <a:r>
              <a:rPr dirty="0"/>
              <a:t>repeatedly</a:t>
            </a:r>
            <a:r>
              <a:rPr spc="75" dirty="0"/>
              <a:t> </a:t>
            </a:r>
            <a:r>
              <a:rPr dirty="0"/>
              <a:t>dividing</a:t>
            </a:r>
            <a:r>
              <a:rPr spc="7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search</a:t>
            </a:r>
            <a:r>
              <a:rPr spc="70" dirty="0"/>
              <a:t> </a:t>
            </a:r>
            <a:r>
              <a:rPr dirty="0"/>
              <a:t>interval</a:t>
            </a:r>
            <a:r>
              <a:rPr spc="65" dirty="0"/>
              <a:t> </a:t>
            </a:r>
            <a:r>
              <a:rPr spc="-25" dirty="0"/>
              <a:t>in 	</a:t>
            </a:r>
            <a:r>
              <a:rPr spc="-10" dirty="0"/>
              <a:t>half.</a:t>
            </a:r>
          </a:p>
          <a:p>
            <a:pPr marL="367665" indent="-342900">
              <a:lnSpc>
                <a:spcPts val="2735"/>
              </a:lnSpc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Begin</a:t>
            </a:r>
            <a:r>
              <a:rPr spc="-8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interval</a:t>
            </a:r>
            <a:r>
              <a:rPr spc="-45" dirty="0"/>
              <a:t> </a:t>
            </a:r>
            <a:r>
              <a:rPr dirty="0"/>
              <a:t>covering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whole</a:t>
            </a:r>
            <a:r>
              <a:rPr spc="-50" dirty="0"/>
              <a:t> </a:t>
            </a:r>
            <a:r>
              <a:rPr spc="-10" dirty="0"/>
              <a:t>array.</a:t>
            </a:r>
          </a:p>
          <a:p>
            <a:pPr marL="367030" indent="-342265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67030" algn="l"/>
              </a:tabLst>
            </a:pPr>
            <a:r>
              <a:rPr dirty="0"/>
              <a:t>If</a:t>
            </a:r>
            <a:r>
              <a:rPr spc="4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search</a:t>
            </a:r>
            <a:r>
              <a:rPr spc="40" dirty="0"/>
              <a:t> </a:t>
            </a:r>
            <a:r>
              <a:rPr dirty="0"/>
              <a:t>key</a:t>
            </a:r>
            <a:r>
              <a:rPr spc="55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less</a:t>
            </a:r>
            <a:r>
              <a:rPr spc="30" dirty="0"/>
              <a:t> </a:t>
            </a:r>
            <a:r>
              <a:rPr dirty="0"/>
              <a:t>than</a:t>
            </a:r>
            <a:r>
              <a:rPr spc="3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item</a:t>
            </a:r>
            <a:r>
              <a:rPr spc="20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middle</a:t>
            </a:r>
            <a:r>
              <a:rPr spc="30" dirty="0"/>
              <a:t> </a:t>
            </a:r>
            <a:r>
              <a:rPr spc="-25" dirty="0"/>
              <a:t>of</a:t>
            </a:r>
          </a:p>
          <a:p>
            <a:pPr marL="367665">
              <a:lnSpc>
                <a:spcPts val="2870"/>
              </a:lnSpc>
              <a:spcBef>
                <a:spcPts val="5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interval,</a:t>
            </a:r>
            <a:r>
              <a:rPr spc="-15" dirty="0"/>
              <a:t> </a:t>
            </a:r>
            <a:r>
              <a:rPr dirty="0"/>
              <a:t>narrow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interval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lower</a:t>
            </a:r>
            <a:r>
              <a:rPr spc="-75" dirty="0"/>
              <a:t> </a:t>
            </a:r>
            <a:r>
              <a:rPr spc="-10" dirty="0"/>
              <a:t>half.</a:t>
            </a:r>
          </a:p>
          <a:p>
            <a:pPr marL="366395" marR="5080" indent="-342265">
              <a:lnSpc>
                <a:spcPts val="293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Otherwise</a:t>
            </a:r>
            <a:r>
              <a:rPr spc="80" dirty="0"/>
              <a:t> </a:t>
            </a:r>
            <a:r>
              <a:rPr dirty="0"/>
              <a:t>narrow</a:t>
            </a:r>
            <a:r>
              <a:rPr spc="75" dirty="0"/>
              <a:t>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upper</a:t>
            </a:r>
            <a:r>
              <a:rPr spc="80" dirty="0"/>
              <a:t> </a:t>
            </a:r>
            <a:r>
              <a:rPr dirty="0"/>
              <a:t>half.</a:t>
            </a:r>
            <a:r>
              <a:rPr spc="95" dirty="0"/>
              <a:t> </a:t>
            </a:r>
            <a:r>
              <a:rPr dirty="0"/>
              <a:t>Repeatedly</a:t>
            </a:r>
            <a:r>
              <a:rPr spc="120" dirty="0"/>
              <a:t> </a:t>
            </a:r>
            <a:r>
              <a:rPr dirty="0"/>
              <a:t>check</a:t>
            </a:r>
            <a:r>
              <a:rPr spc="85" dirty="0"/>
              <a:t> </a:t>
            </a:r>
            <a:r>
              <a:rPr dirty="0"/>
              <a:t>until</a:t>
            </a:r>
            <a:r>
              <a:rPr spc="125" dirty="0"/>
              <a:t> </a:t>
            </a:r>
            <a:r>
              <a:rPr spc="-25" dirty="0"/>
              <a:t>the 	</a:t>
            </a:r>
            <a:r>
              <a:rPr dirty="0"/>
              <a:t>value</a:t>
            </a:r>
            <a:r>
              <a:rPr spc="-8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found</a:t>
            </a:r>
            <a:r>
              <a:rPr spc="-60" dirty="0"/>
              <a:t> </a:t>
            </a:r>
            <a:r>
              <a:rPr dirty="0"/>
              <a:t>or</a:t>
            </a:r>
            <a:r>
              <a:rPr spc="-6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interval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empty.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" y="240969"/>
            <a:ext cx="88849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62" y="1763013"/>
            <a:ext cx="8206105" cy="2598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 panose="05000000000000000000" pitchFamily="2" charset="2"/>
              <a:buChar char="§"/>
              <a:tabLst>
                <a:tab pos="355600" algn="l"/>
                <a:tab pos="748030" algn="l"/>
                <a:tab pos="1681480" algn="l"/>
                <a:tab pos="2674620" algn="l"/>
                <a:tab pos="3168650" algn="l"/>
                <a:tab pos="4136390" algn="l"/>
                <a:tab pos="5238750" algn="l"/>
                <a:tab pos="5749290" algn="l"/>
                <a:tab pos="6259830" algn="l"/>
                <a:tab pos="7750175" algn="l"/>
              </a:tabLst>
            </a:pP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Linear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search,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simply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traverse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list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completely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found.</a:t>
            </a:r>
            <a:endParaRPr lang="en-US" sz="2400" spc="-1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lang="en-US" sz="2400" spc="-1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If</a:t>
            </a:r>
            <a:r>
              <a:rPr lang="en-US" sz="2400" spc="14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match</a:t>
            </a:r>
            <a:r>
              <a:rPr lang="en-US" sz="2400" spc="1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1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found,</a:t>
            </a:r>
            <a:r>
              <a:rPr lang="en-US" sz="2400" spc="1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then</a:t>
            </a:r>
            <a:r>
              <a:rPr lang="en-US" sz="2400" spc="17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location</a:t>
            </a:r>
            <a:r>
              <a:rPr lang="en-US" sz="2400" spc="16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of</a:t>
            </a:r>
            <a:r>
              <a:rPr lang="en-US" sz="2400" spc="17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15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item</a:t>
            </a:r>
            <a:r>
              <a:rPr lang="en-US" sz="2400" spc="16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is</a:t>
            </a:r>
            <a:r>
              <a:rPr lang="en-US" sz="2400" spc="16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returned; </a:t>
            </a:r>
            <a:r>
              <a:rPr lang="en-US" sz="2400" dirty="0">
                <a:latin typeface="Times New Roman"/>
                <a:cs typeface="Times New Roman"/>
              </a:rPr>
              <a:t>otherwise,</a:t>
            </a:r>
            <a:r>
              <a:rPr lang="en-US" sz="2400" spc="-15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the</a:t>
            </a:r>
            <a:r>
              <a:rPr lang="en-US" sz="2400" spc="-5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algorithm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z="2400" dirty="0">
                <a:latin typeface="Times New Roman"/>
                <a:cs typeface="Times New Roman"/>
              </a:rPr>
              <a:t>returns</a:t>
            </a:r>
            <a:r>
              <a:rPr lang="en-US" sz="2400" spc="-2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NULL.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439150" cy="101726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952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r>
              <a:rPr sz="2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3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2300"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</a:t>
            </a:r>
            <a:r>
              <a:rPr sz="23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3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record,</a:t>
            </a:r>
            <a:r>
              <a:rPr sz="2300"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3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3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3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</a:t>
            </a:r>
            <a:r>
              <a:rPr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chunk,</a:t>
            </a:r>
            <a:r>
              <a:rPr sz="23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sz="23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sz="23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z="23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300" spc="-10" dirty="0">
                <a:latin typeface="Calibri"/>
                <a:cs typeface="Calibri"/>
              </a:rPr>
              <a:t>.</a:t>
            </a:r>
            <a:endParaRPr sz="23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47519" y="2754437"/>
            <a:ext cx="5857875" cy="2019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6674" y="1522189"/>
            <a:ext cx="8752840" cy="217982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tabLst>
                <a:tab pos="354965" algn="l"/>
              </a:tabLst>
            </a:pPr>
            <a:r>
              <a:rPr lang="en-US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Binary Search?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lvl="1" indent="-342265" algn="just"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repeatedly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 dirty="0">
              <a:latin typeface="Calibri"/>
              <a:cs typeface="Calibri"/>
            </a:endParaRPr>
          </a:p>
          <a:p>
            <a:pPr marL="355600" lvl="1" indent="-342900">
              <a:spcBef>
                <a:spcPts val="121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Begin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covering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 dirty="0">
              <a:latin typeface="Calibri"/>
              <a:cs typeface="Calibri"/>
            </a:endParaRPr>
          </a:p>
          <a:p>
            <a:pPr marL="355600" marR="10160" lvl="1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</a:t>
            </a:r>
            <a:r>
              <a:rPr lang="en-US"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narrow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Important</a:t>
            </a:r>
            <a:r>
              <a:rPr sz="36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Observations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5955" cy="368807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sz="20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 marR="5080" indent="-343535">
              <a:lnSpc>
                <a:spcPct val="1502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crucial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sz="2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sure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2000" spc="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sz="20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000"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sz="2000"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sz="2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0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0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guaranteed</a:t>
            </a:r>
            <a:r>
              <a:rPr sz="2000"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2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36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Searching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" y="1085849"/>
              <a:ext cx="8458200" cy="5219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1110297"/>
            <a:ext cx="8814435" cy="460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Binary_Search(a,</a:t>
            </a:r>
            <a:r>
              <a:rPr sz="2000" spc="2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lower_bound,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upper_bound,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val)</a:t>
            </a:r>
            <a:r>
              <a:rPr sz="2000" spc="2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//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'a'</a:t>
            </a:r>
            <a:r>
              <a:rPr sz="2000" spc="25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25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array, </a:t>
            </a:r>
            <a:r>
              <a:rPr sz="2000" dirty="0">
                <a:latin typeface="Calibri"/>
                <a:cs typeface="Calibri"/>
              </a:rPr>
              <a:t>'lower_bound'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'upper_bound'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'val'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470534" marR="2028825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lower_bound,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upper_bound,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&lt;=end</a:t>
            </a:r>
            <a:endParaRPr sz="2000">
              <a:latin typeface="Calibri"/>
              <a:cs typeface="Calibri"/>
            </a:endParaRPr>
          </a:p>
          <a:p>
            <a:pPr marL="470534" marR="515620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(beg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end)/2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a[mid]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</a:t>
            </a:r>
            <a:endParaRPr sz="2000">
              <a:latin typeface="Calibri"/>
              <a:cs typeface="Calibri"/>
            </a:endParaRPr>
          </a:p>
          <a:p>
            <a:pPr marL="470534" marR="695579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mid </a:t>
            </a: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pos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2260</Words>
  <Application>Microsoft Office PowerPoint</Application>
  <PresentationFormat>On-screen Show (4:3)</PresentationFormat>
  <Paragraphs>222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Data Structure</vt:lpstr>
      <vt:lpstr>Binary Search </vt:lpstr>
      <vt:lpstr>Objective Session</vt:lpstr>
      <vt:lpstr>RECAP</vt:lpstr>
      <vt:lpstr>Searching</vt:lpstr>
      <vt:lpstr>Binary Search</vt:lpstr>
      <vt:lpstr>Important Observations</vt:lpstr>
      <vt:lpstr>Step by Step Process for Searching an Element</vt:lpstr>
      <vt:lpstr>Algorithm</vt:lpstr>
      <vt:lpstr>Algorithm</vt:lpstr>
      <vt:lpstr>Algorithm</vt:lpstr>
      <vt:lpstr>Binary Search</vt:lpstr>
      <vt:lpstr>Example</vt:lpstr>
      <vt:lpstr>Example</vt:lpstr>
      <vt:lpstr>Binary Search complexity</vt:lpstr>
      <vt:lpstr>Applications of Binary Search</vt:lpstr>
      <vt:lpstr>Advantages of Binary Search</vt:lpstr>
      <vt:lpstr>Disadvantages of Binary Search</vt:lpstr>
      <vt:lpstr>Code</vt:lpstr>
      <vt:lpstr>Code</vt:lpstr>
      <vt:lpstr>PowerPoint Presentation</vt:lpstr>
      <vt:lpstr>Test Your Knowledge</vt:lpstr>
      <vt:lpstr>PowerPoint Presentation</vt:lpstr>
      <vt:lpstr>PowerPoint Presentation</vt:lpstr>
      <vt:lpstr>PowerPoint Presentation</vt:lpstr>
      <vt:lpstr>PowerPoint Presentation</vt:lpstr>
      <vt:lpstr>Quiz Answers</vt:lpstr>
      <vt:lpstr>Exercises</vt:lpstr>
      <vt:lpstr>Exercises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4</cp:revision>
  <dcterms:created xsi:type="dcterms:W3CDTF">2025-07-10T04:47:05Z</dcterms:created>
  <dcterms:modified xsi:type="dcterms:W3CDTF">2025-07-10T06:06:24Z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2025-07-10T00:00:00Z</vt:filetime>
  </property>
</Properties>
</file>