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6" r:id="rId27"/>
    <p:sldId id="287" r:id="rId28"/>
    <p:sldId id="288" r:id="rId29"/>
    <p:sldId id="289" r:id="rId30"/>
    <p:sldId id="290" r:id="rId3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87870" y="6472553"/>
            <a:ext cx="957579" cy="309957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124200" y="6472554"/>
            <a:ext cx="803655" cy="309957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48000" y="6472554"/>
            <a:ext cx="879855" cy="309957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3124200" y="6472554"/>
            <a:ext cx="803655" cy="309957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3124200" y="6472554"/>
            <a:ext cx="803655" cy="309957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2949639" y="6472554"/>
            <a:ext cx="978216" cy="309957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445" y="128524"/>
            <a:ext cx="8789987" cy="743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734" y="1710629"/>
            <a:ext cx="8268334" cy="2228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87870" y="6472554"/>
            <a:ext cx="9575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50945" y="6472554"/>
            <a:ext cx="67691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  <a:latin typeface="Verdana"/>
                <a:cs typeface="Verdana"/>
              </a:rPr>
              <a:t>Data</a:t>
            </a:r>
            <a:r>
              <a:rPr sz="3950" spc="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950" spc="-10" dirty="0">
                <a:solidFill>
                  <a:srgbClr val="000000"/>
                </a:solidFill>
                <a:latin typeface="Verdana"/>
                <a:cs typeface="Verdana"/>
              </a:rPr>
              <a:t>Structure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7400" y="3048000"/>
            <a:ext cx="5869940" cy="3174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lang="en-US" sz="2750" b="1" dirty="0">
                <a:latin typeface="Times New Roman"/>
                <a:cs typeface="Times New Roman"/>
              </a:rPr>
              <a:t>Dr. </a:t>
            </a:r>
            <a:r>
              <a:rPr lang="en-US" sz="2750" b="1" dirty="0" err="1">
                <a:latin typeface="Times New Roman"/>
                <a:cs typeface="Times New Roman"/>
              </a:rPr>
              <a:t>Shahjad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R="873760" algn="ctr">
              <a:lnSpc>
                <a:spcPct val="100000"/>
              </a:lnSpc>
            </a:pPr>
            <a:r>
              <a:rPr sz="2000" spc="-10" dirty="0">
                <a:latin typeface="Sylfaen"/>
                <a:cs typeface="Sylfaen"/>
              </a:rPr>
              <a:t>Faculty</a:t>
            </a:r>
            <a:endParaRPr sz="2000" dirty="0">
              <a:latin typeface="Sylfaen"/>
              <a:cs typeface="Sylfaen"/>
            </a:endParaRPr>
          </a:p>
          <a:p>
            <a:pPr marR="882650"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Sylfaen"/>
                <a:cs typeface="Sylfaen"/>
              </a:rPr>
              <a:t>School</a:t>
            </a:r>
            <a:r>
              <a:rPr sz="2000" spc="-5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of</a:t>
            </a:r>
            <a:r>
              <a:rPr sz="2000" spc="-40" dirty="0">
                <a:latin typeface="Sylfaen"/>
                <a:cs typeface="Sylfaen"/>
              </a:rPr>
              <a:t> </a:t>
            </a:r>
            <a:r>
              <a:rPr sz="2000" spc="-20" dirty="0">
                <a:latin typeface="Sylfaen"/>
                <a:cs typeface="Sylfaen"/>
              </a:rPr>
              <a:t>Engineering</a:t>
            </a:r>
            <a:r>
              <a:rPr sz="2000" spc="-60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&amp;</a:t>
            </a:r>
            <a:r>
              <a:rPr sz="2000" spc="-12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Technology</a:t>
            </a:r>
            <a:endParaRPr sz="2000" dirty="0">
              <a:latin typeface="Sylfaen"/>
              <a:cs typeface="Sylfaen"/>
            </a:endParaRPr>
          </a:p>
          <a:p>
            <a:pPr marL="1101725">
              <a:lnSpc>
                <a:spcPct val="100000"/>
              </a:lnSpc>
            </a:pPr>
            <a:r>
              <a:rPr sz="2000" dirty="0">
                <a:latin typeface="Sylfaen"/>
                <a:cs typeface="Sylfaen"/>
              </a:rPr>
              <a:t>K.R.</a:t>
            </a:r>
            <a:r>
              <a:rPr sz="2000" spc="-40" dirty="0">
                <a:latin typeface="Sylfaen"/>
                <a:cs typeface="Sylfaen"/>
              </a:rPr>
              <a:t> </a:t>
            </a:r>
            <a:r>
              <a:rPr sz="2000" spc="-20" dirty="0">
                <a:latin typeface="Sylfaen"/>
                <a:cs typeface="Sylfaen"/>
              </a:rPr>
              <a:t>Mangalam</a:t>
            </a:r>
            <a:r>
              <a:rPr sz="2000" spc="-10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University</a:t>
            </a:r>
            <a:endParaRPr sz="2000" dirty="0">
              <a:latin typeface="Sylfaen"/>
              <a:cs typeface="Sylfae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 dirty="0">
              <a:latin typeface="Sylfaen"/>
              <a:cs typeface="Sylfaen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GB" sz="2750" spc="95" smtClean="0">
                <a:solidFill>
                  <a:srgbClr val="FF0000"/>
                </a:solidFill>
                <a:latin typeface="Arial Black"/>
                <a:cs typeface="Arial Black"/>
              </a:rPr>
              <a:t>3</a:t>
            </a:r>
            <a:r>
              <a:rPr sz="2750" smtClean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smtClean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  <a:p>
            <a:pPr marL="1930400">
              <a:lnSpc>
                <a:spcPct val="100000"/>
              </a:lnSpc>
              <a:spcBef>
                <a:spcPts val="2590"/>
              </a:spcBef>
            </a:pP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Dr. </a:t>
            </a:r>
            <a:r>
              <a:rPr lang="en-US" sz="1200" dirty="0" err="1">
                <a:solidFill>
                  <a:srgbClr val="888888"/>
                </a:solidFill>
                <a:latin typeface="Calibri"/>
                <a:cs typeface="Calibri"/>
              </a:rPr>
              <a:t>Shahjad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590" y="1154366"/>
            <a:ext cx="8370570" cy="52507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n, </a:t>
            </a:r>
            <a:r>
              <a:rPr lang="en-US" sz="1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pos = -1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 = 0  # In Python, indexing starts at 0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lang="en-US" sz="17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i &lt; n: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a[i] == </a:t>
            </a:r>
            <a:r>
              <a:rPr lang="en-US" sz="1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pos = i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print("Value found at position:", pos)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 += 1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lang="en-US" sz="17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pos == -1: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print("Value is not present in the array")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lang="en-US" sz="17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Example usage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[10, 20, 30, 40, 50]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value_to_search</a:t>
            </a: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30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value_to_search</a:t>
            </a: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5595" y="1281747"/>
            <a:ext cx="8444865" cy="3230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95"/>
              </a:spcBef>
            </a:pPr>
            <a:r>
              <a:rPr sz="2000" b="1" dirty="0">
                <a:latin typeface="Calibri"/>
                <a:cs typeface="Calibri"/>
              </a:rPr>
              <a:t>Let's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have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final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look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at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consolidated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algorithm to search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element </a:t>
            </a:r>
            <a:r>
              <a:rPr sz="2000" b="1" spc="-25" dirty="0">
                <a:latin typeface="Calibri"/>
                <a:cs typeface="Calibri"/>
              </a:rPr>
              <a:t>in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array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elements: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z="2000">
              <a:latin typeface="Calibri"/>
              <a:cs typeface="Calibri"/>
            </a:endParaRPr>
          </a:p>
          <a:p>
            <a:pPr marL="12700" marR="13335">
              <a:lnSpc>
                <a:spcPct val="1502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STEP</a:t>
            </a:r>
            <a:r>
              <a:rPr sz="2000" b="1" spc="229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r>
              <a:rPr sz="2000" b="1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Start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leftmost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compare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query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Calibri"/>
                <a:cs typeface="Calibri"/>
              </a:rPr>
              <a:t>STEP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 matches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Calibri"/>
                <a:cs typeface="Calibri"/>
              </a:rPr>
              <a:t>STEP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3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doesn’t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failure.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200" y="371475"/>
            <a:ext cx="8848725" cy="6286500"/>
            <a:chOff x="76200" y="371475"/>
            <a:chExt cx="8848725" cy="62865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6305550"/>
              <a:ext cx="2409825" cy="3524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75" y="371475"/>
              <a:ext cx="8820150" cy="59055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1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24100" y="3733800"/>
            <a:ext cx="4524375" cy="71437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14350" y="1343025"/>
            <a:ext cx="8467725" cy="1943100"/>
            <a:chOff x="514350" y="1343025"/>
            <a:chExt cx="8467725" cy="19431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350" y="1343025"/>
              <a:ext cx="8467725" cy="14382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9225" y="2495550"/>
              <a:ext cx="6238875" cy="79057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76600" y="4657725"/>
            <a:ext cx="4724400" cy="67627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Ms.Suman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533588" y="6472554"/>
            <a:ext cx="3600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1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00050" y="1123950"/>
            <a:ext cx="8715375" cy="5010150"/>
            <a:chOff x="400050" y="1123950"/>
            <a:chExt cx="8715375" cy="5010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1123950"/>
              <a:ext cx="8410575" cy="22669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075" y="3352800"/>
              <a:ext cx="8515350" cy="27813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75" y="114300"/>
            <a:ext cx="8963025" cy="1243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075" y="1304925"/>
            <a:ext cx="8191500" cy="7905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3850" y="2476500"/>
            <a:ext cx="8191500" cy="1828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52675" y="4695825"/>
            <a:ext cx="3638550" cy="1333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75" y="114300"/>
            <a:ext cx="8963025" cy="1243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077" y="1295400"/>
            <a:ext cx="8200365" cy="19716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09775" y="3695700"/>
            <a:ext cx="4095750" cy="3143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71725" y="4524375"/>
            <a:ext cx="4095750" cy="3143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067799" cy="68389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Demo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5" name="object 5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974" y="1314449"/>
              <a:ext cx="8505825" cy="1181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974" y="2352675"/>
              <a:ext cx="8458200" cy="12858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174" y="3400424"/>
              <a:ext cx="8743950" cy="13239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349" y="4219574"/>
              <a:ext cx="8553450" cy="22098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48749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25" y="1771650"/>
            <a:ext cx="8886825" cy="22002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48749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code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5" name="object 5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61949" y="1083944"/>
            <a:ext cx="6648451" cy="52507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search(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n, x):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i in range(n):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 == x: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i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-1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Driver code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[2, 3, 4, 10, 40]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10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Function call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search(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n, x)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result == -1: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print("Element is not present in array")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f"Element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present at index {result}")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77598" y="2108960"/>
            <a:ext cx="4551680" cy="295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Linear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ts val="2865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Example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Its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Applications</a:t>
            </a:r>
            <a:endParaRPr sz="2400" dirty="0">
              <a:latin typeface="Calibri"/>
              <a:cs typeface="Calibri"/>
            </a:endParaRPr>
          </a:p>
          <a:p>
            <a:pPr marL="354330" marR="93345" indent="-342265">
              <a:lnSpc>
                <a:spcPts val="2850"/>
              </a:lnSpc>
              <a:spcBef>
                <a:spcPts val="1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Linear 	Search</a:t>
            </a:r>
            <a:endParaRPr sz="2400" dirty="0">
              <a:latin typeface="Calibri"/>
              <a:cs typeface="Calibri"/>
            </a:endParaRPr>
          </a:p>
          <a:p>
            <a:pPr marL="424180" indent="-411480">
              <a:lnSpc>
                <a:spcPts val="2840"/>
              </a:lnSpc>
              <a:buFont typeface="Wingdings"/>
              <a:buChar char=""/>
              <a:tabLst>
                <a:tab pos="424180" algn="l"/>
              </a:tabLst>
            </a:pPr>
            <a:r>
              <a:rPr sz="2400" spc="-10" dirty="0">
                <a:latin typeface="Calibri"/>
                <a:cs typeface="Calibri"/>
              </a:rPr>
              <a:t>Brainstorming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Session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98BF8C4-F731-B63D-90A9-B4C5515D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45" y="128524"/>
            <a:ext cx="8123555" cy="695451"/>
          </a:xfrm>
        </p:spPr>
        <p:txBody>
          <a:bodyPr/>
          <a:lstStyle/>
          <a:p>
            <a:pPr algn="ctr"/>
            <a:r>
              <a:rPr lang="en-IN" dirty="0"/>
              <a:t>Linear</a:t>
            </a:r>
            <a:r>
              <a:rPr lang="en-IN" spc="-80" dirty="0"/>
              <a:t> </a:t>
            </a:r>
            <a:r>
              <a:rPr lang="en-IN" spc="-10" dirty="0"/>
              <a:t>Search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Linear</a:t>
            </a:r>
            <a:r>
              <a:rPr spc="-80" dirty="0"/>
              <a:t> </a:t>
            </a:r>
            <a:r>
              <a:rPr dirty="0"/>
              <a:t>Search</a:t>
            </a:r>
            <a:r>
              <a:rPr spc="-110" dirty="0"/>
              <a:t> </a:t>
            </a:r>
            <a:r>
              <a:rPr spc="-10" dirty="0"/>
              <a:t>complexity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21232" y="1287525"/>
          <a:ext cx="4139565" cy="1843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0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Complexity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Best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Case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O(1)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Case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O(n)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Worst</a:t>
                      </a:r>
                      <a:r>
                        <a:rPr sz="20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Case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O(n)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1560" y="3808412"/>
            <a:ext cx="5554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space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complexity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linear</a:t>
            </a:r>
            <a:r>
              <a:rPr sz="2400" i="1" spc="-8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search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O(1).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Applications</a:t>
            </a:r>
            <a:r>
              <a:rPr spc="-9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Linear</a:t>
            </a:r>
            <a:r>
              <a:rPr spc="-100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6734" y="1452308"/>
            <a:ext cx="8384540" cy="4145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502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Unsorted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Lists: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unsorted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most </a:t>
            </a:r>
            <a:r>
              <a:rPr sz="2000" dirty="0">
                <a:latin typeface="Calibri"/>
                <a:cs typeface="Calibri"/>
              </a:rPr>
              <a:t>commonly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collection.</a:t>
            </a:r>
            <a:endParaRPr sz="2000">
              <a:latin typeface="Calibri"/>
              <a:cs typeface="Calibri"/>
            </a:endParaRPr>
          </a:p>
          <a:p>
            <a:pPr marL="355600" marR="10160" indent="-343535" algn="just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Small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Data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Sets: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preferred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over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with</a:t>
            </a:r>
            <a:endParaRPr sz="20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Searching</a:t>
            </a:r>
            <a:r>
              <a:rPr sz="2000" b="1" spc="12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Linked</a:t>
            </a:r>
            <a:r>
              <a:rPr sz="2000" b="1" spc="12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Lists:</a:t>
            </a:r>
            <a:r>
              <a:rPr sz="2000" b="1" spc="1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14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linked</a:t>
            </a:r>
            <a:r>
              <a:rPr sz="2000" spc="1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list</a:t>
            </a:r>
            <a:r>
              <a:rPr sz="2000" spc="114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implementations,</a:t>
            </a:r>
            <a:r>
              <a:rPr sz="2000" spc="1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114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125" dirty="0">
                <a:latin typeface="Calibri"/>
                <a:cs typeface="Calibri"/>
              </a:rPr>
              <a:t>  </a:t>
            </a:r>
            <a:r>
              <a:rPr sz="2000" spc="-2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commonly</a:t>
            </a:r>
            <a:r>
              <a:rPr sz="2000" spc="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4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find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7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6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list.</a:t>
            </a:r>
            <a:r>
              <a:rPr sz="2000" spc="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4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checked </a:t>
            </a:r>
            <a:r>
              <a:rPr sz="2000" dirty="0">
                <a:latin typeface="Calibri"/>
                <a:cs typeface="Calibri"/>
              </a:rPr>
              <a:t>sequentially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until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desired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found.</a:t>
            </a:r>
            <a:endParaRPr sz="200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Simple</a:t>
            </a:r>
            <a:r>
              <a:rPr sz="2000" b="1" spc="3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Implementation:</a:t>
            </a:r>
            <a:r>
              <a:rPr sz="2000" b="1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much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easier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understand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implement as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Ternary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Advantages</a:t>
            </a:r>
            <a:r>
              <a:rPr spc="-5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Linear</a:t>
            </a:r>
            <a:r>
              <a:rPr spc="-55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/>
              <a:t>Linear</a:t>
            </a:r>
            <a:r>
              <a:rPr sz="2400" spc="190" dirty="0"/>
              <a:t> </a:t>
            </a:r>
            <a:r>
              <a:rPr sz="2400" dirty="0"/>
              <a:t>search</a:t>
            </a:r>
            <a:r>
              <a:rPr sz="2400" spc="190" dirty="0"/>
              <a:t> </a:t>
            </a:r>
            <a:r>
              <a:rPr sz="2400" dirty="0"/>
              <a:t>can</a:t>
            </a:r>
            <a:r>
              <a:rPr sz="2400" spc="155" dirty="0"/>
              <a:t> </a:t>
            </a:r>
            <a:r>
              <a:rPr sz="2400" dirty="0"/>
              <a:t>be</a:t>
            </a:r>
            <a:r>
              <a:rPr sz="2400" spc="175" dirty="0"/>
              <a:t> </a:t>
            </a:r>
            <a:r>
              <a:rPr sz="2400" dirty="0"/>
              <a:t>used</a:t>
            </a:r>
            <a:r>
              <a:rPr sz="2400" spc="210" dirty="0"/>
              <a:t> </a:t>
            </a:r>
            <a:r>
              <a:rPr sz="2400" dirty="0"/>
              <a:t>irrespective</a:t>
            </a:r>
            <a:r>
              <a:rPr sz="2400" spc="210" dirty="0"/>
              <a:t> </a:t>
            </a:r>
            <a:r>
              <a:rPr sz="2400" dirty="0"/>
              <a:t>of</a:t>
            </a:r>
            <a:r>
              <a:rPr sz="2400" spc="175" dirty="0"/>
              <a:t> </a:t>
            </a:r>
            <a:r>
              <a:rPr sz="2400" dirty="0"/>
              <a:t>whether</a:t>
            </a:r>
            <a:r>
              <a:rPr sz="2400" spc="210" dirty="0"/>
              <a:t> </a:t>
            </a:r>
            <a:r>
              <a:rPr sz="2400" dirty="0"/>
              <a:t>the</a:t>
            </a:r>
            <a:r>
              <a:rPr sz="2400" spc="160" dirty="0"/>
              <a:t> </a:t>
            </a:r>
            <a:r>
              <a:rPr sz="2400" dirty="0"/>
              <a:t>array</a:t>
            </a:r>
            <a:r>
              <a:rPr sz="2400" spc="160" dirty="0"/>
              <a:t> </a:t>
            </a:r>
            <a:r>
              <a:rPr sz="2400" spc="-25" dirty="0"/>
              <a:t>is</a:t>
            </a:r>
            <a:endParaRPr sz="2400"/>
          </a:p>
          <a:p>
            <a:pPr marL="355600">
              <a:lnSpc>
                <a:spcPct val="100000"/>
              </a:lnSpc>
              <a:spcBef>
                <a:spcPts val="1475"/>
              </a:spcBef>
            </a:pPr>
            <a:r>
              <a:rPr sz="2400" dirty="0"/>
              <a:t>sorted</a:t>
            </a:r>
            <a:r>
              <a:rPr sz="2400" spc="-35" dirty="0"/>
              <a:t> </a:t>
            </a:r>
            <a:r>
              <a:rPr sz="2400" dirty="0"/>
              <a:t>or</a:t>
            </a:r>
            <a:r>
              <a:rPr sz="2400" spc="-45" dirty="0"/>
              <a:t> </a:t>
            </a:r>
            <a:r>
              <a:rPr sz="2400" dirty="0"/>
              <a:t>not.</a:t>
            </a:r>
            <a:r>
              <a:rPr sz="2400" spc="-40" dirty="0"/>
              <a:t> </a:t>
            </a:r>
            <a:r>
              <a:rPr sz="2400" dirty="0"/>
              <a:t>It</a:t>
            </a:r>
            <a:r>
              <a:rPr sz="2400" spc="-35" dirty="0"/>
              <a:t> </a:t>
            </a:r>
            <a:r>
              <a:rPr sz="2400" dirty="0"/>
              <a:t>can</a:t>
            </a:r>
            <a:r>
              <a:rPr sz="2400" spc="-60" dirty="0"/>
              <a:t> </a:t>
            </a:r>
            <a:r>
              <a:rPr sz="2400" dirty="0"/>
              <a:t>be</a:t>
            </a:r>
            <a:r>
              <a:rPr sz="2400" spc="-45" dirty="0"/>
              <a:t> </a:t>
            </a:r>
            <a:r>
              <a:rPr sz="2400" dirty="0"/>
              <a:t>used</a:t>
            </a:r>
            <a:r>
              <a:rPr sz="2400" spc="5" dirty="0"/>
              <a:t> </a:t>
            </a:r>
            <a:r>
              <a:rPr sz="2400" dirty="0"/>
              <a:t>on</a:t>
            </a:r>
            <a:r>
              <a:rPr sz="2400" spc="-50" dirty="0"/>
              <a:t> </a:t>
            </a:r>
            <a:r>
              <a:rPr sz="2400" spc="-10" dirty="0"/>
              <a:t>arrays</a:t>
            </a:r>
            <a:r>
              <a:rPr sz="2400" spc="-30" dirty="0"/>
              <a:t> </a:t>
            </a:r>
            <a:r>
              <a:rPr sz="2400" dirty="0"/>
              <a:t>of</a:t>
            </a:r>
            <a:r>
              <a:rPr sz="2400" spc="-40" dirty="0"/>
              <a:t> </a:t>
            </a:r>
            <a:r>
              <a:rPr sz="2400" dirty="0"/>
              <a:t>any</a:t>
            </a:r>
            <a:r>
              <a:rPr sz="2400" spc="-70" dirty="0"/>
              <a:t> </a:t>
            </a:r>
            <a:r>
              <a:rPr sz="2400" dirty="0"/>
              <a:t>data</a:t>
            </a:r>
            <a:r>
              <a:rPr sz="2400" spc="-20" dirty="0"/>
              <a:t> </a:t>
            </a:r>
            <a:r>
              <a:rPr sz="2400" spc="-10" dirty="0"/>
              <a:t>type.</a:t>
            </a:r>
            <a:endParaRPr sz="2400"/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/>
              <a:t>Does</a:t>
            </a:r>
            <a:r>
              <a:rPr sz="2400" spc="-105" dirty="0"/>
              <a:t> </a:t>
            </a:r>
            <a:r>
              <a:rPr sz="2400" dirty="0"/>
              <a:t>not</a:t>
            </a:r>
            <a:r>
              <a:rPr sz="2400" spc="-85" dirty="0"/>
              <a:t> </a:t>
            </a:r>
            <a:r>
              <a:rPr sz="2400" dirty="0"/>
              <a:t>require</a:t>
            </a:r>
            <a:r>
              <a:rPr sz="2400" spc="-30" dirty="0"/>
              <a:t> </a:t>
            </a:r>
            <a:r>
              <a:rPr sz="2400" dirty="0"/>
              <a:t>any</a:t>
            </a:r>
            <a:r>
              <a:rPr sz="2400" spc="-100" dirty="0"/>
              <a:t> </a:t>
            </a:r>
            <a:r>
              <a:rPr sz="2400" dirty="0"/>
              <a:t>additional</a:t>
            </a:r>
            <a:r>
              <a:rPr sz="2400" spc="-40" dirty="0"/>
              <a:t> </a:t>
            </a:r>
            <a:r>
              <a:rPr sz="2400" spc="-10" dirty="0"/>
              <a:t>memory.</a:t>
            </a:r>
            <a:endParaRPr sz="2400"/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/>
              <a:t>It</a:t>
            </a:r>
            <a:r>
              <a:rPr sz="2400" spc="-45" dirty="0"/>
              <a:t> </a:t>
            </a:r>
            <a:r>
              <a:rPr sz="2400" dirty="0"/>
              <a:t>is</a:t>
            </a:r>
            <a:r>
              <a:rPr sz="2400" spc="-15" dirty="0"/>
              <a:t> </a:t>
            </a:r>
            <a:r>
              <a:rPr sz="2400" dirty="0"/>
              <a:t>a</a:t>
            </a:r>
            <a:r>
              <a:rPr sz="2400" spc="-40" dirty="0"/>
              <a:t> </a:t>
            </a:r>
            <a:r>
              <a:rPr sz="2400" spc="-20" dirty="0"/>
              <a:t>well-</a:t>
            </a:r>
            <a:r>
              <a:rPr sz="2400" dirty="0"/>
              <a:t>suited</a:t>
            </a:r>
            <a:r>
              <a:rPr sz="2400" spc="-30" dirty="0"/>
              <a:t> </a:t>
            </a:r>
            <a:r>
              <a:rPr sz="2400" dirty="0"/>
              <a:t>algorithm</a:t>
            </a:r>
            <a:r>
              <a:rPr sz="2400" spc="-10" dirty="0"/>
              <a:t> </a:t>
            </a:r>
            <a:r>
              <a:rPr sz="2400" dirty="0"/>
              <a:t>for</a:t>
            </a:r>
            <a:r>
              <a:rPr sz="2400" spc="-40" dirty="0"/>
              <a:t> </a:t>
            </a:r>
            <a:r>
              <a:rPr sz="2400" dirty="0"/>
              <a:t>small</a:t>
            </a:r>
            <a:r>
              <a:rPr sz="2400" spc="-60" dirty="0"/>
              <a:t> </a:t>
            </a:r>
            <a:r>
              <a:rPr sz="2400" spc="-10" dirty="0"/>
              <a:t>datasets.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Disadvantages</a:t>
            </a:r>
            <a:r>
              <a:rPr spc="-7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Linear</a:t>
            </a:r>
            <a:r>
              <a:rPr spc="-70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2617" rIns="0" bIns="0" rtlCol="0">
            <a:spAutoFit/>
          </a:bodyPr>
          <a:lstStyle/>
          <a:p>
            <a:pPr marL="500380" marR="5080" indent="-343535">
              <a:lnSpc>
                <a:spcPct val="1502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"/>
              <a:tabLst>
                <a:tab pos="500380" algn="l"/>
              </a:tabLst>
            </a:pPr>
            <a:r>
              <a:rPr dirty="0"/>
              <a:t>Linear</a:t>
            </a:r>
            <a:r>
              <a:rPr spc="140" dirty="0"/>
              <a:t> </a:t>
            </a:r>
            <a:r>
              <a:rPr dirty="0"/>
              <a:t>search</a:t>
            </a:r>
            <a:r>
              <a:rPr spc="160" dirty="0"/>
              <a:t> </a:t>
            </a:r>
            <a:r>
              <a:rPr dirty="0"/>
              <a:t>has</a:t>
            </a:r>
            <a:r>
              <a:rPr spc="155" dirty="0"/>
              <a:t> </a:t>
            </a:r>
            <a:r>
              <a:rPr dirty="0"/>
              <a:t>a</a:t>
            </a:r>
            <a:r>
              <a:rPr spc="165" dirty="0"/>
              <a:t> </a:t>
            </a:r>
            <a:r>
              <a:rPr dirty="0"/>
              <a:t>time</a:t>
            </a:r>
            <a:r>
              <a:rPr spc="135" dirty="0"/>
              <a:t> </a:t>
            </a:r>
            <a:r>
              <a:rPr dirty="0"/>
              <a:t>complexity</a:t>
            </a:r>
            <a:r>
              <a:rPr spc="170" dirty="0"/>
              <a:t> </a:t>
            </a:r>
            <a:r>
              <a:rPr dirty="0"/>
              <a:t>of</a:t>
            </a:r>
            <a:r>
              <a:rPr spc="170" dirty="0"/>
              <a:t> </a:t>
            </a:r>
            <a:r>
              <a:rPr dirty="0"/>
              <a:t>O(N),</a:t>
            </a:r>
            <a:r>
              <a:rPr spc="185" dirty="0"/>
              <a:t> </a:t>
            </a:r>
            <a:r>
              <a:rPr dirty="0"/>
              <a:t>which</a:t>
            </a:r>
            <a:r>
              <a:rPr spc="120" dirty="0"/>
              <a:t> </a:t>
            </a:r>
            <a:r>
              <a:rPr dirty="0"/>
              <a:t>in</a:t>
            </a:r>
            <a:r>
              <a:rPr spc="175" dirty="0"/>
              <a:t> </a:t>
            </a:r>
            <a:r>
              <a:rPr dirty="0"/>
              <a:t>turn</a:t>
            </a:r>
            <a:r>
              <a:rPr spc="190" dirty="0"/>
              <a:t> </a:t>
            </a:r>
            <a:r>
              <a:rPr dirty="0"/>
              <a:t>makes</a:t>
            </a:r>
            <a:r>
              <a:rPr spc="160" dirty="0"/>
              <a:t> </a:t>
            </a:r>
            <a:r>
              <a:rPr dirty="0"/>
              <a:t>it</a:t>
            </a:r>
            <a:r>
              <a:rPr spc="180" dirty="0"/>
              <a:t> </a:t>
            </a:r>
            <a:r>
              <a:rPr spc="-20" dirty="0"/>
              <a:t>slow </a:t>
            </a:r>
            <a:r>
              <a:rPr dirty="0"/>
              <a:t>for</a:t>
            </a:r>
            <a:r>
              <a:rPr spc="-95" dirty="0"/>
              <a:t> </a:t>
            </a:r>
            <a:r>
              <a:rPr dirty="0"/>
              <a:t>large</a:t>
            </a:r>
            <a:r>
              <a:rPr spc="-55" dirty="0"/>
              <a:t> </a:t>
            </a:r>
            <a:r>
              <a:rPr spc="-10" dirty="0"/>
              <a:t>datasets.</a:t>
            </a:r>
          </a:p>
          <a:p>
            <a:pPr marL="499745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499745" algn="l"/>
              </a:tabLst>
            </a:pPr>
            <a:r>
              <a:rPr dirty="0"/>
              <a:t>Not</a:t>
            </a:r>
            <a:r>
              <a:rPr spc="-60" dirty="0"/>
              <a:t> </a:t>
            </a:r>
            <a:r>
              <a:rPr dirty="0"/>
              <a:t>suitable</a:t>
            </a:r>
            <a:r>
              <a:rPr spc="-4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dirty="0"/>
              <a:t>large</a:t>
            </a:r>
            <a:r>
              <a:rPr spc="-55" dirty="0"/>
              <a:t> </a:t>
            </a:r>
            <a:r>
              <a:rPr spc="-10" dirty="0"/>
              <a:t>arrays.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800" y="3669798"/>
            <a:ext cx="7357745" cy="180975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When</a:t>
            </a:r>
            <a:r>
              <a:rPr sz="2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Linear</a:t>
            </a: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412750" indent="-40005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412750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dealing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dataset.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dataset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contiguous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memory.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400" spc="-5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spc="-3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spc="-2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3400" y="1143000"/>
            <a:ext cx="6274435" cy="479939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# Example values for M and N (you can change or take user input)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M = 5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N = 4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a = 0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b = []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# First loop: add i to a from 0 to M-1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for i in range(M):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    a += i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# Second loop: input N elements into list b and add them to a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for i in range(N):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    </a:t>
            </a:r>
            <a:r>
              <a:rPr lang="en-US" sz="1500" b="1" dirty="0" err="1">
                <a:latin typeface="Calibri"/>
                <a:cs typeface="Calibri"/>
              </a:rPr>
              <a:t>val</a:t>
            </a:r>
            <a:r>
              <a:rPr lang="en-US" sz="1500" b="1" dirty="0">
                <a:latin typeface="Calibri"/>
                <a:cs typeface="Calibri"/>
              </a:rPr>
              <a:t> = int(input(</a:t>
            </a:r>
            <a:r>
              <a:rPr lang="en-US" sz="1500" b="1" dirty="0" err="1">
                <a:latin typeface="Calibri"/>
                <a:cs typeface="Calibri"/>
              </a:rPr>
              <a:t>f"Enter</a:t>
            </a:r>
            <a:r>
              <a:rPr lang="en-US" sz="1500" b="1" dirty="0">
                <a:latin typeface="Calibri"/>
                <a:cs typeface="Calibri"/>
              </a:rPr>
              <a:t> value {i+1}: "))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    </a:t>
            </a:r>
            <a:r>
              <a:rPr lang="en-US" sz="1500" b="1" dirty="0" err="1">
                <a:latin typeface="Calibri"/>
                <a:cs typeface="Calibri"/>
              </a:rPr>
              <a:t>b.append</a:t>
            </a:r>
            <a:r>
              <a:rPr lang="en-US" sz="1500" b="1" dirty="0">
                <a:latin typeface="Calibri"/>
                <a:cs typeface="Calibri"/>
              </a:rPr>
              <a:t>(</a:t>
            </a:r>
            <a:r>
              <a:rPr lang="en-US" sz="1500" b="1" dirty="0" err="1">
                <a:latin typeface="Calibri"/>
                <a:cs typeface="Calibri"/>
              </a:rPr>
              <a:t>val</a:t>
            </a:r>
            <a:r>
              <a:rPr lang="en-US" sz="1500" b="1" dirty="0">
                <a:latin typeface="Calibri"/>
                <a:cs typeface="Calibri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    a += </a:t>
            </a:r>
            <a:r>
              <a:rPr lang="en-US" sz="1500" b="1" dirty="0" err="1">
                <a:latin typeface="Calibri"/>
                <a:cs typeface="Calibri"/>
              </a:rPr>
              <a:t>val</a:t>
            </a:r>
            <a:endParaRPr lang="en-US" sz="15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print("Final value of a:", a)</a:t>
            </a:r>
          </a:p>
          <a:p>
            <a:pPr marL="12700" algn="just">
              <a:lnSpc>
                <a:spcPct val="100000"/>
              </a:lnSpc>
              <a:spcBef>
                <a:spcPts val="10"/>
              </a:spcBef>
            </a:pPr>
            <a:endParaRPr lang="en-US" sz="1500" b="1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latin typeface="Calibri"/>
                <a:cs typeface="Calibri"/>
              </a:rPr>
              <a:t>What</a:t>
            </a:r>
            <a:r>
              <a:rPr sz="1500" b="1" spc="-6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is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the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space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and</a:t>
            </a:r>
            <a:r>
              <a:rPr sz="1500" b="1" spc="-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time</a:t>
            </a:r>
            <a:r>
              <a:rPr sz="1500" b="1" spc="-8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complexity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of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the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above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code?</a:t>
            </a:r>
            <a:endParaRPr sz="1500" dirty="0">
              <a:latin typeface="Calibri"/>
              <a:cs typeface="Calibri"/>
            </a:endParaRPr>
          </a:p>
          <a:p>
            <a:pPr marL="69850" algn="just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a: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Space: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O(M+N),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Time: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O(M+N)</a:t>
            </a:r>
            <a:endParaRPr sz="1500" dirty="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b: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Space: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O(N),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Time: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O(M*N)</a:t>
            </a:r>
            <a:endParaRPr sz="1500" dirty="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c: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Space: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O(M),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Time: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O(M)</a:t>
            </a:r>
            <a:endParaRPr sz="1500" dirty="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d: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Space: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O(N),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Time: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O(M+N)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72554"/>
            <a:ext cx="3600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spc="-3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spc="-2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4" name="object 4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02590" y="1353502"/>
            <a:ext cx="5586095" cy="45095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9875" algn="l"/>
              </a:tabLst>
            </a:pPr>
            <a:r>
              <a:rPr lang="en-US" sz="2000" b="1" dirty="0">
                <a:latin typeface="Calibri"/>
                <a:cs typeface="Calibri"/>
              </a:rPr>
              <a:t>2</a:t>
            </a:r>
            <a:r>
              <a:rPr lang="en-US" b="1" dirty="0">
                <a:latin typeface="Calibri"/>
                <a:cs typeface="Calibri"/>
              </a:rPr>
              <a:t>. </a:t>
            </a:r>
            <a:r>
              <a:rPr b="1" dirty="0">
                <a:latin typeface="Calibri"/>
                <a:cs typeface="Calibri"/>
              </a:rPr>
              <a:t>Let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us</a:t>
            </a:r>
            <a:r>
              <a:rPr b="1" spc="-9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consider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following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four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arrays: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>
                <a:latin typeface="Calibri"/>
                <a:cs typeface="Calibri"/>
              </a:rPr>
              <a:t>A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=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[9,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5,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11,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25,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7,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35]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>
                <a:latin typeface="Calibri"/>
                <a:cs typeface="Calibri"/>
              </a:rPr>
              <a:t>B =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[1,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2,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9,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15,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27]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b="1" dirty="0">
                <a:latin typeface="Calibri"/>
                <a:cs typeface="Calibri"/>
              </a:rPr>
              <a:t>C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=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[29,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27,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27,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18,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4,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2]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>
                <a:latin typeface="Calibri"/>
                <a:cs typeface="Calibri"/>
              </a:rPr>
              <a:t>D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=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[1,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8,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2,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5,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6,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7,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8,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9]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>
                <a:latin typeface="Calibri"/>
                <a:cs typeface="Calibri"/>
              </a:rPr>
              <a:t>Which of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the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arrays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are </a:t>
            </a:r>
            <a:r>
              <a:rPr b="1" spc="-10" dirty="0">
                <a:latin typeface="Calibri"/>
                <a:cs typeface="Calibri"/>
              </a:rPr>
              <a:t>sorted?</a:t>
            </a:r>
            <a:endParaRPr dirty="0">
              <a:latin typeface="Calibri"/>
              <a:cs typeface="Calibri"/>
            </a:endParaRPr>
          </a:p>
          <a:p>
            <a:pPr marL="69850" marR="4434840" algn="just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a: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C </a:t>
            </a:r>
            <a:r>
              <a:rPr dirty="0">
                <a:latin typeface="Calibri"/>
                <a:cs typeface="Calibri"/>
              </a:rPr>
              <a:t>b: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D </a:t>
            </a:r>
            <a:r>
              <a:rPr dirty="0">
                <a:latin typeface="Calibri"/>
                <a:cs typeface="Calibri"/>
              </a:rPr>
              <a:t>c: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C </a:t>
            </a:r>
            <a:r>
              <a:rPr dirty="0">
                <a:latin typeface="Calibri"/>
                <a:cs typeface="Calibri"/>
              </a:rPr>
              <a:t>d: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D</a:t>
            </a:r>
            <a:endParaRPr lang="en-US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420"/>
              </a:spcBef>
              <a:tabLst>
                <a:tab pos="269875" algn="l"/>
              </a:tabLst>
            </a:pPr>
            <a:r>
              <a:rPr lang="en-US" b="1" dirty="0">
                <a:latin typeface="Calibri"/>
                <a:cs typeface="Calibri"/>
              </a:rPr>
              <a:t>3. If</a:t>
            </a:r>
            <a:r>
              <a:rPr lang="en-US" b="1" spc="-95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for</a:t>
            </a:r>
            <a:r>
              <a:rPr lang="en-US" b="1" spc="-65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large inputs,</a:t>
            </a:r>
            <a:r>
              <a:rPr lang="en-US" b="1" spc="-25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X</a:t>
            </a:r>
            <a:r>
              <a:rPr lang="en-US" b="1" spc="-20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is</a:t>
            </a:r>
            <a:r>
              <a:rPr lang="en-US" b="1" spc="-10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b="1" spc="-55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better</a:t>
            </a:r>
            <a:r>
              <a:rPr lang="en-US" b="1" spc="5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choice than</a:t>
            </a:r>
            <a:r>
              <a:rPr lang="en-US" b="1" spc="10" dirty="0">
                <a:latin typeface="Calibri"/>
                <a:cs typeface="Calibri"/>
              </a:rPr>
              <a:t> </a:t>
            </a:r>
            <a:r>
              <a:rPr lang="en-US" b="1" spc="-155" dirty="0">
                <a:latin typeface="Calibri"/>
                <a:cs typeface="Calibri"/>
              </a:rPr>
              <a:t>Y,</a:t>
            </a:r>
            <a:r>
              <a:rPr lang="en-US" b="1" spc="5" dirty="0">
                <a:latin typeface="Calibri"/>
                <a:cs typeface="Calibri"/>
              </a:rPr>
              <a:t> </a:t>
            </a:r>
            <a:r>
              <a:rPr lang="en-US" b="1" spc="-10" dirty="0">
                <a:latin typeface="Calibri"/>
                <a:cs typeface="Calibri"/>
              </a:rPr>
              <a:t>then:</a:t>
            </a:r>
            <a:endParaRPr lang="en-US" dirty="0">
              <a:latin typeface="Calibri"/>
              <a:cs typeface="Calibri"/>
            </a:endParaRPr>
          </a:p>
          <a:p>
            <a:pPr marL="69850" marR="1134745" algn="just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a: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asymptotically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more </a:t>
            </a:r>
            <a:r>
              <a:rPr spc="-10" dirty="0">
                <a:latin typeface="Calibri"/>
                <a:cs typeface="Calibri"/>
              </a:rPr>
              <a:t>efficient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than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X </a:t>
            </a:r>
            <a:r>
              <a:rPr dirty="0">
                <a:latin typeface="Calibri"/>
                <a:cs typeface="Calibri"/>
              </a:rPr>
              <a:t>b: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10" dirty="0">
                <a:latin typeface="Calibri"/>
                <a:cs typeface="Calibri"/>
              </a:rPr>
              <a:t> asymptotically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more </a:t>
            </a:r>
            <a:r>
              <a:rPr spc="-10" dirty="0">
                <a:latin typeface="Calibri"/>
                <a:cs typeface="Calibri"/>
              </a:rPr>
              <a:t>efficient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than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Y </a:t>
            </a:r>
            <a:r>
              <a:rPr dirty="0">
                <a:latin typeface="Calibri"/>
                <a:cs typeface="Calibri"/>
              </a:rPr>
              <a:t>c: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equivalently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efficient</a:t>
            </a:r>
            <a:endParaRPr dirty="0">
              <a:latin typeface="Calibri"/>
              <a:cs typeface="Calibri"/>
            </a:endParaRPr>
          </a:p>
          <a:p>
            <a:pPr marL="69850" algn="just">
              <a:lnSpc>
                <a:spcPct val="100000"/>
              </a:lnSpc>
              <a:spcBef>
                <a:spcPts val="10"/>
              </a:spcBef>
            </a:pPr>
            <a:r>
              <a:rPr dirty="0">
                <a:latin typeface="Calibri"/>
                <a:cs typeface="Calibri"/>
              </a:rPr>
              <a:t>d: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None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above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2" y="268605"/>
            <a:ext cx="17341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Exercises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4159" y="1265681"/>
            <a:ext cx="8786495" cy="460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4445">
              <a:lnSpc>
                <a:spcPct val="150200"/>
              </a:lnSpc>
              <a:spcBef>
                <a:spcPts val="95"/>
              </a:spcBef>
              <a:buSzPct val="95000"/>
              <a:buAutoNum type="arabicPeriod"/>
              <a:tabLst>
                <a:tab pos="20383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	Given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[5,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3,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9,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2,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7,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1]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7,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exists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  <a:p>
            <a:pPr marL="12700" marR="8255" indent="-4445">
              <a:lnSpc>
                <a:spcPct val="150200"/>
              </a:lnSpc>
              <a:buSzPct val="95000"/>
              <a:buAutoNum type="arabicPeriod"/>
              <a:tabLst>
                <a:tab pos="20383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	In</a:t>
            </a:r>
            <a:r>
              <a:rPr sz="200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2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229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[10,</a:t>
            </a:r>
            <a:r>
              <a:rPr sz="2000" spc="2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20,</a:t>
            </a:r>
            <a:r>
              <a:rPr sz="2000" spc="2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30,</a:t>
            </a:r>
            <a:r>
              <a:rPr sz="2000" spc="2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40,</a:t>
            </a:r>
            <a:r>
              <a:rPr sz="2000" spc="2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50],</a:t>
            </a:r>
            <a:r>
              <a:rPr sz="2000" spc="229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2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1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2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1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2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2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index</a:t>
            </a:r>
            <a:r>
              <a:rPr sz="2000" spc="2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2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30.</a:t>
            </a:r>
            <a:endParaRPr sz="2000">
              <a:latin typeface="Calibri"/>
              <a:cs typeface="Calibri"/>
            </a:endParaRPr>
          </a:p>
          <a:p>
            <a:pPr marL="12700" marR="10795" indent="-3810">
              <a:lnSpc>
                <a:spcPct val="150200"/>
              </a:lnSpc>
              <a:buSzPct val="95000"/>
              <a:buAutoNum type="arabicPeriod"/>
              <a:tabLst>
                <a:tab pos="20383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	Implement</a:t>
            </a:r>
            <a:r>
              <a:rPr sz="2000" spc="3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2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3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3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Python</a:t>
            </a:r>
            <a:r>
              <a:rPr sz="2000" spc="3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3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3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000" spc="3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3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specific</a:t>
            </a:r>
            <a:r>
              <a:rPr sz="2000" spc="3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3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3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3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list</a:t>
            </a:r>
            <a:r>
              <a:rPr sz="2000" spc="3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integers.</a:t>
            </a:r>
            <a:endParaRPr sz="2000">
              <a:latin typeface="Calibri"/>
              <a:cs typeface="Calibri"/>
            </a:endParaRPr>
          </a:p>
          <a:p>
            <a:pPr marL="12700" marR="8255" indent="-3810">
              <a:lnSpc>
                <a:spcPct val="150200"/>
              </a:lnSpc>
              <a:buSzPct val="95000"/>
              <a:buAutoNum type="arabicPeriod"/>
              <a:tabLst>
                <a:tab pos="20383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	If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100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you're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performing</a:t>
            </a:r>
            <a:r>
              <a:rPr sz="200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search,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the worst-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case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scenario</a:t>
            </a:r>
            <a:r>
              <a:rPr sz="20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terms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needed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element?</a:t>
            </a:r>
            <a:endParaRPr sz="2000">
              <a:latin typeface="Calibri"/>
              <a:cs typeface="Calibri"/>
            </a:endParaRPr>
          </a:p>
          <a:p>
            <a:pPr marL="12700" marR="9525" indent="-3810">
              <a:lnSpc>
                <a:spcPct val="150200"/>
              </a:lnSpc>
              <a:buSzPct val="95000"/>
              <a:buAutoNum type="arabicPeriod"/>
              <a:tabLst>
                <a:tab pos="20383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	How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many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</a:t>
            </a:r>
            <a:r>
              <a:rPr sz="200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are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needed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best-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case</a:t>
            </a:r>
            <a:r>
              <a:rPr sz="2000" spc="1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scenario</a:t>
            </a: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on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10?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2" y="268605"/>
            <a:ext cx="17341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Exercises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2712" y="1306258"/>
            <a:ext cx="8425815" cy="374522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3535">
              <a:lnSpc>
                <a:spcPts val="3829"/>
              </a:lnSpc>
              <a:spcBef>
                <a:spcPts val="459"/>
              </a:spcBef>
              <a:buAutoNum type="arabicPeriod" startAt="6"/>
              <a:tabLst>
                <a:tab pos="355600" algn="l"/>
                <a:tab pos="424180" algn="l"/>
              </a:tabLst>
            </a:pP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Given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[4,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2,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7,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1,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9],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determine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value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6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exists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 startAt="6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Implement</a:t>
            </a:r>
            <a:r>
              <a:rPr sz="20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C++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specific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floating-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point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numbers.</a:t>
            </a:r>
            <a:endParaRPr sz="2000">
              <a:latin typeface="Calibri"/>
              <a:cs typeface="Calibri"/>
            </a:endParaRPr>
          </a:p>
          <a:p>
            <a:pPr marL="355600" marR="10795" indent="-343535">
              <a:lnSpc>
                <a:spcPct val="150200"/>
              </a:lnSpc>
              <a:buAutoNum type="arabicPeriod" startAt="8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1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time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complexity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11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when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searching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element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n?</a:t>
            </a:r>
            <a:endParaRPr sz="2000">
              <a:latin typeface="Calibri"/>
              <a:cs typeface="Calibri"/>
            </a:endParaRPr>
          </a:p>
          <a:p>
            <a:pPr marL="355600" marR="6985" indent="-343535">
              <a:lnSpc>
                <a:spcPct val="150200"/>
              </a:lnSpc>
              <a:buAutoNum type="arabicPeriod" startAt="8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[5,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10,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15,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20,</a:t>
            </a:r>
            <a:r>
              <a:rPr sz="2000" spc="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25]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you're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performing</a:t>
            </a:r>
            <a:r>
              <a:rPr sz="2000" spc="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search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25,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how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many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iterations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will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take?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2" y="268605"/>
            <a:ext cx="17341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Exercises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4" name="object 4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64159" y="1265681"/>
            <a:ext cx="8786495" cy="4145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330" marR="5080" indent="-342265">
              <a:lnSpc>
                <a:spcPct val="150200"/>
              </a:lnSpc>
              <a:spcBef>
                <a:spcPts val="95"/>
              </a:spcBef>
              <a:buAutoNum type="arabicPeriod" startAt="10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Given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[3,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6,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9,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12,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15]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10,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to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determine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exists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  <a:p>
            <a:pPr marL="354330" marR="12065" indent="-342265">
              <a:lnSpc>
                <a:spcPct val="150200"/>
              </a:lnSpc>
              <a:buAutoNum type="arabicPeriod" startAt="10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 size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50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element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that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not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array,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maximum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required?</a:t>
            </a:r>
            <a:endParaRPr sz="2000">
              <a:latin typeface="Calibri"/>
              <a:cs typeface="Calibri"/>
            </a:endParaRPr>
          </a:p>
          <a:p>
            <a:pPr marL="354330" marR="10795" indent="-342265">
              <a:lnSpc>
                <a:spcPct val="150200"/>
              </a:lnSpc>
              <a:buAutoNum type="arabicPeriod" startAt="10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Implement</a:t>
            </a:r>
            <a:r>
              <a:rPr sz="2000" spc="2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1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2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2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Java</a:t>
            </a:r>
            <a:r>
              <a:rPr sz="2000" spc="1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20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00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20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specific</a:t>
            </a:r>
            <a:r>
              <a:rPr sz="2000" spc="1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2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2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1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2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of 	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strings.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AutoNum type="arabicPeriod" startAt="10"/>
              <a:tabLst>
                <a:tab pos="35496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[2,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4,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6,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8,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10],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index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7.</a:t>
            </a:r>
            <a:endParaRPr sz="2000">
              <a:latin typeface="Calibri"/>
              <a:cs typeface="Calibri"/>
            </a:endParaRPr>
          </a:p>
          <a:p>
            <a:pPr marL="354330" marR="10795" indent="-342265">
              <a:lnSpc>
                <a:spcPct val="150200"/>
              </a:lnSpc>
              <a:buAutoNum type="arabicPeriod" startAt="10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Suppose</a:t>
            </a:r>
            <a:r>
              <a:rPr sz="200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[1,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2,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3,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4,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5]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find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3.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How</a:t>
            </a:r>
            <a:r>
              <a:rPr sz="20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many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iterations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will it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take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worst-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case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scenario?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REVIEW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4662" y="1505902"/>
            <a:ext cx="7341870" cy="1860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 algn="just">
              <a:lnSpc>
                <a:spcPct val="1004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Linear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search,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simply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traverse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completely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match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item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whose </a:t>
            </a:r>
            <a:r>
              <a:rPr sz="2400" dirty="0">
                <a:latin typeface="Times New Roman"/>
                <a:cs typeface="Times New Roman"/>
              </a:rPr>
              <a:t>location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found.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ts val="2855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match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found,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location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item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latin typeface="Times New Roman"/>
                <a:cs typeface="Times New Roman"/>
              </a:rPr>
              <a:t>returned;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otherwise,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returns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NULL.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RECAP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734" y="1371218"/>
            <a:ext cx="8128634" cy="3692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Quicksort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Conquer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pivot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perform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0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How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Choose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83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Always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spcBef>
                <a:spcPts val="5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Always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Pick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Pick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735" y="2669539"/>
            <a:ext cx="544131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0" spc="50" dirty="0">
                <a:solidFill>
                  <a:srgbClr val="005FAA"/>
                </a:solidFill>
                <a:latin typeface="Times New Roman"/>
                <a:cs typeface="Times New Roman"/>
              </a:rPr>
              <a:t>THANK</a:t>
            </a:r>
            <a:r>
              <a:rPr sz="7200" b="0" spc="-20" dirty="0">
                <a:solidFill>
                  <a:srgbClr val="005FAA"/>
                </a:solidFill>
                <a:latin typeface="Times New Roman"/>
                <a:cs typeface="Times New Roman"/>
              </a:rPr>
              <a:t> </a:t>
            </a:r>
            <a:r>
              <a:rPr sz="7200" b="0" spc="-55" dirty="0">
                <a:solidFill>
                  <a:srgbClr val="E21E23"/>
                </a:solidFill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3"/>
            <a:ext cx="9143999" cy="6848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Objective</a:t>
            </a:r>
            <a:r>
              <a:rPr spc="-5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Session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734" y="1452308"/>
            <a:ext cx="7287895" cy="23145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Gain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intuition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searching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Understand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searching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Learn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naive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namely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Linear Search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Understand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Complexity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3"/>
            <a:ext cx="9143999" cy="6848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Searching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882" y="1312672"/>
            <a:ext cx="8278495" cy="2391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9525" indent="-343535">
              <a:lnSpc>
                <a:spcPct val="1502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Searching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finding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particular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record,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single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chunk,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amount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356235" marR="508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6235" algn="l"/>
                <a:tab pos="1195070" algn="l"/>
                <a:tab pos="1722120" algn="l"/>
                <a:tab pos="2372995" algn="l"/>
                <a:tab pos="2866390" algn="l"/>
                <a:tab pos="4060190" algn="l"/>
                <a:tab pos="5016500" algn="l"/>
                <a:tab pos="5375275" algn="l"/>
                <a:tab pos="5980430" algn="l"/>
                <a:tab pos="7220584" algn="l"/>
                <a:tab pos="792670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forms: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arrays,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linked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lists,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trees,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heaps,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graphs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etc.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increasing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amount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nowadays,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356235">
              <a:lnSpc>
                <a:spcPct val="100000"/>
              </a:lnSpc>
              <a:spcBef>
                <a:spcPts val="1330"/>
              </a:spcBef>
            </a:pP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9825" y="3933825"/>
            <a:ext cx="5857875" cy="20193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3"/>
            <a:ext cx="9143999" cy="6848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Linear</a:t>
            </a:r>
            <a:r>
              <a:rPr spc="-50" dirty="0"/>
              <a:t> </a:t>
            </a:r>
            <a:r>
              <a:rPr spc="-10" dirty="0"/>
              <a:t>Search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882" y="1312672"/>
            <a:ext cx="8281670" cy="2772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6985" indent="-343535">
              <a:lnSpc>
                <a:spcPct val="1502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sequential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algorithm.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simplest </a:t>
            </a:r>
            <a:r>
              <a:rPr sz="2000" dirty="0">
                <a:latin typeface="Calibri"/>
                <a:cs typeface="Calibri"/>
              </a:rPr>
              <a:t>searching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algorithm.</a:t>
            </a:r>
            <a:endParaRPr sz="2000">
              <a:latin typeface="Calibri"/>
              <a:cs typeface="Calibri"/>
            </a:endParaRPr>
          </a:p>
          <a:p>
            <a:pPr marL="356235" marR="508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search,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simply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traverse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completely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match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each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item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whose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found.</a:t>
            </a:r>
            <a:endParaRPr sz="2000">
              <a:latin typeface="Calibri"/>
              <a:cs typeface="Calibri"/>
            </a:endParaRPr>
          </a:p>
          <a:p>
            <a:pPr marL="356235" marR="1016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match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found,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location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item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returned;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otherwise,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NULL.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spc="-45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we</a:t>
            </a:r>
            <a:r>
              <a:rPr spc="-70" dirty="0"/>
              <a:t> </a:t>
            </a:r>
            <a:r>
              <a:rPr dirty="0"/>
              <a:t>search</a:t>
            </a:r>
            <a:r>
              <a:rPr spc="-45" dirty="0"/>
              <a:t> </a:t>
            </a:r>
            <a:r>
              <a:rPr dirty="0"/>
              <a:t>an</a:t>
            </a:r>
            <a:r>
              <a:rPr spc="-45" dirty="0"/>
              <a:t> </a:t>
            </a:r>
            <a:r>
              <a:rPr dirty="0"/>
              <a:t>element</a:t>
            </a:r>
            <a:r>
              <a:rPr spc="-9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an</a:t>
            </a:r>
            <a:r>
              <a:rPr spc="-45" dirty="0"/>
              <a:t> </a:t>
            </a:r>
            <a:r>
              <a:rPr spc="-10" dirty="0"/>
              <a:t>array?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882" y="1356677"/>
            <a:ext cx="8277225" cy="2165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adopt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most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naive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searching.</a:t>
            </a:r>
            <a:endParaRPr sz="2000">
              <a:latin typeface="Calibri"/>
              <a:cs typeface="Calibri"/>
            </a:endParaRPr>
          </a:p>
          <a:p>
            <a:pPr marL="356235" marR="9525" indent="-343535" algn="just">
              <a:lnSpc>
                <a:spcPct val="100000"/>
              </a:lnSpc>
              <a:spcBef>
                <a:spcPts val="2410"/>
              </a:spcBef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We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look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orderly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fashion,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comparing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 we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would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like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find, namely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query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element.</a:t>
            </a:r>
            <a:endParaRPr sz="2000">
              <a:latin typeface="Calibri"/>
              <a:cs typeface="Calibri"/>
            </a:endParaRPr>
          </a:p>
          <a:p>
            <a:pPr marL="356235" marR="5080" indent="-343535" algn="just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Whenever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 find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matching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 report 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matched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traversed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entire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found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matching </a:t>
            </a:r>
            <a:r>
              <a:rPr sz="2000" dirty="0">
                <a:latin typeface="Calibri"/>
                <a:cs typeface="Calibri"/>
              </a:rPr>
              <a:t>element,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report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present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300" y="3714750"/>
            <a:ext cx="8315325" cy="19050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Important</a:t>
            </a:r>
            <a:r>
              <a:rPr spc="-140" dirty="0"/>
              <a:t> </a:t>
            </a:r>
            <a:r>
              <a:rPr spc="-10" dirty="0"/>
              <a:t>Observations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882" y="1461135"/>
            <a:ext cx="8275955" cy="35401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Calibri"/>
                <a:cs typeface="Calibri"/>
              </a:rPr>
              <a:t>Let's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few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important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observations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z="2000">
              <a:latin typeface="Calibri"/>
              <a:cs typeface="Calibri"/>
            </a:endParaRPr>
          </a:p>
          <a:p>
            <a:pPr marL="356235" marR="508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We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ordering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particular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  <a:p>
            <a:pPr marL="356235" marR="508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6235" algn="l"/>
                <a:tab pos="913130" algn="l"/>
                <a:tab pos="1212850" algn="l"/>
                <a:tab pos="2203450" algn="l"/>
                <a:tab pos="2650490" algn="l"/>
                <a:tab pos="3474085" algn="l"/>
                <a:tab pos="4439285" algn="l"/>
                <a:tab pos="4926330" algn="l"/>
                <a:tab pos="5682615" algn="l"/>
                <a:tab pos="6350635" algn="l"/>
                <a:tab pos="6786880" algn="l"/>
                <a:tab pos="7915275" algn="l"/>
              </a:tabLst>
            </a:pPr>
            <a:r>
              <a:rPr sz="2000" spc="-20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because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we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iterate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through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entire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searching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element,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guaranteed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 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present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4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4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present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48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guaranteed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5623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algorithm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failure.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Step</a:t>
            </a:r>
            <a:r>
              <a:rPr spc="-65" dirty="0"/>
              <a:t> </a:t>
            </a:r>
            <a:r>
              <a:rPr dirty="0"/>
              <a:t>by</a:t>
            </a:r>
            <a:r>
              <a:rPr spc="-65" dirty="0"/>
              <a:t> </a:t>
            </a:r>
            <a:r>
              <a:rPr dirty="0"/>
              <a:t>Step</a:t>
            </a:r>
            <a:r>
              <a:rPr spc="-125" dirty="0"/>
              <a:t> </a:t>
            </a:r>
            <a:r>
              <a:rPr dirty="0"/>
              <a:t>Process</a:t>
            </a:r>
            <a:r>
              <a:rPr spc="-90" dirty="0"/>
              <a:t> </a:t>
            </a:r>
            <a:r>
              <a:rPr dirty="0"/>
              <a:t>for</a:t>
            </a:r>
            <a:r>
              <a:rPr spc="-90" dirty="0"/>
              <a:t> </a:t>
            </a:r>
            <a:r>
              <a:rPr dirty="0"/>
              <a:t>Searching</a:t>
            </a:r>
            <a:r>
              <a:rPr spc="-65" dirty="0"/>
              <a:t> </a:t>
            </a:r>
            <a:r>
              <a:rPr dirty="0"/>
              <a:t>an</a:t>
            </a:r>
            <a:r>
              <a:rPr spc="-65" dirty="0"/>
              <a:t> </a:t>
            </a:r>
            <a:r>
              <a:rPr spc="-10" dirty="0"/>
              <a:t>Element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050" y="1200150"/>
            <a:ext cx="8343900" cy="46672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1329</Words>
  <Application>Microsoft Office PowerPoint</Application>
  <PresentationFormat>On-screen Show (4:3)</PresentationFormat>
  <Paragraphs>214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 Black</vt:lpstr>
      <vt:lpstr>Calibri</vt:lpstr>
      <vt:lpstr>Sylfaen</vt:lpstr>
      <vt:lpstr>Times New Roman</vt:lpstr>
      <vt:lpstr>Verdana</vt:lpstr>
      <vt:lpstr>Wingdings</vt:lpstr>
      <vt:lpstr>Office Theme</vt:lpstr>
      <vt:lpstr>Data Structure</vt:lpstr>
      <vt:lpstr>Linear Search </vt:lpstr>
      <vt:lpstr>RECAP</vt:lpstr>
      <vt:lpstr>Objective of the Session</vt:lpstr>
      <vt:lpstr>Searching</vt:lpstr>
      <vt:lpstr>Linear Search</vt:lpstr>
      <vt:lpstr>How can we search an element in an array?</vt:lpstr>
      <vt:lpstr>Important Observations</vt:lpstr>
      <vt:lpstr>Step by Step Process for Searching an Element</vt:lpstr>
      <vt:lpstr>Algorithm</vt:lpstr>
      <vt:lpstr>Algorithm</vt:lpstr>
      <vt:lpstr>PowerPoint Presentation</vt:lpstr>
      <vt:lpstr>Demo</vt:lpstr>
      <vt:lpstr>Demo</vt:lpstr>
      <vt:lpstr>Demo</vt:lpstr>
      <vt:lpstr>Demo</vt:lpstr>
      <vt:lpstr>Demo</vt:lpstr>
      <vt:lpstr>Demo</vt:lpstr>
      <vt:lpstr>code</vt:lpstr>
      <vt:lpstr>Linear Search complexity</vt:lpstr>
      <vt:lpstr>Applications of Linear Search</vt:lpstr>
      <vt:lpstr>Advantages of Linear Search</vt:lpstr>
      <vt:lpstr>Disadvantages of Linear Search</vt:lpstr>
      <vt:lpstr>Test Your Knowledge</vt:lpstr>
      <vt:lpstr>Test Your Knowledge</vt:lpstr>
      <vt:lpstr>Exercises</vt:lpstr>
      <vt:lpstr>Exercises</vt:lpstr>
      <vt:lpstr>Exercises</vt:lpstr>
      <vt:lpstr>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cp:lastModifiedBy>Admin</cp:lastModifiedBy>
  <cp:revision>7</cp:revision>
  <dcterms:created xsi:type="dcterms:W3CDTF">2025-08-06T07:44:50Z</dcterms:created>
  <dcterms:modified xsi:type="dcterms:W3CDTF">2025-08-12T07:53:10Z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2025-08-06T00:00:00Z</vt:filetime>
  </property>
</Properties>
</file>