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3" r:id="rId25"/>
    <p:sldId id="284" r:id="rId26"/>
    <p:sldId id="285" r:id="rId27"/>
    <p:sldId id="286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512" y="128524"/>
            <a:ext cx="8884920" cy="74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79" y="1299844"/>
            <a:ext cx="865124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41747"/>
            <a:ext cx="6769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kacademy.co.in/2021/06/c-program-algorithm-for-binary-search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tobotcode.com/binarySearch/index.html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tobotcode.com/binarySearch/index.html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kOUuPNTF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oC4y6RLlz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981200" y="3067049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575" y="1110297"/>
            <a:ext cx="4043045" cy="468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54555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else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a[mid]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val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 </a:t>
            </a:r>
            <a:r>
              <a:rPr sz="2000" spc="-20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12700" marR="226314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 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1 </a:t>
            </a:r>
            <a:r>
              <a:rPr sz="2000" dirty="0">
                <a:latin typeface="Calibri"/>
                <a:cs typeface="Calibri"/>
              </a:rPr>
              <a:t>[end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[end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loop]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pos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print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"value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present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array" </a:t>
            </a:r>
            <a:r>
              <a:rPr sz="2000" dirty="0">
                <a:latin typeface="Calibri"/>
                <a:cs typeface="Calibri"/>
              </a:rPr>
              <a:t>[end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1465" y="1357693"/>
            <a:ext cx="8636635" cy="46037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target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array,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target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value,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target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greater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right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target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2700" marR="953135">
              <a:lnSpc>
                <a:spcPct val="1502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matched.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799" y="1625600"/>
            <a:ext cx="5410201" cy="4013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97454" y="6011862"/>
            <a:ext cx="56978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https://akacademy.co.in/2021/06/c-program-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algorithm-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for-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binary-search.html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1200150"/>
            <a:ext cx="813435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4116" y="5764529"/>
            <a:ext cx="419671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https://ottobotcode.com/binarySearch/index.html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850" y="1266825"/>
            <a:ext cx="8677275" cy="4562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4116" y="5764529"/>
            <a:ext cx="419671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https://ottobotcode.com/binarySearch/index.html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36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complexity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1560" y="3808412"/>
            <a:ext cx="5554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space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complexity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linear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search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O(1).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0237" y="1475422"/>
          <a:ext cx="6779258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50" spc="-20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2F552E"/>
                      </a:solidFill>
                      <a:prstDash val="solid"/>
                    </a:lnL>
                    <a:lnR w="9525">
                      <a:solidFill>
                        <a:srgbClr val="2F552E"/>
                      </a:solidFill>
                      <a:prstDash val="solid"/>
                    </a:lnR>
                    <a:lnT w="9525">
                      <a:solidFill>
                        <a:srgbClr val="2F552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55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Complexity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2F552E"/>
                      </a:solidFill>
                      <a:prstDash val="solid"/>
                    </a:lnL>
                    <a:lnR w="9525">
                      <a:solidFill>
                        <a:srgbClr val="2F552E"/>
                      </a:solidFill>
                      <a:prstDash val="solid"/>
                    </a:lnR>
                    <a:lnT w="9525">
                      <a:solidFill>
                        <a:srgbClr val="2F552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550" b="1" spc="6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55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550" b="1" spc="5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O(logn)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Worst</a:t>
                      </a:r>
                      <a:r>
                        <a:rPr sz="1550" b="1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O(logn)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Applications</a:t>
            </a:r>
            <a:r>
              <a:rPr sz="3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452308"/>
            <a:ext cx="8380730" cy="277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 algn="just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block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algorithms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neural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optimal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hyper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graphics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ray </a:t>
            </a:r>
            <a:r>
              <a:rPr sz="2000" dirty="0">
                <a:latin typeface="Calibri"/>
                <a:cs typeface="Calibri"/>
              </a:rPr>
              <a:t>tracing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texture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mapping.</a:t>
            </a:r>
            <a:endParaRPr sz="2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b="1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Advantages</a:t>
            </a:r>
            <a:r>
              <a:rPr sz="3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730049"/>
            <a:ext cx="8280400" cy="231394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faster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especially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arrays.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ts val="3610"/>
              </a:lnSpc>
              <a:spcBef>
                <a:spcPts val="31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1098550" algn="l"/>
                <a:tab pos="2125345" algn="l"/>
                <a:tab pos="2780030" algn="l"/>
                <a:tab pos="3528060" algn="l"/>
                <a:tab pos="4694555" algn="l"/>
                <a:tab pos="5976620" algn="l"/>
                <a:tab pos="6614795" algn="l"/>
                <a:tab pos="6916420" algn="l"/>
                <a:tab pos="7786370" algn="l"/>
              </a:tabLst>
            </a:pPr>
            <a:r>
              <a:rPr sz="2000" spc="-2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efficient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than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searching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algorithms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similar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time complexity,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interpolation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well-</a:t>
            </a:r>
            <a:r>
              <a:rPr sz="2000" dirty="0">
                <a:latin typeface="Calibri"/>
                <a:cs typeface="Calibri"/>
              </a:rPr>
              <a:t>suited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external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drive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cloud.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Disadvantages</a:t>
            </a:r>
            <a:r>
              <a:rPr sz="36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6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880" y="1841182"/>
            <a:ext cx="8129905" cy="23145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structure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contiguous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locations.</a:t>
            </a:r>
            <a:endParaRPr sz="2000">
              <a:latin typeface="Calibri"/>
              <a:cs typeface="Calibri"/>
            </a:endParaRPr>
          </a:p>
          <a:p>
            <a:pPr marL="356235" marR="635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requires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comparable, </a:t>
            </a:r>
            <a:r>
              <a:rPr sz="2000" dirty="0">
                <a:latin typeface="Calibri"/>
                <a:cs typeface="Calibri"/>
              </a:rPr>
              <a:t>meaning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880" y="1329633"/>
            <a:ext cx="5943600" cy="297434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Iteration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341630" marR="5080" indent="-324485">
              <a:lnSpc>
                <a:spcPct val="107700"/>
              </a:lnSpc>
              <a:spcBef>
                <a:spcPts val="670"/>
              </a:spcBef>
            </a:pPr>
            <a:r>
              <a:rPr sz="1800" dirty="0">
                <a:latin typeface="Verdana"/>
                <a:cs typeface="Verdana"/>
              </a:rPr>
              <a:t>do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until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pointers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high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each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other.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(low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</a:t>
            </a:r>
            <a:r>
              <a:rPr sz="1800" spc="-10" dirty="0">
                <a:latin typeface="Verdana"/>
                <a:cs typeface="Verdana"/>
              </a:rPr>
              <a:t> high)/2</a:t>
            </a:r>
            <a:endParaRPr sz="1800">
              <a:latin typeface="Verdana"/>
              <a:cs typeface="Verdana"/>
            </a:endParaRPr>
          </a:p>
          <a:p>
            <a:pPr marL="665480" marR="3519170" indent="-324485">
              <a:lnSpc>
                <a:spcPct val="107800"/>
              </a:lnSpc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arr[mid]) </a:t>
            </a: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mid</a:t>
            </a:r>
            <a:endParaRPr sz="1800">
              <a:latin typeface="Verdana"/>
              <a:cs typeface="Verdana"/>
            </a:endParaRPr>
          </a:p>
          <a:p>
            <a:pPr marL="665480" marR="427990" indent="-324485">
              <a:lnSpc>
                <a:spcPts val="2330"/>
              </a:lnSpc>
              <a:spcBef>
                <a:spcPts val="30"/>
              </a:spcBef>
            </a:pPr>
            <a:r>
              <a:rPr sz="1800" dirty="0">
                <a:latin typeface="Verdana"/>
                <a:cs typeface="Verdana"/>
              </a:rPr>
              <a:t>else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(x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arr[mid])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//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 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right </a:t>
            </a:r>
            <a:r>
              <a:rPr sz="1800" spc="-20" dirty="0">
                <a:latin typeface="Verdana"/>
                <a:cs typeface="Verdana"/>
              </a:rPr>
              <a:t>side </a:t>
            </a:r>
            <a:r>
              <a:rPr sz="1800" dirty="0">
                <a:latin typeface="Verdana"/>
                <a:cs typeface="Verdana"/>
              </a:rPr>
              <a:t>low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341630">
              <a:lnSpc>
                <a:spcPct val="100000"/>
              </a:lnSpc>
              <a:spcBef>
                <a:spcPts val="60"/>
              </a:spcBef>
              <a:tabLst>
                <a:tab pos="2661285" algn="l"/>
              </a:tabLst>
            </a:pPr>
            <a:r>
              <a:rPr sz="1800" spc="-20" dirty="0">
                <a:latin typeface="Verdana"/>
                <a:cs typeface="Verdana"/>
              </a:rPr>
              <a:t>else</a:t>
            </a:r>
            <a:r>
              <a:rPr sz="1800" dirty="0">
                <a:latin typeface="Verdana"/>
                <a:cs typeface="Verdana"/>
              </a:rPr>
              <a:t>	//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left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side</a:t>
            </a:r>
            <a:endParaRPr sz="1800">
              <a:latin typeface="Verdana"/>
              <a:cs typeface="Verdana"/>
            </a:endParaRPr>
          </a:p>
          <a:p>
            <a:pPr marL="66548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Verdana"/>
                <a:cs typeface="Verdana"/>
              </a:rPr>
              <a:t>high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 mid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74415" y="5394642"/>
            <a:ext cx="1928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Complete</a:t>
            </a:r>
            <a:r>
              <a:rPr sz="18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Code</a:t>
            </a:r>
            <a:r>
              <a:rPr sz="18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here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587" y="326248"/>
            <a:ext cx="4314825" cy="39690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700" algn="ctr">
              <a:lnSpc>
                <a:spcPts val="287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z="3200" dirty="0">
                <a:solidFill>
                  <a:schemeClr val="bg1"/>
                </a:solidFill>
                <a:latin typeface="Calibri"/>
                <a:cs typeface="Calibri"/>
              </a:rPr>
              <a:t>Binary</a:t>
            </a:r>
            <a:r>
              <a:rPr lang="en-IN" sz="32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IN" sz="3200" spc="-10" dirty="0">
                <a:solidFill>
                  <a:schemeClr val="bg1"/>
                </a:solidFill>
                <a:latin typeface="Calibri"/>
                <a:cs typeface="Calibri"/>
              </a:rPr>
              <a:t>Search</a:t>
            </a:r>
            <a:endParaRPr lang="en-IN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3200" y="1772552"/>
            <a:ext cx="457327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  <a:spcBef>
                <a:spcPts val="45"/>
              </a:spcBef>
            </a:pPr>
            <a:r>
              <a:rPr sz="2400" spc="-10" dirty="0">
                <a:latin typeface="Calibri"/>
                <a:cs typeface="Calibri"/>
              </a:rPr>
              <a:t>Applications</a:t>
            </a:r>
            <a:endParaRPr sz="2400" dirty="0">
              <a:latin typeface="Calibri"/>
              <a:cs typeface="Calibri"/>
            </a:endParaRPr>
          </a:p>
          <a:p>
            <a:pPr marL="354330" marR="95250" indent="-342265">
              <a:lnSpc>
                <a:spcPts val="285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Binary 	Search</a:t>
            </a:r>
            <a:endParaRPr sz="2400" dirty="0">
              <a:latin typeface="Calibri"/>
              <a:cs typeface="Calibri"/>
            </a:endParaRPr>
          </a:p>
          <a:p>
            <a:pPr marL="424180" indent="-411480">
              <a:lnSpc>
                <a:spcPts val="2845"/>
              </a:lnSpc>
              <a:buFont typeface="Wingdings"/>
              <a:buChar char=""/>
              <a:tabLst>
                <a:tab pos="424180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880" y="1329633"/>
            <a:ext cx="6205220" cy="474789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Recursive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341630" marR="2661920" indent="-324485">
              <a:lnSpc>
                <a:spcPct val="107700"/>
              </a:lnSpc>
              <a:spcBef>
                <a:spcPts val="670"/>
              </a:spcBef>
            </a:pPr>
            <a:r>
              <a:rPr sz="1800" spc="-20" dirty="0">
                <a:latin typeface="Verdana"/>
                <a:cs typeface="Verdana"/>
              </a:rPr>
              <a:t>binarySearch(arr,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high)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 </a:t>
            </a:r>
            <a:r>
              <a:rPr sz="1800" spc="-20" dirty="0">
                <a:latin typeface="Verdana"/>
                <a:cs typeface="Verdana"/>
              </a:rPr>
              <a:t>high</a:t>
            </a:r>
            <a:endParaRPr sz="1800">
              <a:latin typeface="Verdana"/>
              <a:cs typeface="Verdana"/>
            </a:endParaRPr>
          </a:p>
          <a:p>
            <a:pPr marL="341630" marR="4164965" indent="323850">
              <a:lnSpc>
                <a:spcPct val="107800"/>
              </a:lnSpc>
            </a:pP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False </a:t>
            </a:r>
            <a:r>
              <a:rPr sz="1800" spc="-20" dirty="0">
                <a:latin typeface="Verdana"/>
                <a:cs typeface="Verdana"/>
              </a:rPr>
              <a:t>else</a:t>
            </a:r>
            <a:endParaRPr sz="1800">
              <a:latin typeface="Verdana"/>
              <a:cs typeface="Verdana"/>
            </a:endParaRPr>
          </a:p>
          <a:p>
            <a:pPr marL="665480" marR="2900045">
              <a:lnSpc>
                <a:spcPts val="2330"/>
              </a:lnSpc>
              <a:spcBef>
                <a:spcPts val="30"/>
              </a:spcBef>
            </a:pPr>
            <a:r>
              <a:rPr sz="1800" dirty="0">
                <a:latin typeface="Verdana"/>
                <a:cs typeface="Verdana"/>
              </a:rPr>
              <a:t>mid 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(low +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high)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/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2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arr[mid]</a:t>
            </a:r>
            <a:endParaRPr sz="1800">
              <a:latin typeface="Verdana"/>
              <a:cs typeface="Verdana"/>
            </a:endParaRPr>
          </a:p>
          <a:p>
            <a:pPr marL="989330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mid</a:t>
            </a:r>
            <a:endParaRPr sz="1800">
              <a:latin typeface="Verdana"/>
              <a:cs typeface="Verdana"/>
            </a:endParaRPr>
          </a:p>
          <a:p>
            <a:pPr marL="989330" marR="5080" indent="-324485">
              <a:lnSpc>
                <a:spcPct val="107700"/>
              </a:lnSpc>
              <a:tabLst>
                <a:tab pos="3527425" algn="l"/>
              </a:tabLst>
            </a:pPr>
            <a:r>
              <a:rPr sz="1800" dirty="0">
                <a:latin typeface="Verdana"/>
                <a:cs typeface="Verdana"/>
              </a:rPr>
              <a:t>else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arr[mid]</a:t>
            </a:r>
            <a:r>
              <a:rPr sz="1800" dirty="0">
                <a:latin typeface="Verdana"/>
                <a:cs typeface="Verdana"/>
              </a:rPr>
              <a:t>	//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right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side </a:t>
            </a: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binarySearch(arr, </a:t>
            </a:r>
            <a:r>
              <a:rPr sz="1800" dirty="0">
                <a:latin typeface="Verdana"/>
                <a:cs typeface="Verdana"/>
              </a:rPr>
              <a:t>x,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high)</a:t>
            </a:r>
            <a:endParaRPr sz="1800">
              <a:latin typeface="Verdana"/>
              <a:cs typeface="Verdana"/>
            </a:endParaRPr>
          </a:p>
          <a:p>
            <a:pPr marL="989330" marR="64769" indent="-324485">
              <a:lnSpc>
                <a:spcPts val="2330"/>
              </a:lnSpc>
              <a:spcBef>
                <a:spcPts val="30"/>
              </a:spcBef>
              <a:tabLst>
                <a:tab pos="3634104" algn="l"/>
              </a:tabLst>
            </a:pPr>
            <a:r>
              <a:rPr sz="1800" spc="-20" dirty="0">
                <a:latin typeface="Verdana"/>
                <a:cs typeface="Verdana"/>
              </a:rPr>
              <a:t>else</a:t>
            </a:r>
            <a:r>
              <a:rPr sz="1800" dirty="0">
                <a:latin typeface="Verdana"/>
                <a:cs typeface="Verdana"/>
              </a:rPr>
              <a:t>	//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left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side </a:t>
            </a: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binarySearch(arr,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00">
              <a:latin typeface="Verdana"/>
              <a:cs typeface="Verdana"/>
            </a:endParaRPr>
          </a:p>
          <a:p>
            <a:pPr marR="22860" algn="r">
              <a:lnSpc>
                <a:spcPct val="100000"/>
              </a:lnSpc>
            </a:pP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Complete</a:t>
            </a:r>
            <a:r>
              <a:rPr sz="18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Code</a:t>
            </a: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here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685" y="326263"/>
          <a:ext cx="8893174" cy="5831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855"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Linear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75565" algn="just">
                        <a:lnSpc>
                          <a:spcPct val="100800"/>
                        </a:lnSpc>
                        <a:spcBef>
                          <a:spcPts val="1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Linear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sequentially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each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until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finds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match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exhausts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55244">
                        <a:lnSpc>
                          <a:spcPct val="1008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continuously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divides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sorted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list,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comparing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middle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97155">
                        <a:lnSpc>
                          <a:spcPct val="100800"/>
                        </a:lnSpc>
                        <a:spcBef>
                          <a:spcPts val="1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complexity 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O(n),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899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complexity 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n),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making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faster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larger 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Efficiency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662940">
                        <a:lnSpc>
                          <a:spcPct val="1008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efficient,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especially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large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280670">
                        <a:lnSpc>
                          <a:spcPct val="1008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efficient,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especially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Requirement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sorted.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sorted.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Easier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implement.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586740">
                        <a:lnSpc>
                          <a:spcPct val="1008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complex implementation.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Space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Examines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sequentially.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245745">
                        <a:lnSpc>
                          <a:spcPct val="101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Eliminates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half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comparison.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808355">
                        <a:lnSpc>
                          <a:spcPct val="100899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Suitable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unsorted 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594360">
                        <a:lnSpc>
                          <a:spcPct val="100899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Ideal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sorted 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1" y="1338198"/>
            <a:ext cx="8351520" cy="39228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30"/>
              </a:spcBef>
              <a:tabLst>
                <a:tab pos="282575" algn="l"/>
              </a:tabLst>
            </a:pPr>
            <a:r>
              <a:rPr lang="en-US" sz="2300" b="1" dirty="0">
                <a:latin typeface="Garamond" panose="02020404030301010803" pitchFamily="18" charset="0"/>
                <a:cs typeface="Calibri"/>
              </a:rPr>
              <a:t>1.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Let</a:t>
            </a:r>
            <a:r>
              <a:rPr sz="2300" b="1" spc="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us</a:t>
            </a:r>
            <a:r>
              <a:rPr sz="2300" b="1" spc="9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assume</a:t>
            </a:r>
            <a:r>
              <a:rPr sz="2300" b="1" spc="5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an</a:t>
            </a:r>
            <a:r>
              <a:rPr sz="2300" b="1" spc="8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array</a:t>
            </a:r>
            <a:r>
              <a:rPr sz="2300" b="1" spc="9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[1,23,145,178,1203].</a:t>
            </a:r>
            <a:r>
              <a:rPr sz="2300" b="1" spc="7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How</a:t>
            </a:r>
            <a:r>
              <a:rPr sz="2300" b="1" spc="7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many</a:t>
            </a:r>
            <a:r>
              <a:rPr sz="2300" b="1" spc="4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iterations</a:t>
            </a:r>
            <a:r>
              <a:rPr sz="2300" b="1" spc="8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are</a:t>
            </a:r>
            <a:r>
              <a:rPr sz="2300" b="1" spc="9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needed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to</a:t>
            </a:r>
            <a:r>
              <a:rPr sz="23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find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23?</a:t>
            </a:r>
            <a:r>
              <a:rPr sz="23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[Assuming</a:t>
            </a:r>
            <a:r>
              <a:rPr sz="23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we</a:t>
            </a:r>
            <a:r>
              <a:rPr sz="2300" b="1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are considering</a:t>
            </a:r>
            <a:r>
              <a:rPr sz="2300" b="1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floor</a:t>
            </a:r>
            <a:r>
              <a:rPr sz="23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of</a:t>
            </a:r>
            <a:r>
              <a:rPr sz="2300" b="1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values</a:t>
            </a:r>
            <a:r>
              <a:rPr sz="23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for floating</a:t>
            </a:r>
            <a:r>
              <a:rPr sz="2300" b="1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point</a:t>
            </a:r>
            <a:r>
              <a:rPr sz="23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values,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and</a:t>
            </a:r>
            <a:r>
              <a:rPr sz="2300" b="1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index</a:t>
            </a:r>
            <a:r>
              <a:rPr sz="23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starting</a:t>
            </a:r>
            <a:r>
              <a:rPr sz="23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from</a:t>
            </a:r>
            <a:r>
              <a:rPr sz="23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25" dirty="0">
                <a:latin typeface="Garamond" panose="02020404030301010803" pitchFamily="18" charset="0"/>
                <a:cs typeface="Calibri"/>
              </a:rPr>
              <a:t>1]</a:t>
            </a:r>
            <a:r>
              <a:rPr lang="en-US" sz="2300" b="1" spc="-25" dirty="0">
                <a:latin typeface="Garamond" panose="02020404030301010803" pitchFamily="18" charset="0"/>
                <a:cs typeface="Calibri"/>
              </a:rPr>
              <a:t>?</a:t>
            </a:r>
          </a:p>
          <a:p>
            <a:pPr marL="12700" marR="7620" algn="just">
              <a:lnSpc>
                <a:spcPct val="100000"/>
              </a:lnSpc>
              <a:spcBef>
                <a:spcPts val="130"/>
              </a:spcBef>
              <a:tabLst>
                <a:tab pos="282575" algn="l"/>
              </a:tabLst>
            </a:pPr>
            <a:endParaRPr lang="en-US" sz="2300" dirty="0">
              <a:latin typeface="Garamond" panose="02020404030301010803" pitchFamily="18" charset="0"/>
              <a:cs typeface="Calibri"/>
            </a:endParaRPr>
          </a:p>
          <a:p>
            <a:pPr marL="12701">
              <a:lnSpc>
                <a:spcPct val="100000"/>
              </a:lnSpc>
              <a:spcBef>
                <a:spcPts val="5"/>
              </a:spcBef>
              <a:tabLst>
                <a:tab pos="271780" algn="l"/>
              </a:tabLst>
            </a:pPr>
            <a:r>
              <a:rPr lang="en-US" sz="2300" b="1" dirty="0">
                <a:latin typeface="Garamond" panose="02020404030301010803" pitchFamily="18" charset="0"/>
                <a:cs typeface="Calibri"/>
              </a:rPr>
              <a:t>2.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Let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us</a:t>
            </a:r>
            <a:r>
              <a:rPr sz="2300" b="1" spc="4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assume</a:t>
            </a:r>
            <a:r>
              <a:rPr sz="2300" b="1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an</a:t>
            </a:r>
            <a:r>
              <a:rPr sz="2300" b="1" spc="3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array</a:t>
            </a:r>
            <a:r>
              <a:rPr sz="2300" b="1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[11,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33,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145,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1294,</a:t>
            </a:r>
            <a:r>
              <a:rPr sz="23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1356,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1450,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3300,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4500,</a:t>
            </a:r>
            <a:r>
              <a:rPr sz="23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6000,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8000,</a:t>
            </a:r>
            <a:endParaRPr sz="2300" dirty="0">
              <a:latin typeface="Garamond" panose="02020404030301010803" pitchFamily="18" charset="0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300" b="1" dirty="0">
                <a:latin typeface="Garamond" panose="02020404030301010803" pitchFamily="18" charset="0"/>
                <a:cs typeface="Calibri"/>
              </a:rPr>
              <a:t>9000].</a:t>
            </a:r>
            <a:r>
              <a:rPr sz="2300" b="1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Let</a:t>
            </a:r>
            <a:r>
              <a:rPr sz="2300" b="1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us</a:t>
            </a:r>
            <a:r>
              <a:rPr sz="2300" b="1" spc="6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search</a:t>
            </a:r>
            <a:r>
              <a:rPr sz="2300" b="1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for</a:t>
            </a:r>
            <a:r>
              <a:rPr sz="2300" b="1" spc="6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4500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using</a:t>
            </a:r>
            <a:r>
              <a:rPr sz="23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binary</a:t>
            </a:r>
            <a:r>
              <a:rPr sz="2300" b="1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search.</a:t>
            </a:r>
            <a:r>
              <a:rPr sz="2300" b="1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What</a:t>
            </a:r>
            <a:r>
              <a:rPr sz="2300" b="1" spc="6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would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be</a:t>
            </a:r>
            <a:r>
              <a:rPr sz="2300" b="1" spc="6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the mid</a:t>
            </a:r>
            <a:r>
              <a:rPr sz="2300" b="1" spc="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values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at</a:t>
            </a:r>
            <a:r>
              <a:rPr sz="2300" b="1" spc="3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sz="2300" b="1" spc="30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second</a:t>
            </a:r>
            <a:r>
              <a:rPr sz="2300" b="1" spc="3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and</a:t>
            </a:r>
            <a:r>
              <a:rPr sz="2300" b="1" spc="31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third</a:t>
            </a:r>
            <a:r>
              <a:rPr sz="2300" b="1" spc="35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iteration</a:t>
            </a:r>
            <a:r>
              <a:rPr sz="2300" b="1" spc="31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respectively?</a:t>
            </a:r>
            <a:r>
              <a:rPr sz="2300" b="1" spc="36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[Assuming</a:t>
            </a:r>
            <a:r>
              <a:rPr sz="2300" b="1" spc="35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we</a:t>
            </a:r>
            <a:r>
              <a:rPr sz="2300" b="1" spc="31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are</a:t>
            </a:r>
            <a:r>
              <a:rPr sz="2300" b="1" spc="36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considering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floor</a:t>
            </a:r>
            <a:r>
              <a:rPr sz="2300" b="1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of</a:t>
            </a:r>
            <a:r>
              <a:rPr sz="23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values</a:t>
            </a:r>
            <a:r>
              <a:rPr sz="23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for</a:t>
            </a:r>
            <a:r>
              <a:rPr sz="23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floating</a:t>
            </a:r>
            <a:r>
              <a:rPr sz="23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point</a:t>
            </a:r>
            <a:r>
              <a:rPr sz="23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values,</a:t>
            </a:r>
            <a:r>
              <a:rPr sz="23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and</a:t>
            </a:r>
            <a:r>
              <a:rPr sz="2300" b="1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index</a:t>
            </a:r>
            <a:r>
              <a:rPr sz="23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starting</a:t>
            </a:r>
            <a:r>
              <a:rPr sz="23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from</a:t>
            </a:r>
            <a:r>
              <a:rPr sz="23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25" dirty="0">
                <a:latin typeface="Garamond" panose="02020404030301010803" pitchFamily="18" charset="0"/>
                <a:cs typeface="Calibri"/>
              </a:rPr>
              <a:t>1]</a:t>
            </a:r>
            <a:r>
              <a:rPr lang="en-US" sz="2300" b="1" spc="-25" dirty="0">
                <a:latin typeface="Garamond" panose="02020404030301010803" pitchFamily="18" charset="0"/>
                <a:cs typeface="Calibri"/>
              </a:rPr>
              <a:t>?</a:t>
            </a:r>
            <a:endParaRPr sz="2300" dirty="0">
              <a:latin typeface="Garamond" panose="02020404030301010803" pitchFamily="18" charset="0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353502"/>
            <a:ext cx="6773545" cy="558422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25"/>
              </a:spcBef>
              <a:tabLst>
                <a:tab pos="269875" algn="l"/>
              </a:tabLst>
            </a:pPr>
            <a:r>
              <a:rPr lang="en-US" sz="2200" b="1" dirty="0">
                <a:latin typeface="Garamond" panose="02020404030301010803" pitchFamily="18" charset="0"/>
                <a:cs typeface="Calibri"/>
              </a:rPr>
              <a:t>3.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What</a:t>
            </a:r>
            <a:r>
              <a:rPr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is</a:t>
            </a:r>
            <a:r>
              <a:rPr sz="2200" b="1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space</a:t>
            </a:r>
            <a:r>
              <a:rPr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complexity</a:t>
            </a:r>
            <a:r>
              <a:rPr sz="22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of</a:t>
            </a:r>
            <a:r>
              <a:rPr sz="2200" b="1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binary</a:t>
            </a:r>
            <a:r>
              <a:rPr sz="2200" b="1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search</a:t>
            </a:r>
            <a:r>
              <a:rPr sz="2200" b="1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implemented</a:t>
            </a:r>
            <a:r>
              <a:rPr sz="2200" b="1" spc="1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spc="-10" dirty="0">
                <a:latin typeface="Garamond" panose="02020404030301010803" pitchFamily="18" charset="0"/>
                <a:cs typeface="Calibri"/>
              </a:rPr>
              <a:t>using recursion?</a:t>
            </a:r>
            <a:endParaRPr sz="2200" dirty="0">
              <a:latin typeface="Garamond" panose="02020404030301010803" pitchFamily="18" charset="0"/>
              <a:cs typeface="Calibri"/>
            </a:endParaRPr>
          </a:p>
          <a:p>
            <a:pPr marL="12701">
              <a:lnSpc>
                <a:spcPct val="150000"/>
              </a:lnSpc>
              <a:spcBef>
                <a:spcPts val="2410"/>
              </a:spcBef>
              <a:tabLst>
                <a:tab pos="265430" algn="l"/>
              </a:tabLst>
            </a:pPr>
            <a:r>
              <a:rPr lang="en-US" sz="2200" b="1" dirty="0">
                <a:latin typeface="Garamond" panose="02020404030301010803" pitchFamily="18" charset="0"/>
                <a:cs typeface="Calibri"/>
              </a:rPr>
              <a:t>4. What</a:t>
            </a:r>
            <a:r>
              <a:rPr lang="en-US" sz="2200" b="1" spc="-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is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lang="en-US" sz="22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recurrence</a:t>
            </a:r>
            <a:r>
              <a:rPr lang="en-US" sz="2200" b="1" spc="-9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relation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for</a:t>
            </a:r>
            <a:r>
              <a:rPr lang="en-US" sz="22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lang="en-US" sz="22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binary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search?</a:t>
            </a:r>
          </a:p>
          <a:p>
            <a:pPr marL="12701">
              <a:lnSpc>
                <a:spcPct val="150000"/>
              </a:lnSpc>
              <a:spcBef>
                <a:spcPts val="125"/>
              </a:spcBef>
              <a:tabLst>
                <a:tab pos="265430" algn="l"/>
              </a:tabLst>
            </a:pPr>
            <a:r>
              <a:rPr lang="en-US" sz="2200" b="1" dirty="0">
                <a:latin typeface="Garamond" panose="02020404030301010803" pitchFamily="18" charset="0"/>
                <a:cs typeface="Calibri"/>
              </a:rPr>
              <a:t>5.In</a:t>
            </a:r>
            <a:r>
              <a:rPr lang="en-US" sz="22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linked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list,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which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algorithm</a:t>
            </a:r>
            <a:r>
              <a:rPr lang="en-US" sz="2200" b="1" spc="-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can</a:t>
            </a:r>
            <a:r>
              <a:rPr lang="en-US" sz="22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be</a:t>
            </a:r>
            <a:r>
              <a:rPr lang="en-US" sz="2200" b="1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used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to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search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for</a:t>
            </a:r>
            <a:r>
              <a:rPr lang="en-US"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an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element?</a:t>
            </a:r>
            <a:endParaRPr lang="en-US" sz="2200" dirty="0">
              <a:latin typeface="Garamond" panose="02020404030301010803" pitchFamily="18" charset="0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0"/>
              </a:spcBef>
              <a:tabLst>
                <a:tab pos="265430" algn="l"/>
              </a:tabLst>
            </a:pPr>
            <a:r>
              <a:rPr lang="en-US" sz="2200" b="1" dirty="0">
                <a:latin typeface="Garamond" panose="02020404030301010803" pitchFamily="18" charset="0"/>
                <a:cs typeface="Calibri"/>
              </a:rPr>
              <a:t>6. Let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us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consider</a:t>
            </a:r>
            <a:r>
              <a:rPr lang="en-US"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sorted</a:t>
            </a:r>
            <a:r>
              <a:rPr lang="en-US" sz="2200" b="1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array</a:t>
            </a:r>
            <a:r>
              <a:rPr lang="en-US" sz="2200" b="1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of</a:t>
            </a:r>
            <a:r>
              <a:rPr lang="en-US"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length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N.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What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would</a:t>
            </a:r>
            <a:r>
              <a:rPr lang="en-US" sz="2200" b="1" spc="1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be</a:t>
            </a:r>
            <a:r>
              <a:rPr lang="en-US" sz="2200" b="1" spc="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lang="en-US" sz="2200" b="1" spc="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best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20" dirty="0">
                <a:latin typeface="Garamond" panose="02020404030301010803" pitchFamily="18" charset="0"/>
                <a:cs typeface="Calibri"/>
              </a:rPr>
              <a:t>time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complexity</a:t>
            </a:r>
            <a:r>
              <a:rPr lang="en-US" sz="2200" b="1" spc="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of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algorithm</a:t>
            </a:r>
            <a:r>
              <a:rPr lang="en-US" sz="2200" b="1" spc="-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to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find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pair</a:t>
            </a:r>
            <a:r>
              <a:rPr lang="en-US" sz="22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of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numbers</a:t>
            </a:r>
            <a:r>
              <a:rPr lang="en-US" sz="2200" b="1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such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that</a:t>
            </a:r>
            <a:r>
              <a:rPr lang="en-US" sz="2200" b="1" spc="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absolute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difference</a:t>
            </a:r>
            <a:r>
              <a:rPr lang="en-US" sz="22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between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them is</a:t>
            </a:r>
            <a:r>
              <a:rPr lang="en-US"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equal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to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p?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(</a:t>
            </a:r>
            <a:r>
              <a:rPr lang="en-US" sz="2200" b="1" dirty="0" err="1">
                <a:latin typeface="Garamond" panose="02020404030301010803" pitchFamily="18" charset="0"/>
                <a:cs typeface="Calibri"/>
              </a:rPr>
              <a:t>i.e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(</a:t>
            </a:r>
            <a:r>
              <a:rPr lang="en-US" sz="2200" b="1" dirty="0" err="1">
                <a:latin typeface="Garamond" panose="02020404030301010803" pitchFamily="18" charset="0"/>
                <a:cs typeface="Calibri"/>
              </a:rPr>
              <a:t>x,y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)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where</a:t>
            </a:r>
            <a:r>
              <a:rPr lang="en-US" sz="22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20" dirty="0">
                <a:latin typeface="Garamond" panose="02020404030301010803" pitchFamily="18" charset="0"/>
                <a:cs typeface="Calibri"/>
              </a:rPr>
              <a:t>|x-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y|</a:t>
            </a:r>
            <a:r>
              <a:rPr lang="en-US" sz="2200" b="1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=</a:t>
            </a:r>
            <a:r>
              <a:rPr lang="en-US" sz="2200" b="1" spc="3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25" dirty="0">
                <a:latin typeface="Garamond" panose="02020404030301010803" pitchFamily="18" charset="0"/>
                <a:cs typeface="Calibri"/>
              </a:rPr>
              <a:t>p)</a:t>
            </a:r>
            <a:endParaRPr lang="en-US" sz="2200" dirty="0">
              <a:latin typeface="Garamond" panose="02020404030301010803" pitchFamily="18" charset="0"/>
              <a:cs typeface="Calibri"/>
            </a:endParaRPr>
          </a:p>
          <a:p>
            <a:pPr marL="12701">
              <a:lnSpc>
                <a:spcPct val="100000"/>
              </a:lnSpc>
              <a:spcBef>
                <a:spcPts val="2410"/>
              </a:spcBef>
              <a:tabLst>
                <a:tab pos="265430" algn="l"/>
              </a:tabLst>
            </a:pPr>
            <a:endParaRPr lang="en-US" sz="24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Exercises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4159" y="1309687"/>
            <a:ext cx="8786495" cy="4912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7359" marR="7620" indent="-455295" algn="just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{2,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12,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14,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16,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18,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20},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search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12.</a:t>
            </a:r>
            <a:endParaRPr sz="2000" dirty="0">
              <a:latin typeface="Calibri"/>
              <a:cs typeface="Calibri"/>
            </a:endParaRPr>
          </a:p>
          <a:p>
            <a:pPr marL="467359" marR="5080" indent="-455295" algn="just">
              <a:lnSpc>
                <a:spcPct val="100000"/>
              </a:lnSpc>
              <a:spcBef>
                <a:spcPts val="2410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 the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an 	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1024?</a:t>
            </a:r>
            <a:endParaRPr sz="2000" dirty="0">
              <a:latin typeface="Calibri"/>
              <a:cs typeface="Calibri"/>
            </a:endParaRPr>
          </a:p>
          <a:p>
            <a:pPr marL="467359" marR="5715" indent="-455295" algn="just">
              <a:lnSpc>
                <a:spcPct val="100000"/>
              </a:lnSpc>
              <a:spcBef>
                <a:spcPts val="2410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algorithm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takes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desired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in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16,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would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take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32?</a:t>
            </a:r>
            <a:endParaRPr sz="2000" dirty="0">
              <a:latin typeface="Calibri"/>
              <a:cs typeface="Calibri"/>
            </a:endParaRPr>
          </a:p>
          <a:p>
            <a:pPr marL="467359" marR="11430" indent="-455295" algn="just">
              <a:lnSpc>
                <a:spcPct val="100000"/>
              </a:lnSpc>
              <a:spcBef>
                <a:spcPts val="241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Suppose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100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elements.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is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conducted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found, how many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were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made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in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worst-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scenario?</a:t>
            </a:r>
            <a:endParaRPr sz="2000" dirty="0">
              <a:latin typeface="Calibri"/>
              <a:cs typeface="Calibri"/>
            </a:endParaRPr>
          </a:p>
          <a:p>
            <a:pPr marL="467359" marR="5080" indent="-455295" algn="just">
              <a:lnSpc>
                <a:spcPct val="100000"/>
              </a:lnSpc>
              <a:spcBef>
                <a:spcPts val="241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{1,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5,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11,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13,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15,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17,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19},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to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14.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Exercises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712" y="1311973"/>
            <a:ext cx="8425180" cy="4607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25"/>
              </a:spcBef>
              <a:buAutoNum type="arabicPeriod" startAt="6"/>
              <a:tabLst>
                <a:tab pos="355600" algn="l"/>
                <a:tab pos="410209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In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search,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present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array,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its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absence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n?</a:t>
            </a:r>
            <a:endParaRPr sz="2000">
              <a:latin typeface="Calibri"/>
              <a:cs typeface="Calibri"/>
            </a:endParaRPr>
          </a:p>
          <a:p>
            <a:pPr marL="353060" marR="6350" indent="-340995" algn="just">
              <a:lnSpc>
                <a:spcPct val="100000"/>
              </a:lnSpc>
              <a:spcBef>
                <a:spcPts val="10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Suppose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256.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conducted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1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found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after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comparisons,</a:t>
            </a:r>
            <a:r>
              <a:rPr sz="200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maximum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could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been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inspected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before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finding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 	element?</a:t>
            </a:r>
            <a:endParaRPr sz="2000">
              <a:latin typeface="Calibri"/>
              <a:cs typeface="Calibri"/>
            </a:endParaRPr>
          </a:p>
          <a:p>
            <a:pPr marL="353060" marR="7620" indent="-340995" algn="just">
              <a:lnSpc>
                <a:spcPct val="100000"/>
              </a:lnSpc>
              <a:spcBef>
                <a:spcPts val="15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Consider</a:t>
            </a:r>
            <a:r>
              <a:rPr sz="2000" spc="3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3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2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32</a:t>
            </a:r>
            <a:r>
              <a:rPr sz="2000" spc="2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which</a:t>
            </a:r>
            <a:r>
              <a:rPr sz="2000" spc="2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3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3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performed.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2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found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after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comparisons,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elements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could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been</a:t>
            </a:r>
            <a:r>
              <a:rPr sz="20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inspected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before</a:t>
            </a:r>
            <a:r>
              <a:rPr sz="20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finding</a:t>
            </a:r>
            <a:r>
              <a:rPr sz="20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element?</a:t>
            </a:r>
            <a:endParaRPr sz="2000">
              <a:latin typeface="Calibri"/>
              <a:cs typeface="Calibri"/>
            </a:endParaRPr>
          </a:p>
          <a:p>
            <a:pPr marL="353060" marR="7620" indent="-340995" algn="just">
              <a:lnSpc>
                <a:spcPct val="100000"/>
              </a:lnSpc>
              <a:spcBef>
                <a:spcPts val="10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search,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present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array,</a:t>
            </a:r>
            <a:r>
              <a:rPr sz="2000" spc="1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n?</a:t>
            </a:r>
            <a:endParaRPr sz="2000">
              <a:latin typeface="Calibri"/>
              <a:cs typeface="Calibri"/>
            </a:endParaRPr>
          </a:p>
          <a:p>
            <a:pPr marL="353695" marR="5080" indent="-341630" algn="just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{1,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5,</a:t>
            </a:r>
            <a:r>
              <a:rPr sz="20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8,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10},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to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4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4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8.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Additionally,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45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	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9134474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966860"/>
            <a:ext cx="9139555" cy="19050"/>
          </a:xfrm>
          <a:custGeom>
            <a:avLst/>
            <a:gdLst/>
            <a:ahLst/>
            <a:cxnLst/>
            <a:rect l="l" t="t" r="r" b="b"/>
            <a:pathLst>
              <a:path w="9139555" h="19050">
                <a:moveTo>
                  <a:pt x="0" y="0"/>
                </a:moveTo>
                <a:lnTo>
                  <a:pt x="9139174" y="18659"/>
                </a:lnTo>
              </a:path>
            </a:pathLst>
          </a:custGeom>
          <a:ln w="25400">
            <a:solidFill>
              <a:srgbClr val="00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0150" y="5591175"/>
            <a:ext cx="1809750" cy="2571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0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Binary</a:t>
            </a:r>
            <a:r>
              <a:rPr spc="-30" dirty="0"/>
              <a:t> </a:t>
            </a:r>
            <a:r>
              <a:rPr dirty="0"/>
              <a:t>search,</a:t>
            </a:r>
            <a:r>
              <a:rPr spc="-35" dirty="0"/>
              <a:t> </a:t>
            </a:r>
            <a:r>
              <a:rPr dirty="0"/>
              <a:t>we</a:t>
            </a:r>
            <a:r>
              <a:rPr spc="-75" dirty="0"/>
              <a:t> </a:t>
            </a:r>
            <a:r>
              <a:rPr dirty="0"/>
              <a:t>adopt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following</a:t>
            </a:r>
            <a:r>
              <a:rPr spc="-5" dirty="0"/>
              <a:t> </a:t>
            </a:r>
            <a:r>
              <a:rPr spc="-10" dirty="0"/>
              <a:t>strategy:</a:t>
            </a:r>
          </a:p>
          <a:p>
            <a:pPr marL="367030" indent="-342265">
              <a:lnSpc>
                <a:spcPts val="2865"/>
              </a:lnSpc>
              <a:spcBef>
                <a:spcPts val="2905"/>
              </a:spcBef>
              <a:buClr>
                <a:srgbClr val="FF0000"/>
              </a:buClr>
              <a:buFont typeface="Wingdings"/>
              <a:buChar char=""/>
              <a:tabLst>
                <a:tab pos="367030" algn="l"/>
              </a:tabLst>
            </a:pPr>
            <a:r>
              <a:rPr dirty="0"/>
              <a:t>Sort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array</a:t>
            </a:r>
            <a:r>
              <a:rPr spc="-55" dirty="0"/>
              <a:t> </a:t>
            </a:r>
            <a:r>
              <a:rPr spc="-10" dirty="0"/>
              <a:t>elements.</a:t>
            </a:r>
          </a:p>
          <a:p>
            <a:pPr marL="366395" marR="15240" indent="-342265">
              <a:lnSpc>
                <a:spcPts val="293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Search</a:t>
            </a:r>
            <a:r>
              <a:rPr spc="75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dirty="0"/>
              <a:t>sorted</a:t>
            </a:r>
            <a:r>
              <a:rPr spc="65" dirty="0"/>
              <a:t> </a:t>
            </a:r>
            <a:r>
              <a:rPr dirty="0"/>
              <a:t>array</a:t>
            </a:r>
            <a:r>
              <a:rPr spc="50" dirty="0"/>
              <a:t> </a:t>
            </a:r>
            <a:r>
              <a:rPr dirty="0"/>
              <a:t>by</a:t>
            </a:r>
            <a:r>
              <a:rPr spc="40" dirty="0"/>
              <a:t> </a:t>
            </a:r>
            <a:r>
              <a:rPr dirty="0"/>
              <a:t>repeatedly</a:t>
            </a:r>
            <a:r>
              <a:rPr spc="75" dirty="0"/>
              <a:t> </a:t>
            </a:r>
            <a:r>
              <a:rPr dirty="0"/>
              <a:t>dividing</a:t>
            </a:r>
            <a:r>
              <a:rPr spc="7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search</a:t>
            </a:r>
            <a:r>
              <a:rPr spc="70" dirty="0"/>
              <a:t> </a:t>
            </a:r>
            <a:r>
              <a:rPr dirty="0"/>
              <a:t>interval</a:t>
            </a:r>
            <a:r>
              <a:rPr spc="65" dirty="0"/>
              <a:t> </a:t>
            </a:r>
            <a:r>
              <a:rPr spc="-25" dirty="0"/>
              <a:t>in 	</a:t>
            </a:r>
            <a:r>
              <a:rPr spc="-10" dirty="0"/>
              <a:t>half.</a:t>
            </a:r>
          </a:p>
          <a:p>
            <a:pPr marL="367665" indent="-342900">
              <a:lnSpc>
                <a:spcPts val="2735"/>
              </a:lnSpc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Begin</a:t>
            </a:r>
            <a:r>
              <a:rPr spc="-8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interval</a:t>
            </a:r>
            <a:r>
              <a:rPr spc="-45" dirty="0"/>
              <a:t> </a:t>
            </a:r>
            <a:r>
              <a:rPr dirty="0"/>
              <a:t>covering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whole</a:t>
            </a:r>
            <a:r>
              <a:rPr spc="-50" dirty="0"/>
              <a:t> </a:t>
            </a:r>
            <a:r>
              <a:rPr spc="-10" dirty="0"/>
              <a:t>array.</a:t>
            </a:r>
          </a:p>
          <a:p>
            <a:pPr marL="367030" indent="-342265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67030" algn="l"/>
              </a:tabLst>
            </a:pPr>
            <a:r>
              <a:rPr dirty="0"/>
              <a:t>If</a:t>
            </a:r>
            <a:r>
              <a:rPr spc="4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value</a:t>
            </a:r>
            <a:r>
              <a:rPr spc="15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search</a:t>
            </a:r>
            <a:r>
              <a:rPr spc="40" dirty="0"/>
              <a:t> </a:t>
            </a:r>
            <a:r>
              <a:rPr dirty="0"/>
              <a:t>key</a:t>
            </a:r>
            <a:r>
              <a:rPr spc="55" dirty="0"/>
              <a:t> </a:t>
            </a:r>
            <a:r>
              <a:rPr dirty="0"/>
              <a:t>is</a:t>
            </a:r>
            <a:r>
              <a:rPr spc="65" dirty="0"/>
              <a:t> </a:t>
            </a:r>
            <a:r>
              <a:rPr dirty="0"/>
              <a:t>less</a:t>
            </a:r>
            <a:r>
              <a:rPr spc="30" dirty="0"/>
              <a:t> </a:t>
            </a:r>
            <a:r>
              <a:rPr dirty="0"/>
              <a:t>than</a:t>
            </a:r>
            <a:r>
              <a:rPr spc="3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dirty="0"/>
              <a:t>item</a:t>
            </a:r>
            <a:r>
              <a:rPr spc="20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middle</a:t>
            </a:r>
            <a:r>
              <a:rPr spc="30" dirty="0"/>
              <a:t> </a:t>
            </a:r>
            <a:r>
              <a:rPr spc="-25" dirty="0"/>
              <a:t>of</a:t>
            </a:r>
          </a:p>
          <a:p>
            <a:pPr marL="367665">
              <a:lnSpc>
                <a:spcPts val="2870"/>
              </a:lnSpc>
              <a:spcBef>
                <a:spcPts val="5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interval,</a:t>
            </a:r>
            <a:r>
              <a:rPr spc="-15" dirty="0"/>
              <a:t> </a:t>
            </a:r>
            <a:r>
              <a:rPr dirty="0"/>
              <a:t>narrow</a:t>
            </a:r>
            <a:r>
              <a:rPr spc="-7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interval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lower</a:t>
            </a:r>
            <a:r>
              <a:rPr spc="-75" dirty="0"/>
              <a:t> </a:t>
            </a:r>
            <a:r>
              <a:rPr spc="-10" dirty="0"/>
              <a:t>half.</a:t>
            </a:r>
          </a:p>
          <a:p>
            <a:pPr marL="366395" marR="5080" indent="-342265">
              <a:lnSpc>
                <a:spcPts val="2930"/>
              </a:lnSpc>
              <a:spcBef>
                <a:spcPts val="35"/>
              </a:spcBef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Otherwise</a:t>
            </a:r>
            <a:r>
              <a:rPr spc="80" dirty="0"/>
              <a:t> </a:t>
            </a:r>
            <a:r>
              <a:rPr dirty="0"/>
              <a:t>narrow</a:t>
            </a:r>
            <a:r>
              <a:rPr spc="75" dirty="0"/>
              <a:t> </a:t>
            </a:r>
            <a:r>
              <a:rPr dirty="0"/>
              <a:t>it</a:t>
            </a:r>
            <a:r>
              <a:rPr spc="120" dirty="0"/>
              <a:t> </a:t>
            </a:r>
            <a:r>
              <a:rPr dirty="0"/>
              <a:t>to</a:t>
            </a:r>
            <a:r>
              <a:rPr spc="120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upper</a:t>
            </a:r>
            <a:r>
              <a:rPr spc="80" dirty="0"/>
              <a:t> </a:t>
            </a:r>
            <a:r>
              <a:rPr dirty="0"/>
              <a:t>half.</a:t>
            </a:r>
            <a:r>
              <a:rPr spc="95" dirty="0"/>
              <a:t> </a:t>
            </a:r>
            <a:r>
              <a:rPr dirty="0"/>
              <a:t>Repeatedly</a:t>
            </a:r>
            <a:r>
              <a:rPr spc="120" dirty="0"/>
              <a:t> </a:t>
            </a:r>
            <a:r>
              <a:rPr dirty="0"/>
              <a:t>check</a:t>
            </a:r>
            <a:r>
              <a:rPr spc="85" dirty="0"/>
              <a:t> </a:t>
            </a:r>
            <a:r>
              <a:rPr dirty="0"/>
              <a:t>until</a:t>
            </a:r>
            <a:r>
              <a:rPr spc="125" dirty="0"/>
              <a:t> </a:t>
            </a:r>
            <a:r>
              <a:rPr spc="-25" dirty="0"/>
              <a:t>the 	</a:t>
            </a:r>
            <a:r>
              <a:rPr dirty="0"/>
              <a:t>value</a:t>
            </a:r>
            <a:r>
              <a:rPr spc="-8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found</a:t>
            </a:r>
            <a:r>
              <a:rPr spc="-60" dirty="0"/>
              <a:t> </a:t>
            </a:r>
            <a:r>
              <a:rPr dirty="0"/>
              <a:t>or</a:t>
            </a:r>
            <a:r>
              <a:rPr spc="-6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interval</a:t>
            </a:r>
            <a:r>
              <a:rPr spc="-4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10" dirty="0"/>
              <a:t>empty.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RECAP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662" y="1763013"/>
            <a:ext cx="8206105" cy="3320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748030" algn="l"/>
                <a:tab pos="1681480" algn="l"/>
                <a:tab pos="2674620" algn="l"/>
                <a:tab pos="3168650" algn="l"/>
                <a:tab pos="4136390" algn="l"/>
                <a:tab pos="5238750" algn="l"/>
                <a:tab pos="5749290" algn="l"/>
                <a:tab pos="6259830" algn="l"/>
                <a:tab pos="7750175" algn="l"/>
              </a:tabLst>
            </a:pP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Linear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search,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simply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traverse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list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completely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0000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found.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3535">
              <a:lnSpc>
                <a:spcPts val="578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returned; </a:t>
            </a:r>
            <a:r>
              <a:rPr sz="2400" dirty="0">
                <a:latin typeface="Times New Roman"/>
                <a:cs typeface="Times New Roman"/>
              </a:rPr>
              <a:t>otherwise,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NULL.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439150" cy="239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9525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record,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single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chunk,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amount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  <a:tab pos="882015" algn="l"/>
                <a:tab pos="1532255" algn="l"/>
                <a:tab pos="2025650" algn="l"/>
                <a:tab pos="3218815" algn="l"/>
                <a:tab pos="4175125" algn="l"/>
                <a:tab pos="4532630" algn="l"/>
                <a:tab pos="5137785" algn="l"/>
                <a:tab pos="6377305" algn="l"/>
                <a:tab pos="7082790" algn="l"/>
                <a:tab pos="75641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forms: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graphs </a:t>
            </a:r>
            <a:r>
              <a:rPr sz="2000" spc="-20" dirty="0">
                <a:latin typeface="Calibri"/>
                <a:cs typeface="Calibri"/>
              </a:rPr>
              <a:t>etc.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increasing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amount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nowadays,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multiple</a:t>
            </a:r>
            <a:endParaRPr sz="2000">
              <a:latin typeface="Calibri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9825" y="3933825"/>
            <a:ext cx="5857875" cy="2019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Objective</a:t>
            </a:r>
            <a:r>
              <a:rPr sz="36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496377"/>
            <a:ext cx="7236459" cy="300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Try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Understand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prerequisites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Practice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45" dirty="0">
                <a:latin typeface="Calibri"/>
                <a:cs typeface="Calibri"/>
              </a:rPr>
              <a:t>Test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conceptual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short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quiz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7659" y="1033144"/>
            <a:ext cx="8752840" cy="460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85" algn="just">
              <a:lnSpc>
                <a:spcPct val="1502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information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reduce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complexity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O(Log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n).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search,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adopt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strategy:</a:t>
            </a:r>
            <a:endParaRPr sz="20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121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Sort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elements.</a:t>
            </a:r>
            <a:endParaRPr sz="20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repeatedly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half.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Begin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covering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5600" marR="1016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interval, </a:t>
            </a:r>
            <a:r>
              <a:rPr sz="2000" dirty="0">
                <a:latin typeface="Calibri"/>
                <a:cs typeface="Calibri"/>
              </a:rPr>
              <a:t>narrow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half.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Otherwise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narrow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upper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half.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Repeatedly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empty.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Important</a:t>
            </a:r>
            <a:r>
              <a:rPr sz="360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Observations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75955" cy="368807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Calibri"/>
                <a:cs typeface="Calibri"/>
              </a:rPr>
              <a:t>Let's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observations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Let's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observations: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crucial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jump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guaranteed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algorithm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3600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36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6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Searching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99" y="1085849"/>
              <a:ext cx="8458200" cy="52197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1110297"/>
            <a:ext cx="8814435" cy="460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Binary_Search(a,</a:t>
            </a:r>
            <a:r>
              <a:rPr sz="2000" spc="2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lower_bound,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upper_bound,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val)</a:t>
            </a:r>
            <a:r>
              <a:rPr sz="2000" spc="2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//</a:t>
            </a:r>
            <a:r>
              <a:rPr sz="2000" spc="2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'a'</a:t>
            </a:r>
            <a:r>
              <a:rPr sz="2000" spc="25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25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array, </a:t>
            </a:r>
            <a:r>
              <a:rPr sz="2000" dirty="0">
                <a:latin typeface="Calibri"/>
                <a:cs typeface="Calibri"/>
              </a:rPr>
              <a:t>'lower_bound'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'upper_bound'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'val'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470534" marR="2028825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lower_bound,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upper_bound,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repeat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&lt;=end</a:t>
            </a:r>
            <a:endParaRPr sz="2000">
              <a:latin typeface="Calibri"/>
              <a:cs typeface="Calibri"/>
            </a:endParaRPr>
          </a:p>
          <a:p>
            <a:pPr marL="470534" marR="515620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(beg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end)/2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a[mid]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val</a:t>
            </a:r>
            <a:endParaRPr sz="2000">
              <a:latin typeface="Calibri"/>
              <a:cs typeface="Calibri"/>
            </a:endParaRPr>
          </a:p>
          <a:p>
            <a:pPr marL="470534" marR="695579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mid </a:t>
            </a:r>
            <a:r>
              <a:rPr sz="2000" dirty="0">
                <a:latin typeface="Calibri"/>
                <a:cs typeface="Calibri"/>
              </a:rPr>
              <a:t>print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pos</a:t>
            </a:r>
            <a:endParaRPr sz="20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go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2099</Words>
  <Application>Microsoft Office PowerPoint</Application>
  <PresentationFormat>On-screen Show (4:3)</PresentationFormat>
  <Paragraphs>209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 Black</vt:lpstr>
      <vt:lpstr>Calibri</vt:lpstr>
      <vt:lpstr>Garamond</vt:lpstr>
      <vt:lpstr>Sylfaen</vt:lpstr>
      <vt:lpstr>Times New Roman</vt:lpstr>
      <vt:lpstr>Verdana</vt:lpstr>
      <vt:lpstr>Wingdings</vt:lpstr>
      <vt:lpstr>Office Theme</vt:lpstr>
      <vt:lpstr>Data Structure</vt:lpstr>
      <vt:lpstr>Binary Search</vt:lpstr>
      <vt:lpstr>RECAP</vt:lpstr>
      <vt:lpstr>Searching</vt:lpstr>
      <vt:lpstr>Objective Session</vt:lpstr>
      <vt:lpstr>Binary Search</vt:lpstr>
      <vt:lpstr>Important Observations</vt:lpstr>
      <vt:lpstr>Step by Step Process for Searching an Element</vt:lpstr>
      <vt:lpstr>Algorithm</vt:lpstr>
      <vt:lpstr>Algorithm</vt:lpstr>
      <vt:lpstr>Algorithm</vt:lpstr>
      <vt:lpstr>Binary Search</vt:lpstr>
      <vt:lpstr>Example</vt:lpstr>
      <vt:lpstr>Example</vt:lpstr>
      <vt:lpstr>Binary Search complexity</vt:lpstr>
      <vt:lpstr>Applications of Binary Search</vt:lpstr>
      <vt:lpstr>Advantages of Binary Search</vt:lpstr>
      <vt:lpstr>Disadvantages of Binary Search</vt:lpstr>
      <vt:lpstr>Code</vt:lpstr>
      <vt:lpstr>Code</vt:lpstr>
      <vt:lpstr>PowerPoint Presentation</vt:lpstr>
      <vt:lpstr>PowerPoint Presentation</vt:lpstr>
      <vt:lpstr>PowerPoint Presentation</vt:lpstr>
      <vt:lpstr>Exercises</vt:lpstr>
      <vt:lpstr>Exercises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DEEPAK KAUSHIK</cp:lastModifiedBy>
  <cp:revision>2</cp:revision>
  <dcterms:created xsi:type="dcterms:W3CDTF">2025-08-06T08:02:11Z</dcterms:created>
  <dcterms:modified xsi:type="dcterms:W3CDTF">2025-08-11T10:27:19Z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