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91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46A5D-8603-4435-A926-F8BB2B6E6DD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33F1C-CDE8-422E-B290-B91C3386F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7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8445" y="128524"/>
            <a:ext cx="8789987" cy="743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6734" y="1710629"/>
            <a:ext cx="8268334" cy="2228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7870" y="6472554"/>
            <a:ext cx="95757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50945" y="6472554"/>
            <a:ext cx="67691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SokN4Do1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  <a:latin typeface="Verdana"/>
                <a:cs typeface="Verdana"/>
              </a:rPr>
              <a:t>Data</a:t>
            </a:r>
            <a:r>
              <a:rPr sz="3950" spc="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spc="-10" dirty="0">
                <a:solidFill>
                  <a:srgbClr val="000000"/>
                </a:solidFill>
                <a:latin typeface="Verdana"/>
                <a:cs typeface="Verdana"/>
              </a:rPr>
              <a:t>Structure</a:t>
            </a:r>
            <a:endParaRPr sz="39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7400" y="2980795"/>
            <a:ext cx="5869940" cy="267060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lang="en-US" sz="2750" b="1" dirty="0" err="1">
                <a:latin typeface="Times New Roman"/>
                <a:cs typeface="Times New Roman"/>
              </a:rPr>
              <a:t>Shahjad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376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2650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Sylfaen"/>
                <a:cs typeface="Sylfaen"/>
              </a:rPr>
              <a:t>School</a:t>
            </a:r>
            <a:r>
              <a:rPr sz="2000" spc="-5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40" dirty="0">
                <a:latin typeface="Sylfaen"/>
                <a:cs typeface="Sylfaen"/>
              </a:rPr>
              <a:t> </a:t>
            </a:r>
            <a:r>
              <a:rPr sz="2000" spc="-20" dirty="0">
                <a:latin typeface="Sylfaen"/>
                <a:cs typeface="Sylfaen"/>
              </a:rPr>
              <a:t>Engineering</a:t>
            </a:r>
            <a:r>
              <a:rPr sz="2000" spc="-6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12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101725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40" dirty="0">
                <a:latin typeface="Sylfaen"/>
                <a:cs typeface="Sylfaen"/>
              </a:rPr>
              <a:t> </a:t>
            </a:r>
            <a:r>
              <a:rPr sz="2000" spc="-20" dirty="0">
                <a:latin typeface="Sylfaen"/>
                <a:cs typeface="Sylfaen"/>
              </a:rPr>
              <a:t>Mangalam</a:t>
            </a:r>
            <a:r>
              <a:rPr sz="2000" spc="-10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732E563-D8CE-4F82-5FE9-4525A59B9920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114800" y="6168021"/>
            <a:ext cx="1244855" cy="173354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lang="en-US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2590" y="1154366"/>
            <a:ext cx="8370570" cy="49129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Garamond" panose="02020404030301010803" pitchFamily="18" charset="0"/>
                <a:cs typeface="Calibri"/>
              </a:rPr>
              <a:t>Linear_Search(a,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n,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val)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//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'a'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is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given</a:t>
            </a:r>
            <a:r>
              <a:rPr sz="20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array,</a:t>
            </a:r>
            <a:r>
              <a:rPr sz="2000" dirty="0">
                <a:latin typeface="Garamond" panose="02020404030301010803" pitchFamily="18" charset="0"/>
                <a:cs typeface="Calibri"/>
              </a:rPr>
              <a:t> 'n'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is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size</a:t>
            </a:r>
            <a:r>
              <a:rPr sz="20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given</a:t>
            </a:r>
            <a:r>
              <a:rPr sz="20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array,</a:t>
            </a:r>
            <a:r>
              <a:rPr sz="2000" dirty="0">
                <a:latin typeface="Garamond" panose="02020404030301010803" pitchFamily="18" charset="0"/>
                <a:cs typeface="Calibri"/>
              </a:rPr>
              <a:t> 'val'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is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value</a:t>
            </a:r>
            <a:r>
              <a:rPr sz="20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to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search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Garamond" panose="02020404030301010803" pitchFamily="18" charset="0"/>
                <a:cs typeface="Calibri"/>
              </a:rPr>
              <a:t>Step</a:t>
            </a:r>
            <a:r>
              <a:rPr sz="2000" spc="-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1:</a:t>
            </a:r>
            <a:r>
              <a:rPr sz="20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set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pos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=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-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1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Garamond" panose="02020404030301010803" pitchFamily="18" charset="0"/>
                <a:cs typeface="Calibri"/>
              </a:rPr>
              <a:t>Step 2:</a:t>
            </a:r>
            <a:r>
              <a:rPr sz="20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set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=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1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12700" marR="497649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Garamond" panose="02020404030301010803" pitchFamily="18" charset="0"/>
                <a:cs typeface="Calibri"/>
              </a:rPr>
              <a:t>Step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3:</a:t>
            </a:r>
            <a:r>
              <a:rPr sz="2000" spc="-7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repeat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step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4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while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&lt;</a:t>
            </a:r>
            <a:r>
              <a:rPr sz="2000" dirty="0">
                <a:latin typeface="Garamond" panose="02020404030301010803" pitchFamily="18" charset="0"/>
                <a:cs typeface="Calibri"/>
              </a:rPr>
              <a:t>=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n </a:t>
            </a:r>
            <a:r>
              <a:rPr sz="2000" dirty="0">
                <a:latin typeface="Garamond" panose="02020404030301010803" pitchFamily="18" charset="0"/>
                <a:cs typeface="Calibri"/>
              </a:rPr>
              <a:t>Step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4:</a:t>
            </a:r>
            <a:r>
              <a:rPr sz="20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if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a[i]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==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val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12700" marR="713867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Garamond" panose="02020404030301010803" pitchFamily="18" charset="0"/>
                <a:cs typeface="Calibri"/>
              </a:rPr>
              <a:t>set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pos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=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i </a:t>
            </a:r>
            <a:r>
              <a:rPr sz="2000" dirty="0">
                <a:latin typeface="Garamond" panose="02020404030301010803" pitchFamily="18" charset="0"/>
                <a:cs typeface="Calibri"/>
              </a:rPr>
              <a:t>print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pos</a:t>
            </a:r>
            <a:r>
              <a:rPr sz="2000" spc="50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go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to</a:t>
            </a:r>
            <a:r>
              <a:rPr sz="2000" spc="-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step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6 </a:t>
            </a:r>
            <a:r>
              <a:rPr sz="2000" dirty="0">
                <a:latin typeface="Garamond" panose="02020404030301010803" pitchFamily="18" charset="0"/>
                <a:cs typeface="Calibri"/>
              </a:rPr>
              <a:t>[end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if] </a:t>
            </a:r>
            <a:r>
              <a:rPr sz="2000" dirty="0">
                <a:latin typeface="Garamond" panose="02020404030301010803" pitchFamily="18" charset="0"/>
                <a:cs typeface="Calibri"/>
              </a:rPr>
              <a:t>set</a:t>
            </a:r>
            <a:r>
              <a:rPr sz="20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ii =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+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1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Garamond" panose="02020404030301010803" pitchFamily="18" charset="0"/>
                <a:cs typeface="Calibri"/>
              </a:rPr>
              <a:t>[end</a:t>
            </a:r>
            <a:r>
              <a:rPr sz="20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loop]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Garamond" panose="02020404030301010803" pitchFamily="18" charset="0"/>
                <a:cs typeface="Calibri"/>
              </a:rPr>
              <a:t>Step</a:t>
            </a:r>
            <a:r>
              <a:rPr sz="2000" spc="-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5:</a:t>
            </a:r>
            <a:r>
              <a:rPr sz="20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if pos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=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-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1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12700" marR="42678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Garamond" panose="02020404030301010803" pitchFamily="18" charset="0"/>
                <a:cs typeface="Calibri"/>
              </a:rPr>
              <a:t>print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"value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is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not</a:t>
            </a:r>
            <a:r>
              <a:rPr sz="20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present</a:t>
            </a:r>
            <a:r>
              <a:rPr sz="20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in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array</a:t>
            </a:r>
            <a:r>
              <a:rPr sz="20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" </a:t>
            </a:r>
            <a:r>
              <a:rPr sz="2000" dirty="0">
                <a:latin typeface="Garamond" panose="02020404030301010803" pitchFamily="18" charset="0"/>
                <a:cs typeface="Calibri"/>
              </a:rPr>
              <a:t>[end</a:t>
            </a:r>
            <a:r>
              <a:rPr sz="20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if]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Garamond" panose="02020404030301010803" pitchFamily="18" charset="0"/>
                <a:cs typeface="Calibri"/>
              </a:rPr>
              <a:t>Step</a:t>
            </a:r>
            <a:r>
              <a:rPr sz="2000" spc="-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6:</a:t>
            </a:r>
            <a:r>
              <a:rPr sz="20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exit</a:t>
            </a:r>
            <a:endParaRPr sz="2000" dirty="0">
              <a:latin typeface="Garamond" panose="02020404030301010803" pitchFamily="18" charset="0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Algorithm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15595" y="1281747"/>
            <a:ext cx="8444865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200"/>
              </a:lnSpc>
              <a:spcBef>
                <a:spcPts val="95"/>
              </a:spcBef>
            </a:pPr>
            <a:r>
              <a:rPr sz="2000" b="1" dirty="0">
                <a:latin typeface="Garamond" panose="02020404030301010803" pitchFamily="18" charset="0"/>
                <a:cs typeface="Calibri"/>
              </a:rPr>
              <a:t>Let's</a:t>
            </a:r>
            <a:r>
              <a:rPr sz="2000" b="1" spc="1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have</a:t>
            </a:r>
            <a:r>
              <a:rPr sz="2000" b="1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a</a:t>
            </a:r>
            <a:r>
              <a:rPr sz="2000" b="1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final</a:t>
            </a:r>
            <a:r>
              <a:rPr sz="2000" b="1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look</a:t>
            </a:r>
            <a:r>
              <a:rPr sz="20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at</a:t>
            </a:r>
            <a:r>
              <a:rPr sz="2000" b="1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b="1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consolidated</a:t>
            </a:r>
            <a:r>
              <a:rPr sz="2000" b="1" spc="2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algorithm to search</a:t>
            </a:r>
            <a:r>
              <a:rPr sz="2000" b="1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for</a:t>
            </a:r>
            <a:r>
              <a:rPr sz="2000" b="1" spc="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an</a:t>
            </a:r>
            <a:r>
              <a:rPr sz="2000" b="1" spc="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element </a:t>
            </a:r>
            <a:r>
              <a:rPr sz="2000" b="1" spc="-25" dirty="0">
                <a:latin typeface="Garamond" panose="02020404030301010803" pitchFamily="18" charset="0"/>
                <a:cs typeface="Calibri"/>
              </a:rPr>
              <a:t>in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an</a:t>
            </a:r>
            <a:r>
              <a:rPr sz="20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array</a:t>
            </a:r>
            <a:r>
              <a:rPr sz="2000" b="1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b="1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N</a:t>
            </a:r>
            <a:r>
              <a:rPr sz="20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spc="-10" dirty="0">
                <a:latin typeface="Garamond" panose="02020404030301010803" pitchFamily="18" charset="0"/>
                <a:cs typeface="Calibri"/>
              </a:rPr>
              <a:t>elements: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12700" marR="13335">
              <a:lnSpc>
                <a:spcPct val="150200"/>
              </a:lnSpc>
              <a:spcBef>
                <a:spcPts val="5"/>
              </a:spcBef>
            </a:pPr>
            <a:r>
              <a:rPr sz="2000" b="1" dirty="0">
                <a:latin typeface="Garamond" panose="02020404030301010803" pitchFamily="18" charset="0"/>
                <a:cs typeface="Calibri"/>
              </a:rPr>
              <a:t>STEP</a:t>
            </a:r>
            <a:r>
              <a:rPr sz="2000" b="1" spc="229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1</a:t>
            </a:r>
            <a:r>
              <a:rPr sz="2000" b="1" spc="2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:</a:t>
            </a:r>
            <a:r>
              <a:rPr sz="2000" spc="2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Start</a:t>
            </a:r>
            <a:r>
              <a:rPr sz="2000" spc="28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from</a:t>
            </a:r>
            <a:r>
              <a:rPr sz="2000" spc="2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2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leftmost</a:t>
            </a:r>
            <a:r>
              <a:rPr sz="2000" spc="2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</a:t>
            </a:r>
            <a:r>
              <a:rPr sz="2000" spc="28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spc="2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list</a:t>
            </a:r>
            <a:r>
              <a:rPr sz="2000" spc="2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and</a:t>
            </a:r>
            <a:r>
              <a:rPr sz="2000" spc="2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one</a:t>
            </a:r>
            <a:r>
              <a:rPr sz="2000" spc="2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by</a:t>
            </a:r>
            <a:r>
              <a:rPr sz="2000" spc="2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one</a:t>
            </a:r>
            <a:r>
              <a:rPr sz="2000" spc="2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compare</a:t>
            </a:r>
            <a:r>
              <a:rPr sz="2000" spc="28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the </a:t>
            </a:r>
            <a:r>
              <a:rPr sz="2000" dirty="0">
                <a:latin typeface="Garamond" panose="02020404030301010803" pitchFamily="18" charset="0"/>
                <a:cs typeface="Calibri"/>
              </a:rPr>
              <a:t>query</a:t>
            </a:r>
            <a:r>
              <a:rPr sz="20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with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each</a:t>
            </a:r>
            <a:r>
              <a:rPr sz="2000" spc="-7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list.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Garamond" panose="02020404030301010803" pitchFamily="18" charset="0"/>
                <a:cs typeface="Calibri"/>
              </a:rPr>
              <a:t>STEP</a:t>
            </a:r>
            <a:r>
              <a:rPr sz="2000" b="1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2</a:t>
            </a:r>
            <a:r>
              <a:rPr sz="20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: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If</a:t>
            </a:r>
            <a:r>
              <a:rPr sz="20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query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 matches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with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an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element,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return</a:t>
            </a:r>
            <a:r>
              <a:rPr sz="2000" spc="-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index.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b="1" dirty="0">
                <a:latin typeface="Garamond" panose="02020404030301010803" pitchFamily="18" charset="0"/>
                <a:cs typeface="Calibri"/>
              </a:rPr>
              <a:t>STEP</a:t>
            </a:r>
            <a:r>
              <a:rPr sz="2000" b="1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b="1" dirty="0">
                <a:latin typeface="Garamond" panose="02020404030301010803" pitchFamily="18" charset="0"/>
                <a:cs typeface="Calibri"/>
              </a:rPr>
              <a:t>3</a:t>
            </a:r>
            <a:r>
              <a:rPr sz="20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: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If</a:t>
            </a:r>
            <a:r>
              <a:rPr sz="20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query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</a:t>
            </a:r>
            <a:r>
              <a:rPr sz="2000" spc="-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doesn’t</a:t>
            </a:r>
            <a:r>
              <a:rPr sz="20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match</a:t>
            </a:r>
            <a:r>
              <a:rPr sz="20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with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any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elements,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return</a:t>
            </a:r>
            <a:r>
              <a:rPr sz="20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failure.</a:t>
            </a:r>
            <a:endParaRPr sz="2000" dirty="0">
              <a:latin typeface="Garamond" panose="02020404030301010803" pitchFamily="18" charset="0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90600" y="609600"/>
            <a:ext cx="7315200" cy="5174107"/>
            <a:chOff x="76200" y="371475"/>
            <a:chExt cx="8848725" cy="62865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6305550"/>
              <a:ext cx="2409825" cy="3524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775" y="371475"/>
              <a:ext cx="8820150" cy="59055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1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4100" y="3733800"/>
            <a:ext cx="4524375" cy="71437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14350" y="1343025"/>
            <a:ext cx="8467725" cy="1943100"/>
            <a:chOff x="514350" y="1343025"/>
            <a:chExt cx="8467725" cy="19431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350" y="1343025"/>
              <a:ext cx="8467725" cy="14382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9225" y="2495550"/>
              <a:ext cx="6238875" cy="790575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76600" y="4657725"/>
            <a:ext cx="4724400" cy="67627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1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00050" y="1123950"/>
            <a:ext cx="8715375" cy="5010150"/>
            <a:chOff x="400050" y="1123950"/>
            <a:chExt cx="8715375" cy="501015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1123950"/>
              <a:ext cx="8410575" cy="22669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075" y="3352800"/>
              <a:ext cx="8515350" cy="27813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75" y="114300"/>
            <a:ext cx="8963025" cy="1243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9075" y="1304925"/>
            <a:ext cx="8191500" cy="7905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3850" y="2476500"/>
            <a:ext cx="8191500" cy="1828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52675" y="4695825"/>
            <a:ext cx="3638550" cy="1333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5533588" y="6472554"/>
            <a:ext cx="3600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75" y="114300"/>
            <a:ext cx="8963025" cy="1243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8077" y="1295400"/>
            <a:ext cx="8200365" cy="19716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09775" y="3695700"/>
            <a:ext cx="4095750" cy="3143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71725" y="4524375"/>
            <a:ext cx="4095750" cy="3143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9067799" cy="68389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974" y="1314449"/>
              <a:ext cx="8505825" cy="11811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0974" y="2352675"/>
              <a:ext cx="8458200" cy="12858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7174" y="3400424"/>
              <a:ext cx="8743950" cy="1323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349" y="4219574"/>
              <a:ext cx="8553450" cy="220980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3250944" y="6448424"/>
            <a:ext cx="109245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4874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25" y="1771650"/>
            <a:ext cx="8886825" cy="22002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048749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code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02590" y="1353502"/>
            <a:ext cx="3613785" cy="2776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int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search(int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arr[],</a:t>
            </a:r>
            <a:endParaRPr sz="2000">
              <a:latin typeface="Calibri"/>
              <a:cs typeface="Calibri"/>
            </a:endParaRPr>
          </a:p>
          <a:p>
            <a:pPr marL="184277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</a:t>
            </a:r>
            <a:r>
              <a:rPr sz="2000" spc="-25" dirty="0">
                <a:latin typeface="Calibri"/>
                <a:cs typeface="Calibri"/>
              </a:rPr>
              <a:t> x)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i;</a:t>
            </a:r>
            <a:endParaRPr sz="20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(i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&lt;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n;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i++)</a:t>
            </a:r>
            <a:endParaRPr sz="2000">
              <a:latin typeface="Calibri"/>
              <a:cs typeface="Calibri"/>
            </a:endParaRPr>
          </a:p>
          <a:p>
            <a:pPr marL="184277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(arr[i]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==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x)</a:t>
            </a:r>
            <a:endParaRPr sz="2000">
              <a:latin typeface="Calibri"/>
              <a:cs typeface="Calibri"/>
            </a:endParaRPr>
          </a:p>
          <a:p>
            <a:pPr marL="275844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i;</a:t>
            </a:r>
            <a:endParaRPr sz="2000">
              <a:latin typeface="Calibri"/>
              <a:cs typeface="Calibri"/>
            </a:endParaRPr>
          </a:p>
          <a:p>
            <a:pPr marL="92773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spc="-35" dirty="0">
                <a:latin typeface="Calibri"/>
                <a:cs typeface="Calibri"/>
              </a:rPr>
              <a:t>1;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2565145" y="4889817"/>
            <a:ext cx="190436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Complete</a:t>
            </a:r>
            <a:r>
              <a:rPr sz="18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code</a:t>
            </a:r>
            <a:r>
              <a:rPr sz="1800" u="heavy" spc="-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here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9800" y="1534412"/>
            <a:ext cx="4324350" cy="505908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solidFill>
                  <a:srgbClr val="FFFFFF"/>
                </a:solidFill>
              </a:rPr>
              <a:t>Learning outcomes</a:t>
            </a:r>
            <a:endParaRPr sz="3200" dirty="0"/>
          </a:p>
        </p:txBody>
      </p:sp>
      <p:sp>
        <p:nvSpPr>
          <p:cNvPr id="6" name="object 6"/>
          <p:cNvSpPr txBox="1"/>
          <p:nvPr/>
        </p:nvSpPr>
        <p:spPr>
          <a:xfrm>
            <a:off x="2486025" y="2365758"/>
            <a:ext cx="4551680" cy="3013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Garamond" panose="02020404030301010803" pitchFamily="18" charset="0"/>
                <a:cs typeface="Calibri"/>
              </a:rPr>
              <a:t>Linear</a:t>
            </a:r>
            <a:r>
              <a:rPr sz="2400" spc="-8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Search</a:t>
            </a:r>
            <a:endParaRPr sz="2400" dirty="0">
              <a:latin typeface="Garamond" panose="02020404030301010803" pitchFamily="18" charset="0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Garamond" panose="02020404030301010803" pitchFamily="18" charset="0"/>
                <a:cs typeface="Calibri"/>
              </a:rPr>
              <a:t>How</a:t>
            </a:r>
            <a:r>
              <a:rPr sz="24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to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search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an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Element</a:t>
            </a:r>
            <a:endParaRPr sz="2400" dirty="0">
              <a:latin typeface="Garamond" panose="02020404030301010803" pitchFamily="18" charset="0"/>
              <a:cs typeface="Calibri"/>
            </a:endParaRPr>
          </a:p>
          <a:p>
            <a:pPr marL="354965" indent="-342265">
              <a:lnSpc>
                <a:spcPts val="2865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Garamond" panose="02020404030301010803" pitchFamily="18" charset="0"/>
                <a:cs typeface="Calibri"/>
              </a:rPr>
              <a:t>Example</a:t>
            </a:r>
            <a:r>
              <a:rPr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of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Linear</a:t>
            </a:r>
            <a:r>
              <a:rPr sz="2400" spc="-7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Search</a:t>
            </a:r>
            <a:endParaRPr sz="2400" dirty="0">
              <a:latin typeface="Garamond" panose="02020404030301010803" pitchFamily="18" charset="0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Garamond" panose="02020404030301010803" pitchFamily="18" charset="0"/>
                <a:cs typeface="Calibri"/>
              </a:rPr>
              <a:t>Algorithm</a:t>
            </a:r>
            <a:r>
              <a:rPr sz="2400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of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Linear</a:t>
            </a:r>
            <a:r>
              <a:rPr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Search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and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25" dirty="0">
                <a:latin typeface="Garamond" panose="02020404030301010803" pitchFamily="18" charset="0"/>
                <a:cs typeface="Calibri"/>
              </a:rPr>
              <a:t>Its</a:t>
            </a:r>
            <a:endParaRPr sz="2400" dirty="0">
              <a:latin typeface="Garamond" panose="02020404030301010803" pitchFamily="18" charset="0"/>
              <a:cs typeface="Calibri"/>
            </a:endParaRPr>
          </a:p>
          <a:p>
            <a:pPr marL="355600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Garamond" panose="02020404030301010803" pitchFamily="18" charset="0"/>
                <a:cs typeface="Calibri"/>
              </a:rPr>
              <a:t>Applications</a:t>
            </a:r>
            <a:endParaRPr sz="2400" dirty="0">
              <a:latin typeface="Garamond" panose="02020404030301010803" pitchFamily="18" charset="0"/>
              <a:cs typeface="Calibri"/>
            </a:endParaRPr>
          </a:p>
          <a:p>
            <a:pPr marL="354330" marR="93345" indent="-342265">
              <a:lnSpc>
                <a:spcPts val="2850"/>
              </a:lnSpc>
              <a:spcBef>
                <a:spcPts val="1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Garamond" panose="02020404030301010803" pitchFamily="18" charset="0"/>
                <a:cs typeface="Calibri"/>
              </a:rPr>
              <a:t>Complexity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Analysis</a:t>
            </a:r>
            <a:r>
              <a:rPr sz="2400" spc="-9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of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Linear 	Search</a:t>
            </a:r>
            <a:endParaRPr sz="2400" dirty="0">
              <a:latin typeface="Garamond" panose="02020404030301010803" pitchFamily="18" charset="0"/>
              <a:cs typeface="Calibri"/>
            </a:endParaRPr>
          </a:p>
          <a:p>
            <a:pPr marL="424180" indent="-411480">
              <a:lnSpc>
                <a:spcPts val="2840"/>
              </a:lnSpc>
              <a:buFont typeface="Wingdings"/>
              <a:buChar char=""/>
              <a:tabLst>
                <a:tab pos="424180" algn="l"/>
              </a:tabLst>
            </a:pPr>
            <a:r>
              <a:rPr sz="2400" spc="-10" dirty="0">
                <a:latin typeface="Garamond" panose="02020404030301010803" pitchFamily="18" charset="0"/>
                <a:cs typeface="Calibri"/>
              </a:rPr>
              <a:t>Brainstorming</a:t>
            </a:r>
            <a:r>
              <a:rPr sz="24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Session</a:t>
            </a:r>
            <a:endParaRPr sz="2400" dirty="0">
              <a:latin typeface="Garamond" panose="02020404030301010803" pitchFamily="18" charset="0"/>
              <a:cs typeface="Calibri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6637721-EA27-C43E-B8AF-F2A325106E7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3962400" y="6395085"/>
            <a:ext cx="940055" cy="173354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lang="en-US"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Linear</a:t>
            </a:r>
            <a:r>
              <a:rPr spc="-80" dirty="0"/>
              <a:t> </a:t>
            </a:r>
            <a:r>
              <a:rPr dirty="0"/>
              <a:t>Search</a:t>
            </a:r>
            <a:r>
              <a:rPr spc="-11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21232" y="1287525"/>
          <a:ext cx="4139565" cy="1843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165">
                <a:tc>
                  <a:txBody>
                    <a:bodyPr/>
                    <a:lstStyle/>
                    <a:p>
                      <a:pPr marL="933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20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20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Complexity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Best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O(1)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Average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O(n)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622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Worst</a:t>
                      </a:r>
                      <a:r>
                        <a:rPr sz="20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Case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2000" spc="-20" dirty="0">
                          <a:latin typeface="Calibri"/>
                          <a:cs typeface="Calibri"/>
                        </a:rPr>
                        <a:t>O(n)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1051560" y="3808412"/>
            <a:ext cx="5554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space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complexity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linear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search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O(1).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Applications</a:t>
            </a:r>
            <a:r>
              <a:rPr spc="-9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Linear</a:t>
            </a:r>
            <a:r>
              <a:rPr spc="-100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46734" y="1452308"/>
            <a:ext cx="8384540" cy="4145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Unsorted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Lists: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unsorted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most </a:t>
            </a:r>
            <a:r>
              <a:rPr sz="2000" dirty="0">
                <a:latin typeface="Calibri"/>
                <a:cs typeface="Calibri"/>
              </a:rPr>
              <a:t>commonly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collection.</a:t>
            </a:r>
            <a:endParaRPr sz="2000">
              <a:latin typeface="Calibri"/>
              <a:cs typeface="Calibri"/>
            </a:endParaRPr>
          </a:p>
          <a:p>
            <a:pPr marL="355600" marR="10160" indent="-343535" algn="just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Small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Data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Sets: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preferred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over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have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with</a:t>
            </a:r>
            <a:endParaRPr sz="2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Searching</a:t>
            </a:r>
            <a:r>
              <a:rPr sz="2000" b="1" spc="125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Linked</a:t>
            </a:r>
            <a:r>
              <a:rPr sz="2000" b="1" spc="120" dirty="0">
                <a:latin typeface="Calibri"/>
                <a:cs typeface="Calibri"/>
              </a:rPr>
              <a:t>  </a:t>
            </a:r>
            <a:r>
              <a:rPr sz="2000" b="1" dirty="0">
                <a:latin typeface="Calibri"/>
                <a:cs typeface="Calibri"/>
              </a:rPr>
              <a:t>Lists:</a:t>
            </a:r>
            <a:r>
              <a:rPr sz="2000" b="1" spc="1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1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linked</a:t>
            </a:r>
            <a:r>
              <a:rPr sz="2000" spc="1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11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implementations,</a:t>
            </a:r>
            <a:r>
              <a:rPr sz="2000" spc="1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11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125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is </a:t>
            </a:r>
            <a:r>
              <a:rPr sz="2000" dirty="0">
                <a:latin typeface="Calibri"/>
                <a:cs typeface="Calibri"/>
              </a:rPr>
              <a:t>commonly</a:t>
            </a:r>
            <a:r>
              <a:rPr sz="2000" spc="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list.</a:t>
            </a:r>
            <a:r>
              <a:rPr sz="2000" spc="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checked </a:t>
            </a:r>
            <a:r>
              <a:rPr sz="2000" dirty="0">
                <a:latin typeface="Calibri"/>
                <a:cs typeface="Calibri"/>
              </a:rPr>
              <a:t>sequentially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desired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found.</a:t>
            </a:r>
            <a:endParaRPr sz="2000">
              <a:latin typeface="Calibri"/>
              <a:cs typeface="Calibri"/>
            </a:endParaRPr>
          </a:p>
          <a:p>
            <a:pPr marL="355600" marR="5715" indent="-343535" algn="just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Simple</a:t>
            </a:r>
            <a:r>
              <a:rPr sz="2000" b="1" spc="3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Implementation:</a:t>
            </a:r>
            <a:r>
              <a:rPr sz="2000" b="1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easier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understand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implement 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compared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Ternary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Advantages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Linear</a:t>
            </a:r>
            <a:r>
              <a:rPr spc="-5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7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/>
              <a:t>Linear</a:t>
            </a:r>
            <a:r>
              <a:rPr sz="2400" spc="190" dirty="0"/>
              <a:t> </a:t>
            </a:r>
            <a:r>
              <a:rPr sz="2400" dirty="0"/>
              <a:t>search</a:t>
            </a:r>
            <a:r>
              <a:rPr sz="2400" spc="190" dirty="0"/>
              <a:t> </a:t>
            </a:r>
            <a:r>
              <a:rPr sz="2400" dirty="0"/>
              <a:t>can</a:t>
            </a:r>
            <a:r>
              <a:rPr sz="2400" spc="155" dirty="0"/>
              <a:t> </a:t>
            </a:r>
            <a:r>
              <a:rPr sz="2400" dirty="0"/>
              <a:t>be</a:t>
            </a:r>
            <a:r>
              <a:rPr sz="2400" spc="175" dirty="0"/>
              <a:t> </a:t>
            </a:r>
            <a:r>
              <a:rPr sz="2400" dirty="0"/>
              <a:t>used</a:t>
            </a:r>
            <a:r>
              <a:rPr sz="2400" spc="210" dirty="0"/>
              <a:t> </a:t>
            </a:r>
            <a:r>
              <a:rPr sz="2400" dirty="0"/>
              <a:t>irrespective</a:t>
            </a:r>
            <a:r>
              <a:rPr sz="2400" spc="210" dirty="0"/>
              <a:t> </a:t>
            </a:r>
            <a:r>
              <a:rPr sz="2400" dirty="0"/>
              <a:t>of</a:t>
            </a:r>
            <a:r>
              <a:rPr sz="2400" spc="175" dirty="0"/>
              <a:t> </a:t>
            </a:r>
            <a:r>
              <a:rPr sz="2400" dirty="0"/>
              <a:t>whether</a:t>
            </a:r>
            <a:r>
              <a:rPr sz="2400" spc="210" dirty="0"/>
              <a:t> </a:t>
            </a:r>
            <a:r>
              <a:rPr sz="2400" dirty="0"/>
              <a:t>the</a:t>
            </a:r>
            <a:r>
              <a:rPr sz="2400" spc="160" dirty="0"/>
              <a:t> </a:t>
            </a:r>
            <a:r>
              <a:rPr sz="2400" dirty="0"/>
              <a:t>array</a:t>
            </a:r>
            <a:r>
              <a:rPr sz="2400" spc="160" dirty="0"/>
              <a:t> </a:t>
            </a:r>
            <a:r>
              <a:rPr sz="2400" spc="-25" dirty="0"/>
              <a:t>is</a:t>
            </a:r>
            <a:endParaRPr sz="2400"/>
          </a:p>
          <a:p>
            <a:pPr marL="355600">
              <a:lnSpc>
                <a:spcPct val="100000"/>
              </a:lnSpc>
              <a:spcBef>
                <a:spcPts val="1475"/>
              </a:spcBef>
            </a:pPr>
            <a:r>
              <a:rPr sz="2400" dirty="0"/>
              <a:t>sorted</a:t>
            </a:r>
            <a:r>
              <a:rPr sz="2400" spc="-35" dirty="0"/>
              <a:t> </a:t>
            </a:r>
            <a:r>
              <a:rPr sz="2400" dirty="0"/>
              <a:t>or</a:t>
            </a:r>
            <a:r>
              <a:rPr sz="2400" spc="-45" dirty="0"/>
              <a:t> </a:t>
            </a:r>
            <a:r>
              <a:rPr sz="2400" dirty="0"/>
              <a:t>not.</a:t>
            </a:r>
            <a:r>
              <a:rPr sz="2400" spc="-40" dirty="0"/>
              <a:t> </a:t>
            </a:r>
            <a:r>
              <a:rPr sz="2400" dirty="0"/>
              <a:t>It</a:t>
            </a:r>
            <a:r>
              <a:rPr sz="2400" spc="-35" dirty="0"/>
              <a:t> </a:t>
            </a:r>
            <a:r>
              <a:rPr sz="2400" dirty="0"/>
              <a:t>can</a:t>
            </a:r>
            <a:r>
              <a:rPr sz="2400" spc="-60" dirty="0"/>
              <a:t> </a:t>
            </a:r>
            <a:r>
              <a:rPr sz="2400" dirty="0"/>
              <a:t>be</a:t>
            </a:r>
            <a:r>
              <a:rPr sz="2400" spc="-45" dirty="0"/>
              <a:t> </a:t>
            </a:r>
            <a:r>
              <a:rPr sz="2400" dirty="0"/>
              <a:t>used</a:t>
            </a:r>
            <a:r>
              <a:rPr sz="2400" spc="5" dirty="0"/>
              <a:t> </a:t>
            </a:r>
            <a:r>
              <a:rPr sz="2400" dirty="0"/>
              <a:t>on</a:t>
            </a:r>
            <a:r>
              <a:rPr sz="2400" spc="-50" dirty="0"/>
              <a:t> </a:t>
            </a:r>
            <a:r>
              <a:rPr sz="2400" spc="-10" dirty="0"/>
              <a:t>arrays</a:t>
            </a:r>
            <a:r>
              <a:rPr sz="2400" spc="-30" dirty="0"/>
              <a:t> </a:t>
            </a:r>
            <a:r>
              <a:rPr sz="2400" dirty="0"/>
              <a:t>of</a:t>
            </a:r>
            <a:r>
              <a:rPr sz="2400" spc="-40" dirty="0"/>
              <a:t> </a:t>
            </a:r>
            <a:r>
              <a:rPr sz="2400" dirty="0"/>
              <a:t>any</a:t>
            </a:r>
            <a:r>
              <a:rPr sz="2400" spc="-70" dirty="0"/>
              <a:t> </a:t>
            </a:r>
            <a:r>
              <a:rPr sz="2400" dirty="0"/>
              <a:t>data</a:t>
            </a:r>
            <a:r>
              <a:rPr sz="2400" spc="-20" dirty="0"/>
              <a:t> </a:t>
            </a:r>
            <a:r>
              <a:rPr sz="2400" spc="-10" dirty="0"/>
              <a:t>type.</a:t>
            </a:r>
            <a:endParaRPr sz="2400"/>
          </a:p>
          <a:p>
            <a:pPr marL="355600" indent="-342900">
              <a:lnSpc>
                <a:spcPct val="100000"/>
              </a:lnSpc>
              <a:spcBef>
                <a:spcPts val="140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/>
              <a:t>Does</a:t>
            </a:r>
            <a:r>
              <a:rPr sz="2400" spc="-105" dirty="0"/>
              <a:t> </a:t>
            </a:r>
            <a:r>
              <a:rPr sz="2400" dirty="0"/>
              <a:t>not</a:t>
            </a:r>
            <a:r>
              <a:rPr sz="2400" spc="-85" dirty="0"/>
              <a:t> </a:t>
            </a:r>
            <a:r>
              <a:rPr sz="2400" dirty="0"/>
              <a:t>require</a:t>
            </a:r>
            <a:r>
              <a:rPr sz="2400" spc="-30" dirty="0"/>
              <a:t> </a:t>
            </a:r>
            <a:r>
              <a:rPr sz="2400" dirty="0"/>
              <a:t>any</a:t>
            </a:r>
            <a:r>
              <a:rPr sz="2400" spc="-100" dirty="0"/>
              <a:t> </a:t>
            </a:r>
            <a:r>
              <a:rPr sz="2400" dirty="0"/>
              <a:t>additional</a:t>
            </a:r>
            <a:r>
              <a:rPr sz="2400" spc="-40" dirty="0"/>
              <a:t> </a:t>
            </a:r>
            <a:r>
              <a:rPr sz="2400" spc="-10" dirty="0"/>
              <a:t>memory.</a:t>
            </a:r>
            <a:endParaRPr sz="2400"/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/>
              <a:t>It</a:t>
            </a:r>
            <a:r>
              <a:rPr sz="2400" spc="-45" dirty="0"/>
              <a:t> </a:t>
            </a:r>
            <a:r>
              <a:rPr sz="2400" dirty="0"/>
              <a:t>is</a:t>
            </a:r>
            <a:r>
              <a:rPr sz="2400" spc="-15" dirty="0"/>
              <a:t> </a:t>
            </a:r>
            <a:r>
              <a:rPr sz="2400" dirty="0"/>
              <a:t>a</a:t>
            </a:r>
            <a:r>
              <a:rPr sz="2400" spc="-40" dirty="0"/>
              <a:t> </a:t>
            </a:r>
            <a:r>
              <a:rPr sz="2400" spc="-20" dirty="0"/>
              <a:t>well-</a:t>
            </a:r>
            <a:r>
              <a:rPr sz="2400" dirty="0"/>
              <a:t>suited</a:t>
            </a:r>
            <a:r>
              <a:rPr sz="2400" spc="-30" dirty="0"/>
              <a:t> </a:t>
            </a:r>
            <a:r>
              <a:rPr sz="2400" dirty="0"/>
              <a:t>algorithm</a:t>
            </a:r>
            <a:r>
              <a:rPr sz="2400" spc="-10" dirty="0"/>
              <a:t> </a:t>
            </a:r>
            <a:r>
              <a:rPr sz="2400" dirty="0"/>
              <a:t>for</a:t>
            </a:r>
            <a:r>
              <a:rPr sz="2400" spc="-40" dirty="0"/>
              <a:t> </a:t>
            </a:r>
            <a:r>
              <a:rPr sz="2400" dirty="0"/>
              <a:t>small</a:t>
            </a:r>
            <a:r>
              <a:rPr sz="2400" spc="-60" dirty="0"/>
              <a:t> </a:t>
            </a:r>
            <a:r>
              <a:rPr sz="2400" spc="-10" dirty="0"/>
              <a:t>datasets.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Disadvantages</a:t>
            </a:r>
            <a:r>
              <a:rPr spc="-7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Linear</a:t>
            </a:r>
            <a:r>
              <a:rPr spc="-70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2617" rIns="0" bIns="0" rtlCol="0">
            <a:spAutoFit/>
          </a:bodyPr>
          <a:lstStyle/>
          <a:p>
            <a:pPr marL="500380" marR="5080" indent="-343535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500380" algn="l"/>
              </a:tabLst>
            </a:pPr>
            <a:r>
              <a:rPr dirty="0"/>
              <a:t>Linear</a:t>
            </a:r>
            <a:r>
              <a:rPr spc="140" dirty="0"/>
              <a:t> </a:t>
            </a:r>
            <a:r>
              <a:rPr dirty="0"/>
              <a:t>search</a:t>
            </a:r>
            <a:r>
              <a:rPr spc="160" dirty="0"/>
              <a:t> </a:t>
            </a:r>
            <a:r>
              <a:rPr dirty="0"/>
              <a:t>has</a:t>
            </a:r>
            <a:r>
              <a:rPr spc="155" dirty="0"/>
              <a:t> </a:t>
            </a:r>
            <a:r>
              <a:rPr dirty="0"/>
              <a:t>a</a:t>
            </a:r>
            <a:r>
              <a:rPr spc="165" dirty="0"/>
              <a:t> </a:t>
            </a:r>
            <a:r>
              <a:rPr dirty="0"/>
              <a:t>time</a:t>
            </a:r>
            <a:r>
              <a:rPr spc="135" dirty="0"/>
              <a:t> </a:t>
            </a:r>
            <a:r>
              <a:rPr dirty="0"/>
              <a:t>complexity</a:t>
            </a:r>
            <a:r>
              <a:rPr spc="170" dirty="0"/>
              <a:t> </a:t>
            </a:r>
            <a:r>
              <a:rPr dirty="0"/>
              <a:t>of</a:t>
            </a:r>
            <a:r>
              <a:rPr spc="170" dirty="0"/>
              <a:t> </a:t>
            </a:r>
            <a:r>
              <a:rPr dirty="0"/>
              <a:t>O(N),</a:t>
            </a:r>
            <a:r>
              <a:rPr spc="185" dirty="0"/>
              <a:t> </a:t>
            </a:r>
            <a:r>
              <a:rPr dirty="0"/>
              <a:t>which</a:t>
            </a:r>
            <a:r>
              <a:rPr spc="120" dirty="0"/>
              <a:t> </a:t>
            </a:r>
            <a:r>
              <a:rPr dirty="0"/>
              <a:t>in</a:t>
            </a:r>
            <a:r>
              <a:rPr spc="175" dirty="0"/>
              <a:t> </a:t>
            </a:r>
            <a:r>
              <a:rPr dirty="0"/>
              <a:t>turn</a:t>
            </a:r>
            <a:r>
              <a:rPr spc="190" dirty="0"/>
              <a:t> </a:t>
            </a:r>
            <a:r>
              <a:rPr dirty="0"/>
              <a:t>makes</a:t>
            </a:r>
            <a:r>
              <a:rPr spc="160" dirty="0"/>
              <a:t> </a:t>
            </a:r>
            <a:r>
              <a:rPr dirty="0"/>
              <a:t>it</a:t>
            </a:r>
            <a:r>
              <a:rPr spc="180" dirty="0"/>
              <a:t> </a:t>
            </a:r>
            <a:r>
              <a:rPr spc="-20" dirty="0"/>
              <a:t>slow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large</a:t>
            </a:r>
            <a:r>
              <a:rPr spc="-55" dirty="0"/>
              <a:t> </a:t>
            </a:r>
            <a:r>
              <a:rPr spc="-10" dirty="0"/>
              <a:t>datasets.</a:t>
            </a:r>
          </a:p>
          <a:p>
            <a:pPr marL="499745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499745" algn="l"/>
              </a:tabLst>
            </a:pPr>
            <a:r>
              <a:rPr dirty="0"/>
              <a:t>Not</a:t>
            </a:r>
            <a:r>
              <a:rPr spc="-60" dirty="0"/>
              <a:t> </a:t>
            </a:r>
            <a:r>
              <a:rPr dirty="0"/>
              <a:t>suitable</a:t>
            </a:r>
            <a:r>
              <a:rPr spc="-4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large</a:t>
            </a:r>
            <a:r>
              <a:rPr spc="-55" dirty="0"/>
              <a:t> </a:t>
            </a:r>
            <a:r>
              <a:rPr spc="-10" dirty="0"/>
              <a:t>arrays.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609600" y="3378767"/>
            <a:ext cx="7357745" cy="18097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Linear</a:t>
            </a:r>
            <a:r>
              <a:rPr sz="20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412750" indent="-40005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412750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dealing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When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dataset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contiguous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memory.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pc="-3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pc="-2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90880" y="1608772"/>
            <a:ext cx="8129270" cy="3997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3365" indent="-240665">
              <a:lnSpc>
                <a:spcPct val="100000"/>
              </a:lnSpc>
              <a:spcBef>
                <a:spcPts val="125"/>
              </a:spcBef>
              <a:buSzPct val="90000"/>
              <a:buAutoNum type="arabicPeriod"/>
              <a:tabLst>
                <a:tab pos="253365" algn="l"/>
              </a:tabLst>
            </a:pPr>
            <a:r>
              <a:rPr sz="2000" b="1" dirty="0">
                <a:latin typeface="Calibri"/>
                <a:cs typeface="Calibri"/>
              </a:rPr>
              <a:t>How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do you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describe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10" dirty="0">
                <a:latin typeface="Calibri"/>
                <a:cs typeface="Calibri"/>
              </a:rPr>
              <a:t> array?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structure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  <a:p>
            <a:pPr marL="69850" marR="25336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structure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similar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contiguous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storage </a:t>
            </a:r>
            <a:r>
              <a:rPr sz="2000" dirty="0">
                <a:latin typeface="Calibri"/>
                <a:cs typeface="Calibri"/>
              </a:rPr>
              <a:t>c: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unique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similar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types</a:t>
            </a:r>
            <a:endParaRPr sz="2000">
              <a:latin typeface="Calibri"/>
              <a:cs typeface="Calibri"/>
            </a:endParaRPr>
          </a:p>
          <a:p>
            <a:pPr marL="12700" marR="5080" indent="93345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structure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containing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located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locations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memory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contiguous</a:t>
            </a:r>
            <a:endParaRPr sz="2000">
              <a:latin typeface="Calibri"/>
              <a:cs typeface="Calibri"/>
            </a:endParaRPr>
          </a:p>
          <a:p>
            <a:pPr marL="12700" marR="5715" indent="274320">
              <a:lnSpc>
                <a:spcPct val="100000"/>
              </a:lnSpc>
              <a:spcBef>
                <a:spcPts val="2410"/>
              </a:spcBef>
              <a:buAutoNum type="arabicPeriod" startAt="2"/>
              <a:tabLst>
                <a:tab pos="287020" algn="l"/>
              </a:tabLst>
            </a:pPr>
            <a:r>
              <a:rPr sz="2000" b="1" dirty="0">
                <a:latin typeface="Calibri"/>
                <a:cs typeface="Calibri"/>
              </a:rPr>
              <a:t>What</a:t>
            </a:r>
            <a:r>
              <a:rPr sz="2000" b="1" spc="1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1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complexity</a:t>
            </a:r>
            <a:r>
              <a:rPr sz="2000" b="1" spc="1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1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traversing</a:t>
            </a:r>
            <a:r>
              <a:rPr sz="2000" b="1" spc="1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through</a:t>
            </a:r>
            <a:r>
              <a:rPr sz="2000" b="1" spc="1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all</a:t>
            </a:r>
            <a:r>
              <a:rPr sz="2000" b="1" spc="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elements</a:t>
            </a:r>
            <a:r>
              <a:rPr sz="2000" b="1" spc="1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9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an </a:t>
            </a:r>
            <a:r>
              <a:rPr sz="2000" b="1" spc="-10" dirty="0">
                <a:latin typeface="Calibri"/>
                <a:cs typeface="Calibri"/>
              </a:rPr>
              <a:t>array?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O(N^2)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O(1)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-20" dirty="0">
                <a:latin typeface="Calibri"/>
                <a:cs typeface="Calibri"/>
              </a:rPr>
              <a:t> O(N)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O(log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pc="-3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pc="-2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8955" y="1765617"/>
            <a:ext cx="6274435" cy="3691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b="1" dirty="0">
                <a:latin typeface="Calibri"/>
                <a:cs typeface="Calibri"/>
              </a:rPr>
              <a:t>3</a:t>
            </a:r>
            <a:r>
              <a:rPr sz="2000" b="1" dirty="0">
                <a:latin typeface="Calibri"/>
                <a:cs typeface="Calibri"/>
              </a:rPr>
              <a:t>.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consider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following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code:int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b[N];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(i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0;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&lt;</a:t>
            </a:r>
            <a:r>
              <a:rPr sz="2000" b="1" spc="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M;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i++)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latin typeface="Calibri"/>
                <a:cs typeface="Calibri"/>
              </a:rPr>
              <a:t>a+=i;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50" dirty="0"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12700" marR="4072890" algn="just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(i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0;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&lt;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N;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i++)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50" dirty="0">
                <a:latin typeface="Calibri"/>
                <a:cs typeface="Calibri"/>
              </a:rPr>
              <a:t>{ </a:t>
            </a:r>
            <a:r>
              <a:rPr sz="2000" b="1" spc="-20" dirty="0">
                <a:latin typeface="Calibri"/>
                <a:cs typeface="Calibri"/>
              </a:rPr>
              <a:t>scanf(\“%d\”,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&amp;b[i]); a+=b[i];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latin typeface="Calibri"/>
                <a:cs typeface="Calibri"/>
              </a:rPr>
              <a:t>}What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space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complexity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above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code?</a:t>
            </a:r>
            <a:endParaRPr sz="2000">
              <a:latin typeface="Calibri"/>
              <a:cs typeface="Calibri"/>
            </a:endParaRPr>
          </a:p>
          <a:p>
            <a:pPr marL="69850" algn="just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O(M+N),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O(M+N)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O(N),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O(M*N)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O(M),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Time: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O(M)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O(N),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O(M+N)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pc="-3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pc="-2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4" name="object 4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2590" y="1353502"/>
            <a:ext cx="5586095" cy="49129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25"/>
              </a:spcBef>
              <a:buAutoNum type="arabicPeriod" startAt="4"/>
              <a:tabLst>
                <a:tab pos="269875" algn="l"/>
              </a:tabLst>
            </a:pPr>
            <a:r>
              <a:rPr sz="2000" b="1" dirty="0">
                <a:latin typeface="Calibri"/>
                <a:cs typeface="Calibri"/>
              </a:rPr>
              <a:t>Let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consider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following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four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arrays: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[9,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5,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11,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25,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7,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35]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B =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[1,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2,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9,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15,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27]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[29,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27,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27,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18,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4,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2]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=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[1,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8,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2,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5,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6,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7,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8,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9]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Which of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arrays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are </a:t>
            </a:r>
            <a:r>
              <a:rPr sz="2000" b="1" spc="-10" dirty="0">
                <a:latin typeface="Calibri"/>
                <a:cs typeface="Calibri"/>
              </a:rPr>
              <a:t>sorted?</a:t>
            </a:r>
            <a:endParaRPr sz="2000">
              <a:latin typeface="Calibri"/>
              <a:cs typeface="Calibri"/>
            </a:endParaRPr>
          </a:p>
          <a:p>
            <a:pPr marL="69850" marR="4434840" algn="just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 </a:t>
            </a:r>
            <a:r>
              <a:rPr sz="2000" dirty="0">
                <a:latin typeface="Calibri"/>
                <a:cs typeface="Calibri"/>
              </a:rPr>
              <a:t>b: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D </a:t>
            </a:r>
            <a:r>
              <a:rPr sz="2000" dirty="0">
                <a:latin typeface="Calibri"/>
                <a:cs typeface="Calibri"/>
              </a:rPr>
              <a:t>c: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 </a:t>
            </a:r>
            <a:r>
              <a:rPr sz="2000" dirty="0">
                <a:latin typeface="Calibri"/>
                <a:cs typeface="Calibri"/>
              </a:rPr>
              <a:t>d: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D</a:t>
            </a:r>
            <a:endParaRPr sz="2000">
              <a:latin typeface="Calibri"/>
              <a:cs typeface="Calibri"/>
            </a:endParaRPr>
          </a:p>
          <a:p>
            <a:pPr marL="269875" indent="-257175" algn="just">
              <a:lnSpc>
                <a:spcPct val="100000"/>
              </a:lnSpc>
              <a:spcBef>
                <a:spcPts val="2420"/>
              </a:spcBef>
              <a:buAutoNum type="arabicPeriod" startAt="5"/>
              <a:tabLst>
                <a:tab pos="269875" algn="l"/>
              </a:tabLst>
            </a:pPr>
            <a:r>
              <a:rPr sz="2000" b="1" dirty="0">
                <a:latin typeface="Calibri"/>
                <a:cs typeface="Calibri"/>
              </a:rPr>
              <a:t>If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large inputs,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X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better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choice than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55" dirty="0">
                <a:latin typeface="Calibri"/>
                <a:cs typeface="Calibri"/>
              </a:rPr>
              <a:t>Y,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then:</a:t>
            </a:r>
            <a:endParaRPr sz="2000">
              <a:latin typeface="Calibri"/>
              <a:cs typeface="Calibri"/>
            </a:endParaRPr>
          </a:p>
          <a:p>
            <a:pPr marL="69850" marR="1134745" algn="just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asymptotically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 </a:t>
            </a:r>
            <a:r>
              <a:rPr sz="2000" spc="-10" dirty="0">
                <a:latin typeface="Calibri"/>
                <a:cs typeface="Calibri"/>
              </a:rPr>
              <a:t>efficient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X </a:t>
            </a:r>
            <a:r>
              <a:rPr sz="2000" dirty="0">
                <a:latin typeface="Calibri"/>
                <a:cs typeface="Calibri"/>
              </a:rPr>
              <a:t>b: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asymptotically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 </a:t>
            </a:r>
            <a:r>
              <a:rPr sz="2000" spc="-10" dirty="0">
                <a:latin typeface="Calibri"/>
                <a:cs typeface="Calibri"/>
              </a:rPr>
              <a:t>efficient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Y </a:t>
            </a:r>
            <a:r>
              <a:rPr sz="2000" dirty="0">
                <a:latin typeface="Calibri"/>
                <a:cs typeface="Calibri"/>
              </a:rPr>
              <a:t>c: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equivalently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efficient</a:t>
            </a:r>
            <a:endParaRPr sz="2000">
              <a:latin typeface="Calibri"/>
              <a:cs typeface="Calibri"/>
            </a:endParaRPr>
          </a:p>
          <a:p>
            <a:pPr marL="69850" algn="just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above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0"/>
            <a:ext cx="90678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pc="-3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pc="-2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02590" y="1353502"/>
            <a:ext cx="8035925" cy="4302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25"/>
              </a:spcBef>
              <a:buAutoNum type="arabicPeriod" startAt="6"/>
              <a:tabLst>
                <a:tab pos="265430" algn="l"/>
              </a:tabLst>
            </a:pPr>
            <a:r>
              <a:rPr sz="2000" b="1" dirty="0">
                <a:latin typeface="Calibri"/>
                <a:cs typeface="Calibri"/>
              </a:rPr>
              <a:t>How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linear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search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performed?</a:t>
            </a:r>
            <a:endParaRPr sz="2000">
              <a:latin typeface="Calibri"/>
              <a:cs typeface="Calibri"/>
            </a:endParaRPr>
          </a:p>
          <a:p>
            <a:pPr marL="12700" marR="232410" indent="571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copied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another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 </a:t>
            </a:r>
            <a:r>
              <a:rPr sz="2000" dirty="0">
                <a:latin typeface="Calibri"/>
                <a:cs typeface="Calibri"/>
              </a:rPr>
              <a:t>comes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up.</a:t>
            </a:r>
            <a:endParaRPr sz="2000">
              <a:latin typeface="Calibri"/>
              <a:cs typeface="Calibri"/>
            </a:endParaRPr>
          </a:p>
          <a:p>
            <a:pPr marL="12700" marR="972819" indent="571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broken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smaller</a:t>
            </a:r>
            <a:r>
              <a:rPr sz="2000" spc="-10" dirty="0">
                <a:latin typeface="Calibri"/>
                <a:cs typeface="Calibri"/>
              </a:rPr>
              <a:t> subarrays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10" dirty="0">
                <a:latin typeface="Calibri"/>
                <a:cs typeface="Calibri"/>
              </a:rPr>
              <a:t> searched recursively.</a:t>
            </a:r>
            <a:endParaRPr sz="2000">
              <a:latin typeface="Calibri"/>
              <a:cs typeface="Calibri"/>
            </a:endParaRPr>
          </a:p>
          <a:p>
            <a:pPr marL="12700" marR="5080" indent="5715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Array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traversed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left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loop,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 </a:t>
            </a:r>
            <a:r>
              <a:rPr sz="2000" dirty="0">
                <a:latin typeface="Calibri"/>
                <a:cs typeface="Calibri"/>
              </a:rPr>
              <a:t>comes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up.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above</a:t>
            </a:r>
            <a:endParaRPr sz="200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2405"/>
              </a:spcBef>
              <a:buAutoNum type="arabicPeriod" startAt="7"/>
              <a:tabLst>
                <a:tab pos="265430" algn="l"/>
              </a:tabLst>
            </a:pP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worst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case,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what</a:t>
            </a:r>
            <a:r>
              <a:rPr sz="2000" b="1" spc="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complexity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linear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search?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O(log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O(1)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O(N)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pc="-3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pc="-2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590" y="1353502"/>
            <a:ext cx="7585709" cy="3692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25"/>
              </a:spcBef>
              <a:buAutoNum type="arabicPeriod" startAt="8"/>
              <a:tabLst>
                <a:tab pos="264160" algn="l"/>
              </a:tabLst>
            </a:pP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best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case,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what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complexity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linear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search?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20" dirty="0">
                <a:latin typeface="Calibri"/>
                <a:cs typeface="Calibri"/>
              </a:rPr>
              <a:t> O(1)</a:t>
            </a:r>
            <a:endParaRPr sz="2000">
              <a:latin typeface="Calibri"/>
              <a:cs typeface="Calibri"/>
            </a:endParaRPr>
          </a:p>
          <a:p>
            <a:pPr marL="69850" marR="61722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N) </a:t>
            </a:r>
            <a:r>
              <a:rPr sz="2000" dirty="0">
                <a:latin typeface="Calibri"/>
                <a:cs typeface="Calibri"/>
              </a:rPr>
              <a:t>c: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O(log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N)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O(N)</a:t>
            </a:r>
            <a:endParaRPr sz="20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5"/>
              </a:spcBef>
              <a:buAutoNum type="arabicPeriod" startAt="9"/>
              <a:tabLst>
                <a:tab pos="269875" algn="l"/>
              </a:tabLst>
            </a:pPr>
            <a:r>
              <a:rPr sz="2000" b="1" dirty="0">
                <a:latin typeface="Calibri"/>
                <a:cs typeface="Calibri"/>
              </a:rPr>
              <a:t>How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linear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search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disadvantageous?</a:t>
            </a:r>
            <a:endParaRPr sz="2000">
              <a:latin typeface="Calibri"/>
              <a:cs typeface="Calibri"/>
            </a:endParaRPr>
          </a:p>
          <a:p>
            <a:pPr marL="12700" marR="5080" indent="5715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taken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compared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searching algorithms</a:t>
            </a:r>
            <a:endParaRPr sz="2000">
              <a:latin typeface="Calibri"/>
              <a:cs typeface="Calibri"/>
            </a:endParaRPr>
          </a:p>
          <a:p>
            <a:pPr marL="12700" marR="372110" indent="5715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b: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Space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complexity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increases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memory overhead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c: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difficult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implement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search.</a:t>
            </a:r>
            <a:endParaRPr sz="200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d: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None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above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5533588" y="6472554"/>
            <a:ext cx="3600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19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spc="-3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spc="-2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2590" y="1077023"/>
            <a:ext cx="7941945" cy="15551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latin typeface="Calibri"/>
                <a:cs typeface="Calibri"/>
              </a:rPr>
              <a:t>10.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ordered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linear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search,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O(log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n)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10" dirty="0">
                <a:latin typeface="Calibri"/>
                <a:cs typeface="Calibri"/>
              </a:rPr>
              <a:t> worst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case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complexity. </a:t>
            </a:r>
            <a:r>
              <a:rPr sz="2000" b="1" dirty="0">
                <a:latin typeface="Calibri"/>
                <a:cs typeface="Calibri"/>
              </a:rPr>
              <a:t>(An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ordered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linear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search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linear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search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array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which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already sorted)</a:t>
            </a:r>
            <a:endParaRPr sz="2000">
              <a:latin typeface="Calibri"/>
              <a:cs typeface="Calibri"/>
            </a:endParaRPr>
          </a:p>
          <a:p>
            <a:pPr marL="69850" marR="7087870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a:</a:t>
            </a:r>
            <a:r>
              <a:rPr sz="2000" spc="-20" dirty="0">
                <a:latin typeface="Calibri"/>
                <a:cs typeface="Calibri"/>
              </a:rPr>
              <a:t> True </a:t>
            </a:r>
            <a:r>
              <a:rPr sz="2000" dirty="0">
                <a:latin typeface="Calibri"/>
                <a:cs typeface="Calibri"/>
              </a:rPr>
              <a:t>b:</a:t>
            </a:r>
            <a:r>
              <a:rPr sz="2000" spc="-25" dirty="0">
                <a:latin typeface="Calibri"/>
                <a:cs typeface="Calibri"/>
              </a:rPr>
              <a:t> False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5533588" y="6472554"/>
            <a:ext cx="3600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RECAP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734" y="1371218"/>
            <a:ext cx="8128634" cy="383932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sz="2400" dirty="0">
                <a:solidFill>
                  <a:srgbClr val="FF0000"/>
                </a:solidFill>
                <a:latin typeface="Garamond" panose="02020404030301010803" pitchFamily="18" charset="0"/>
                <a:cs typeface="Calibri"/>
              </a:rPr>
              <a:t>Quicksort</a:t>
            </a:r>
            <a:r>
              <a:rPr sz="2400" spc="-5" dirty="0">
                <a:solidFill>
                  <a:srgbClr val="FF0000"/>
                </a:solidFill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is</a:t>
            </a:r>
            <a:r>
              <a:rPr sz="2400" spc="3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</a:t>
            </a:r>
            <a:r>
              <a:rPr sz="2400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sorting</a:t>
            </a:r>
            <a:r>
              <a:rPr sz="2400" spc="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algorithm</a:t>
            </a:r>
            <a:r>
              <a:rPr sz="2400" spc="3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based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on the</a:t>
            </a:r>
            <a:r>
              <a:rPr sz="2400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Divide</a:t>
            </a:r>
            <a:r>
              <a:rPr sz="2400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and</a:t>
            </a:r>
            <a:r>
              <a:rPr sz="2400" spc="2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Conquer</a:t>
            </a:r>
            <a:r>
              <a:rPr lang="en-US" sz="24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algorithm</a:t>
            </a:r>
            <a:r>
              <a:rPr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that</a:t>
            </a:r>
            <a:r>
              <a:rPr sz="2400" spc="-8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picks</a:t>
            </a:r>
            <a:r>
              <a:rPr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an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element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as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</a:t>
            </a:r>
            <a:r>
              <a:rPr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pivot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to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perform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sorting.</a:t>
            </a:r>
            <a:endParaRPr lang="en-US" sz="2400" dirty="0">
              <a:latin typeface="Garamond" panose="02020404030301010803" pitchFamily="18" charset="0"/>
              <a:cs typeface="Calibri"/>
            </a:endParaRPr>
          </a:p>
          <a:p>
            <a:pPr marL="12700">
              <a:lnSpc>
                <a:spcPct val="150000"/>
              </a:lnSpc>
            </a:pPr>
            <a:r>
              <a:rPr sz="2400" b="1" dirty="0">
                <a:latin typeface="Garamond" panose="02020404030301010803" pitchFamily="18" charset="0"/>
                <a:cs typeface="Calibri"/>
              </a:rPr>
              <a:t>How</a:t>
            </a:r>
            <a:r>
              <a:rPr sz="2400" b="1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b="1" dirty="0">
                <a:latin typeface="Garamond" panose="02020404030301010803" pitchFamily="18" charset="0"/>
                <a:cs typeface="Calibri"/>
              </a:rPr>
              <a:t>to</a:t>
            </a:r>
            <a:r>
              <a:rPr sz="24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b="1" dirty="0">
                <a:latin typeface="Garamond" panose="02020404030301010803" pitchFamily="18" charset="0"/>
                <a:cs typeface="Calibri"/>
              </a:rPr>
              <a:t>Choose</a:t>
            </a:r>
            <a:r>
              <a:rPr sz="2400" b="1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b="1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b="1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b="1" spc="-20" dirty="0">
                <a:latin typeface="Garamond" panose="02020404030301010803" pitchFamily="18" charset="0"/>
                <a:cs typeface="Calibri"/>
              </a:rPr>
              <a:t>Pivot</a:t>
            </a:r>
            <a:endParaRPr lang="en-US" sz="2400" b="1" spc="-20" dirty="0">
              <a:latin typeface="Garamond" panose="02020404030301010803" pitchFamily="18" charset="0"/>
              <a:cs typeface="Calibri"/>
            </a:endParaRPr>
          </a:p>
          <a:p>
            <a:pPr marL="355600" lvl="8" indent="-342900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2400" spc="-10" dirty="0">
                <a:latin typeface="Garamond" panose="02020404030301010803" pitchFamily="18" charset="0"/>
                <a:cs typeface="Calibri"/>
              </a:rPr>
              <a:t>Always</a:t>
            </a:r>
            <a:r>
              <a:rPr lang="en-US"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pick</a:t>
            </a:r>
            <a:r>
              <a:rPr lang="en-US" sz="2400" spc="-10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first</a:t>
            </a:r>
            <a:r>
              <a:rPr lang="en-US"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element</a:t>
            </a:r>
            <a:r>
              <a:rPr lang="en-US"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as</a:t>
            </a:r>
            <a:r>
              <a:rPr lang="en-US" sz="2400" spc="-10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spc="-10" dirty="0">
                <a:latin typeface="Garamond" panose="02020404030301010803" pitchFamily="18" charset="0"/>
                <a:cs typeface="Calibri"/>
              </a:rPr>
              <a:t>pivot</a:t>
            </a:r>
            <a:endParaRPr lang="en-US" sz="2400" dirty="0">
              <a:latin typeface="Garamond" panose="02020404030301010803" pitchFamily="18" charset="0"/>
              <a:cs typeface="Calibri"/>
            </a:endParaRPr>
          </a:p>
          <a:p>
            <a:pPr marL="355600" lvl="8" indent="-342900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2400" spc="-10" dirty="0">
                <a:latin typeface="Garamond" panose="02020404030301010803" pitchFamily="18" charset="0"/>
                <a:cs typeface="Calibri"/>
              </a:rPr>
              <a:t>Always</a:t>
            </a:r>
            <a:r>
              <a:rPr lang="en-US"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pick</a:t>
            </a:r>
            <a:r>
              <a:rPr lang="en-US" sz="2400" spc="-10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last</a:t>
            </a:r>
            <a:r>
              <a:rPr lang="en-US"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element</a:t>
            </a:r>
            <a:r>
              <a:rPr lang="en-US"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as</a:t>
            </a:r>
            <a:r>
              <a:rPr lang="en-US"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spc="-10" dirty="0">
                <a:latin typeface="Garamond" panose="02020404030301010803" pitchFamily="18" charset="0"/>
                <a:cs typeface="Calibri"/>
              </a:rPr>
              <a:t>pivot</a:t>
            </a:r>
            <a:endParaRPr lang="en-US" sz="2400" dirty="0">
              <a:latin typeface="Garamond" panose="02020404030301010803" pitchFamily="18" charset="0"/>
              <a:cs typeface="Calibri"/>
            </a:endParaRPr>
          </a:p>
          <a:p>
            <a:pPr marL="355600" lvl="8" indent="-342900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2400" dirty="0">
                <a:latin typeface="Garamond" panose="02020404030301010803" pitchFamily="18" charset="0"/>
                <a:cs typeface="Calibri"/>
              </a:rPr>
              <a:t>Pick</a:t>
            </a:r>
            <a:r>
              <a:rPr lang="en-US" sz="24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a</a:t>
            </a:r>
            <a:r>
              <a:rPr lang="en-US"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random</a:t>
            </a:r>
            <a:r>
              <a:rPr lang="en-US"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element</a:t>
            </a:r>
            <a:r>
              <a:rPr lang="en-US"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as</a:t>
            </a:r>
            <a:r>
              <a:rPr lang="en-US"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spc="-10" dirty="0">
                <a:latin typeface="Garamond" panose="02020404030301010803" pitchFamily="18" charset="0"/>
                <a:cs typeface="Calibri"/>
              </a:rPr>
              <a:t>pivot</a:t>
            </a:r>
            <a:endParaRPr lang="en-US" sz="2400" dirty="0">
              <a:latin typeface="Garamond" panose="02020404030301010803" pitchFamily="18" charset="0"/>
              <a:cs typeface="Calibri"/>
            </a:endParaRPr>
          </a:p>
          <a:p>
            <a:pPr marL="355600" lvl="8" indent="-342900">
              <a:lnSpc>
                <a:spcPct val="150000"/>
              </a:lnSpc>
              <a:buClr>
                <a:srgbClr val="FF0000"/>
              </a:buClr>
              <a:buFont typeface="Courier New" panose="02070309020205020404" pitchFamily="49" charset="0"/>
              <a:buChar char="o"/>
              <a:tabLst>
                <a:tab pos="355600" algn="l"/>
              </a:tabLst>
            </a:pPr>
            <a:r>
              <a:rPr lang="en-US" sz="2400" dirty="0">
                <a:latin typeface="Garamond" panose="02020404030301010803" pitchFamily="18" charset="0"/>
                <a:cs typeface="Calibri"/>
              </a:rPr>
              <a:t>Pick</a:t>
            </a:r>
            <a:r>
              <a:rPr lang="en-US"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median</a:t>
            </a:r>
            <a:r>
              <a:rPr lang="en-US" sz="24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as</a:t>
            </a:r>
            <a:r>
              <a:rPr lang="en-US" sz="24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400" spc="-10" dirty="0">
                <a:latin typeface="Garamond" panose="02020404030301010803" pitchFamily="18" charset="0"/>
                <a:cs typeface="Calibri"/>
              </a:rPr>
              <a:t>pivot.</a:t>
            </a:r>
            <a:endParaRPr lang="en-US" sz="2400" dirty="0">
              <a:latin typeface="Garamond" panose="02020404030301010803" pitchFamily="18" charset="0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3555745" y="6489715"/>
            <a:ext cx="101625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25914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Quiz</a:t>
            </a:r>
            <a:r>
              <a:rPr spc="-35" dirty="0"/>
              <a:t> </a:t>
            </a:r>
            <a:r>
              <a:rPr spc="-10" dirty="0"/>
              <a:t>Answers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17650" y="1390650"/>
          <a:ext cx="6096000" cy="4074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Questions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Answers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1734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Exercises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4159" y="1265681"/>
            <a:ext cx="8786495" cy="460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4445">
              <a:lnSpc>
                <a:spcPct val="150200"/>
              </a:lnSpc>
              <a:spcBef>
                <a:spcPts val="95"/>
              </a:spcBef>
              <a:buSzPct val="95000"/>
              <a:buAutoNum type="arabicPeriod"/>
              <a:tabLst>
                <a:tab pos="20383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Given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[5,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9,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7,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1]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7,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exists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12700" marR="8255" indent="-4445">
              <a:lnSpc>
                <a:spcPct val="150200"/>
              </a:lnSpc>
              <a:buSzPct val="95000"/>
              <a:buAutoNum type="arabicPeriod"/>
              <a:tabLst>
                <a:tab pos="20383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In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2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229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[10,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20,</a:t>
            </a:r>
            <a:r>
              <a:rPr sz="2000" spc="2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30,</a:t>
            </a:r>
            <a:r>
              <a:rPr sz="2000" spc="2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40,</a:t>
            </a:r>
            <a:r>
              <a:rPr sz="2000" spc="2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50],</a:t>
            </a:r>
            <a:r>
              <a:rPr sz="2000" spc="229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2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1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1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2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index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2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30.</a:t>
            </a:r>
            <a:endParaRPr sz="2000">
              <a:latin typeface="Calibri"/>
              <a:cs typeface="Calibri"/>
            </a:endParaRPr>
          </a:p>
          <a:p>
            <a:pPr marL="12700" marR="10795" indent="-3810">
              <a:lnSpc>
                <a:spcPct val="150200"/>
              </a:lnSpc>
              <a:buSzPct val="95000"/>
              <a:buAutoNum type="arabicPeriod"/>
              <a:tabLst>
                <a:tab pos="20383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Implement</a:t>
            </a:r>
            <a:r>
              <a:rPr sz="2000" spc="3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2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3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3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Python</a:t>
            </a:r>
            <a:r>
              <a:rPr sz="2000" spc="3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3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3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3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3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specific</a:t>
            </a:r>
            <a:r>
              <a:rPr sz="2000" spc="3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3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3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3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list</a:t>
            </a:r>
            <a:r>
              <a:rPr sz="2000" spc="3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of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integers.</a:t>
            </a:r>
            <a:endParaRPr sz="2000">
              <a:latin typeface="Calibri"/>
              <a:cs typeface="Calibri"/>
            </a:endParaRPr>
          </a:p>
          <a:p>
            <a:pPr marL="12700" marR="8255" indent="-3810">
              <a:lnSpc>
                <a:spcPct val="150200"/>
              </a:lnSpc>
              <a:buSzPct val="95000"/>
              <a:buAutoNum type="arabicPeriod"/>
              <a:tabLst>
                <a:tab pos="20383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If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100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you're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performing</a:t>
            </a:r>
            <a:r>
              <a:rPr sz="200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search,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the worst-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case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scenario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terms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needed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element?</a:t>
            </a:r>
            <a:endParaRPr sz="2000">
              <a:latin typeface="Calibri"/>
              <a:cs typeface="Calibri"/>
            </a:endParaRPr>
          </a:p>
          <a:p>
            <a:pPr marL="12700" marR="9525" indent="-3810">
              <a:lnSpc>
                <a:spcPct val="150200"/>
              </a:lnSpc>
              <a:buSzPct val="95000"/>
              <a:buAutoNum type="arabicPeriod"/>
              <a:tabLst>
                <a:tab pos="20383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How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many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are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needed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best-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case</a:t>
            </a:r>
            <a:r>
              <a:rPr sz="2000" spc="1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scenario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on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10?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1734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Exercises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712" y="1306258"/>
            <a:ext cx="8425815" cy="374522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3535">
              <a:lnSpc>
                <a:spcPts val="3829"/>
              </a:lnSpc>
              <a:spcBef>
                <a:spcPts val="459"/>
              </a:spcBef>
              <a:buAutoNum type="arabicPeriod" startAt="6"/>
              <a:tabLst>
                <a:tab pos="355600" algn="l"/>
                <a:tab pos="424180" algn="l"/>
              </a:tabLst>
            </a:pPr>
            <a:r>
              <a:rPr sz="2400" dirty="0">
                <a:solidFill>
                  <a:srgbClr val="0D0D0D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Given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[4,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2,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7,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9],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determine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value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6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exists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AutoNum type="arabicPeriod" startAt="6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Implement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C++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specific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floating-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point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numbers.</a:t>
            </a:r>
            <a:endParaRPr sz="2000">
              <a:latin typeface="Calibri"/>
              <a:cs typeface="Calibri"/>
            </a:endParaRPr>
          </a:p>
          <a:p>
            <a:pPr marL="355600" marR="10795" indent="-343535">
              <a:lnSpc>
                <a:spcPct val="150200"/>
              </a:lnSpc>
              <a:buAutoNum type="arabicPeriod" startAt="8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time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complexity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when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searching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element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n?</a:t>
            </a:r>
            <a:endParaRPr sz="2000">
              <a:latin typeface="Calibri"/>
              <a:cs typeface="Calibri"/>
            </a:endParaRPr>
          </a:p>
          <a:p>
            <a:pPr marL="355600" marR="6985" indent="-343535">
              <a:lnSpc>
                <a:spcPct val="150200"/>
              </a:lnSpc>
              <a:buAutoNum type="arabicPeriod" startAt="8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[5,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10,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15,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20,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25]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you're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performing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search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25,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how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many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iterations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will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take?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1734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Exercises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4" name="object 4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4159" y="1265681"/>
            <a:ext cx="8786495" cy="4145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330" marR="5080" indent="-342265">
              <a:lnSpc>
                <a:spcPct val="150200"/>
              </a:lnSpc>
              <a:spcBef>
                <a:spcPts val="95"/>
              </a:spcBef>
              <a:buAutoNum type="arabicPeriod" startAt="10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Given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[3,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6,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9,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12,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15]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10,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to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determine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exists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354330" marR="12065" indent="-342265">
              <a:lnSpc>
                <a:spcPct val="150200"/>
              </a:lnSpc>
              <a:buAutoNum type="arabicPeriod" startAt="10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 size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50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element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that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not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array,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required?</a:t>
            </a:r>
            <a:endParaRPr sz="2000">
              <a:latin typeface="Calibri"/>
              <a:cs typeface="Calibri"/>
            </a:endParaRPr>
          </a:p>
          <a:p>
            <a:pPr marL="354330" marR="10795" indent="-342265">
              <a:lnSpc>
                <a:spcPct val="150200"/>
              </a:lnSpc>
              <a:buAutoNum type="arabicPeriod" startAt="10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Implement</a:t>
            </a:r>
            <a:r>
              <a:rPr sz="2000" spc="2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1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2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Java</a:t>
            </a:r>
            <a:r>
              <a:rPr sz="200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20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20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specific</a:t>
            </a:r>
            <a:r>
              <a:rPr sz="2000" spc="1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2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2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1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2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of 	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strings.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AutoNum type="arabicPeriod" startAt="10"/>
              <a:tabLst>
                <a:tab pos="354965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[2,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6,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8,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10],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index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7.</a:t>
            </a:r>
            <a:endParaRPr sz="2000">
              <a:latin typeface="Calibri"/>
              <a:cs typeface="Calibri"/>
            </a:endParaRPr>
          </a:p>
          <a:p>
            <a:pPr marL="354330" marR="10795" indent="-342265">
              <a:lnSpc>
                <a:spcPct val="150200"/>
              </a:lnSpc>
              <a:buAutoNum type="arabicPeriod" startAt="10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Suppose</a:t>
            </a:r>
            <a:r>
              <a:rPr sz="200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[1,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2,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3,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4,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5]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linear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find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value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3.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How</a:t>
            </a:r>
            <a:r>
              <a:rPr sz="20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many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iterations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will it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take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worst-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case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scenario?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REVIEW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4662" y="1505902"/>
            <a:ext cx="7341870" cy="1860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 algn="just">
              <a:lnSpc>
                <a:spcPct val="100400"/>
              </a:lnSpc>
              <a:spcBef>
                <a:spcPts val="9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Linear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search,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simply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traverse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completely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match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</a:t>
            </a:r>
            <a:r>
              <a:rPr sz="2400" spc="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2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1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whose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found.</a:t>
            </a:r>
            <a:endParaRPr sz="2400">
              <a:latin typeface="Times New Roman"/>
              <a:cs typeface="Times New Roman"/>
            </a:endParaRPr>
          </a:p>
          <a:p>
            <a:pPr marL="355600" indent="-342900" algn="just">
              <a:lnSpc>
                <a:spcPts val="2855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3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match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4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found,</a:t>
            </a:r>
            <a:r>
              <a:rPr sz="2400" spc="3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4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39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is</a:t>
            </a:r>
            <a:endParaRPr sz="2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Times New Roman"/>
                <a:cs typeface="Times New Roman"/>
              </a:rPr>
              <a:t>returned;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otherwise,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returns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NULL.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0" spc="50" dirty="0">
                <a:solidFill>
                  <a:srgbClr val="005FAA"/>
                </a:solidFill>
                <a:latin typeface="Times New Roman"/>
                <a:cs typeface="Times New Roman"/>
              </a:rPr>
              <a:t>THANK</a:t>
            </a:r>
            <a:r>
              <a:rPr sz="7200" b="0" spc="-20" dirty="0">
                <a:solidFill>
                  <a:srgbClr val="005FAA"/>
                </a:solidFill>
                <a:latin typeface="Times New Roman"/>
                <a:cs typeface="Times New Roman"/>
              </a:rPr>
              <a:t> </a:t>
            </a:r>
            <a:r>
              <a:rPr sz="7200" b="0" spc="-55" dirty="0">
                <a:solidFill>
                  <a:srgbClr val="E21E23"/>
                </a:solidFill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C774801-D2E9-E426-9790-04AF84032B3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lang="en-US"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Objective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Session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734" y="1473200"/>
            <a:ext cx="7759066" cy="185948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lvl="2" indent="-342900">
              <a:spcBef>
                <a:spcPts val="130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Garamond" panose="02020404030301010803" pitchFamily="18" charset="0"/>
                <a:cs typeface="Calibri"/>
              </a:rPr>
              <a:t>Gain</a:t>
            </a:r>
            <a:r>
              <a:rPr sz="20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intuition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for</a:t>
            </a:r>
            <a:r>
              <a:rPr sz="20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searching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355600" lvl="2" indent="-342900"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Garamond" panose="02020404030301010803" pitchFamily="18" charset="0"/>
                <a:cs typeface="Calibri"/>
              </a:rPr>
              <a:t>Understand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need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for</a:t>
            </a:r>
            <a:r>
              <a:rPr sz="20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searching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355600" marR="5080" lvl="2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Garamond" panose="02020404030301010803" pitchFamily="18" charset="0"/>
                <a:cs typeface="Calibri"/>
              </a:rPr>
              <a:t>Learn</a:t>
            </a:r>
            <a:r>
              <a:rPr sz="2000" spc="-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8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naive</a:t>
            </a:r>
            <a:r>
              <a:rPr sz="2000" spc="-8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way</a:t>
            </a:r>
            <a:r>
              <a:rPr sz="2000" spc="-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to</a:t>
            </a:r>
            <a:r>
              <a:rPr sz="2000" spc="-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search</a:t>
            </a:r>
            <a:r>
              <a:rPr sz="20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</a:t>
            </a:r>
            <a:r>
              <a:rPr sz="20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random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number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list,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namely</a:t>
            </a:r>
            <a:r>
              <a:rPr sz="20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Linear Search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355600" lvl="2" indent="-342900"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Garamond" panose="02020404030301010803" pitchFamily="18" charset="0"/>
                <a:cs typeface="Calibri"/>
              </a:rPr>
              <a:t>Understand</a:t>
            </a:r>
            <a:r>
              <a:rPr sz="20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Time</a:t>
            </a:r>
            <a:r>
              <a:rPr sz="20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Complexity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Linear</a:t>
            </a:r>
            <a:r>
              <a:rPr sz="2000" spc="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Search</a:t>
            </a:r>
            <a:endParaRPr sz="2000" dirty="0">
              <a:latin typeface="Garamond" panose="02020404030301010803" pitchFamily="18" charset="0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3250944" y="6477000"/>
            <a:ext cx="109245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28524"/>
            <a:ext cx="9168128" cy="66532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Searching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12672"/>
            <a:ext cx="8278495" cy="2391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9525" indent="-343535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Garamond" panose="02020404030301010803" pitchFamily="18" charset="0"/>
                <a:cs typeface="Calibri"/>
              </a:rPr>
              <a:t>Searching</a:t>
            </a:r>
            <a:r>
              <a:rPr sz="2000" spc="1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is</a:t>
            </a:r>
            <a:r>
              <a:rPr sz="2000" spc="19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</a:t>
            </a:r>
            <a:r>
              <a:rPr sz="2000" spc="1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process</a:t>
            </a:r>
            <a:r>
              <a:rPr sz="2000" spc="18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spc="17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finding</a:t>
            </a:r>
            <a:r>
              <a:rPr sz="2000" spc="1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</a:t>
            </a:r>
            <a:r>
              <a:rPr sz="2000" spc="17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particular</a:t>
            </a:r>
            <a:r>
              <a:rPr sz="2000" spc="1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record,</a:t>
            </a:r>
            <a:r>
              <a:rPr sz="2000" spc="204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which</a:t>
            </a:r>
            <a:r>
              <a:rPr sz="2000" spc="12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can</a:t>
            </a:r>
            <a:r>
              <a:rPr sz="2000" spc="1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be</a:t>
            </a:r>
            <a:r>
              <a:rPr sz="2000" spc="1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</a:t>
            </a:r>
            <a:r>
              <a:rPr sz="2000" spc="1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single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or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small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chunk,</a:t>
            </a:r>
            <a:r>
              <a:rPr sz="20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within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huge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amount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data.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  <a:tab pos="1195070" algn="l"/>
                <a:tab pos="1722120" algn="l"/>
                <a:tab pos="2372995" algn="l"/>
                <a:tab pos="2866390" algn="l"/>
                <a:tab pos="4060190" algn="l"/>
                <a:tab pos="5016500" algn="l"/>
                <a:tab pos="5375275" algn="l"/>
                <a:tab pos="5980430" algn="l"/>
                <a:tab pos="7220584" algn="l"/>
                <a:tab pos="7926705" algn="l"/>
              </a:tabLst>
            </a:pP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4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data</a:t>
            </a:r>
            <a:r>
              <a:rPr sz="2000" spc="434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can</a:t>
            </a:r>
            <a:r>
              <a:rPr sz="2000" spc="40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be</a:t>
            </a:r>
            <a:r>
              <a:rPr sz="2000" spc="409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in</a:t>
            </a:r>
            <a:r>
              <a:rPr sz="2000" spc="4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various</a:t>
            </a:r>
            <a:r>
              <a:rPr sz="2000" spc="40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forms:</a:t>
            </a:r>
            <a:r>
              <a:rPr sz="2000" spc="4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arrays,</a:t>
            </a:r>
            <a:r>
              <a:rPr sz="2000" spc="38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linked</a:t>
            </a:r>
            <a:r>
              <a:rPr sz="2000" spc="40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lists,</a:t>
            </a:r>
            <a:r>
              <a:rPr sz="2000" spc="42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trees,</a:t>
            </a:r>
            <a:r>
              <a:rPr sz="2000" spc="434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heaps,</a:t>
            </a:r>
            <a:r>
              <a:rPr sz="2000" spc="38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and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graphs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etc.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With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increasing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amount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data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nowadays,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there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are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356235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latin typeface="Garamond" panose="02020404030301010803" pitchFamily="18" charset="0"/>
                <a:cs typeface="Calibri"/>
              </a:rPr>
              <a:t>multiple</a:t>
            </a:r>
            <a:r>
              <a:rPr sz="20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techniques</a:t>
            </a:r>
            <a:r>
              <a:rPr sz="20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to</a:t>
            </a:r>
            <a:r>
              <a:rPr sz="2000" spc="-7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perform</a:t>
            </a:r>
            <a:r>
              <a:rPr sz="2000" spc="-8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searching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operation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.</a:t>
            </a:r>
            <a:endParaRPr sz="2400" dirty="0">
              <a:latin typeface="Garamond" panose="02020404030301010803" pitchFamily="18" charset="0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47637" y="3900044"/>
            <a:ext cx="5296375" cy="1620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Linear</a:t>
            </a:r>
            <a:r>
              <a:rPr spc="-50" dirty="0"/>
              <a:t> </a:t>
            </a:r>
            <a:r>
              <a:rPr spc="-10" dirty="0"/>
              <a:t>Search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12672"/>
            <a:ext cx="8281670" cy="2772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6985" indent="-343535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sz="2000" dirty="0">
                <a:latin typeface="Garamond" panose="02020404030301010803" pitchFamily="18" charset="0"/>
                <a:cs typeface="Calibri"/>
              </a:rPr>
              <a:t>Linear</a:t>
            </a:r>
            <a:r>
              <a:rPr sz="2000" spc="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search</a:t>
            </a:r>
            <a:r>
              <a:rPr sz="2000" spc="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is</a:t>
            </a:r>
            <a:r>
              <a:rPr sz="2000" spc="9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also</a:t>
            </a:r>
            <a:r>
              <a:rPr sz="2000" spc="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called</a:t>
            </a:r>
            <a:r>
              <a:rPr sz="2000" spc="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as</a:t>
            </a:r>
            <a:r>
              <a:rPr sz="2000" spc="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sequential</a:t>
            </a:r>
            <a:r>
              <a:rPr sz="2000" spc="9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search</a:t>
            </a:r>
            <a:r>
              <a:rPr sz="2000" spc="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algorithm.</a:t>
            </a:r>
            <a:r>
              <a:rPr sz="2000" spc="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It</a:t>
            </a:r>
            <a:r>
              <a:rPr sz="2000" spc="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is</a:t>
            </a:r>
            <a:r>
              <a:rPr sz="2000" spc="9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simplest </a:t>
            </a:r>
            <a:r>
              <a:rPr sz="2000" dirty="0">
                <a:latin typeface="Garamond" panose="02020404030301010803" pitchFamily="18" charset="0"/>
                <a:cs typeface="Calibri"/>
              </a:rPr>
              <a:t>searching</a:t>
            </a:r>
            <a:r>
              <a:rPr sz="2000" spc="-9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algorithm.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sz="2000" dirty="0">
                <a:latin typeface="Garamond" panose="02020404030301010803" pitchFamily="18" charset="0"/>
                <a:cs typeface="Calibri"/>
              </a:rPr>
              <a:t>In</a:t>
            </a:r>
            <a:r>
              <a:rPr sz="2000" spc="3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Linear</a:t>
            </a:r>
            <a:r>
              <a:rPr sz="2000" spc="3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search,</a:t>
            </a:r>
            <a:r>
              <a:rPr sz="2000" spc="3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we</a:t>
            </a:r>
            <a:r>
              <a:rPr sz="2000" spc="3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simply</a:t>
            </a:r>
            <a:r>
              <a:rPr sz="2000" spc="3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traverse</a:t>
            </a:r>
            <a:r>
              <a:rPr sz="2000" spc="3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3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list</a:t>
            </a:r>
            <a:r>
              <a:rPr sz="2000" spc="3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completely</a:t>
            </a:r>
            <a:r>
              <a:rPr sz="2000" spc="3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and</a:t>
            </a:r>
            <a:r>
              <a:rPr sz="2000" spc="3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match</a:t>
            </a:r>
            <a:r>
              <a:rPr sz="2000" spc="3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each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</a:t>
            </a:r>
            <a:r>
              <a:rPr sz="2000" spc="-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list</a:t>
            </a:r>
            <a:r>
              <a:rPr sz="20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with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item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whose</a:t>
            </a:r>
            <a:r>
              <a:rPr sz="20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location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is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to</a:t>
            </a:r>
            <a:r>
              <a:rPr sz="20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be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found.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356235" marR="10160" indent="-343535">
              <a:lnSpc>
                <a:spcPct val="150200"/>
              </a:lnSpc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sz="2000" dirty="0">
                <a:latin typeface="Garamond" panose="02020404030301010803" pitchFamily="18" charset="0"/>
                <a:cs typeface="Calibri"/>
              </a:rPr>
              <a:t>If</a:t>
            </a:r>
            <a:r>
              <a:rPr sz="2000" spc="9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1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match</a:t>
            </a:r>
            <a:r>
              <a:rPr sz="2000" spc="114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is</a:t>
            </a:r>
            <a:r>
              <a:rPr sz="2000" spc="1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found,</a:t>
            </a:r>
            <a:r>
              <a:rPr sz="2000" spc="10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then</a:t>
            </a:r>
            <a:r>
              <a:rPr sz="2000" spc="1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1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location</a:t>
            </a:r>
            <a:r>
              <a:rPr sz="2000" spc="11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spc="12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1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item</a:t>
            </a:r>
            <a:r>
              <a:rPr sz="2000" spc="1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is</a:t>
            </a:r>
            <a:r>
              <a:rPr sz="2000" spc="1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returned;</a:t>
            </a:r>
            <a:r>
              <a:rPr sz="2000" spc="12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otherwise,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algorithm</a:t>
            </a:r>
            <a:r>
              <a:rPr sz="20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returns</a:t>
            </a:r>
            <a:r>
              <a:rPr sz="2000" spc="-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NULL.</a:t>
            </a:r>
            <a:endParaRPr sz="2000" dirty="0">
              <a:latin typeface="Garamond" panose="02020404030301010803" pitchFamily="18" charset="0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3250944" y="6477000"/>
            <a:ext cx="132105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How</a:t>
            </a:r>
            <a:r>
              <a:rPr spc="-45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we</a:t>
            </a:r>
            <a:r>
              <a:rPr spc="-70" dirty="0"/>
              <a:t> </a:t>
            </a:r>
            <a:r>
              <a:rPr dirty="0"/>
              <a:t>search</a:t>
            </a:r>
            <a:r>
              <a:rPr spc="-45" dirty="0"/>
              <a:t> </a:t>
            </a:r>
            <a:r>
              <a:rPr dirty="0"/>
              <a:t>an</a:t>
            </a:r>
            <a:r>
              <a:rPr spc="-45" dirty="0"/>
              <a:t> </a:t>
            </a:r>
            <a:r>
              <a:rPr dirty="0"/>
              <a:t>element</a:t>
            </a:r>
            <a:r>
              <a:rPr spc="-9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an</a:t>
            </a:r>
            <a:r>
              <a:rPr spc="-45" dirty="0"/>
              <a:t> </a:t>
            </a:r>
            <a:r>
              <a:rPr spc="-10" dirty="0"/>
              <a:t>array?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56677"/>
            <a:ext cx="8277225" cy="275543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12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000" dirty="0">
                <a:latin typeface="Garamond" panose="02020404030301010803" pitchFamily="18" charset="0"/>
                <a:cs typeface="Calibri"/>
              </a:rPr>
              <a:t>In</a:t>
            </a:r>
            <a:r>
              <a:rPr sz="20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linear</a:t>
            </a:r>
            <a:r>
              <a:rPr sz="20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search,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we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adopt</a:t>
            </a:r>
            <a:r>
              <a:rPr sz="20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most</a:t>
            </a:r>
            <a:r>
              <a:rPr sz="20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naive</a:t>
            </a:r>
            <a:r>
              <a:rPr sz="20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method</a:t>
            </a:r>
            <a:r>
              <a:rPr sz="2000" spc="-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for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searching.</a:t>
            </a:r>
            <a:endParaRPr lang="en-US" sz="2000" spc="-10" dirty="0">
              <a:latin typeface="Garamond" panose="02020404030301010803" pitchFamily="18" charset="0"/>
              <a:cs typeface="Calibri"/>
            </a:endParaRPr>
          </a:p>
          <a:p>
            <a:pPr marL="355600" indent="-342900">
              <a:lnSpc>
                <a:spcPct val="150000"/>
              </a:lnSpc>
              <a:spcBef>
                <a:spcPts val="12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000" dirty="0">
                <a:latin typeface="Garamond" panose="02020404030301010803" pitchFamily="18" charset="0"/>
                <a:cs typeface="Calibri"/>
              </a:rPr>
              <a:t>We</a:t>
            </a:r>
            <a:r>
              <a:rPr sz="2000" spc="1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look</a:t>
            </a:r>
            <a:r>
              <a:rPr sz="2000" spc="20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through</a:t>
            </a:r>
            <a:r>
              <a:rPr sz="2000" spc="204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18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array</a:t>
            </a:r>
            <a:r>
              <a:rPr sz="2000" spc="19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in</a:t>
            </a:r>
            <a:r>
              <a:rPr sz="2000" spc="19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an</a:t>
            </a:r>
            <a:r>
              <a:rPr sz="2000" spc="1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orderly</a:t>
            </a:r>
            <a:r>
              <a:rPr sz="2000" spc="1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fashion,</a:t>
            </a:r>
            <a:r>
              <a:rPr sz="2000" spc="20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comparing</a:t>
            </a:r>
            <a:r>
              <a:rPr sz="2000" spc="1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each</a:t>
            </a:r>
            <a:r>
              <a:rPr sz="2000" spc="1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element </a:t>
            </a:r>
            <a:r>
              <a:rPr sz="2000" dirty="0">
                <a:latin typeface="Garamond" panose="02020404030301010803" pitchFamily="18" charset="0"/>
                <a:cs typeface="Calibri"/>
              </a:rPr>
              <a:t>with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 we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would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like</a:t>
            </a:r>
            <a:r>
              <a:rPr sz="20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to</a:t>
            </a:r>
            <a:r>
              <a:rPr sz="20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find, namely</a:t>
            </a:r>
            <a:r>
              <a:rPr sz="20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query</a:t>
            </a:r>
            <a:r>
              <a:rPr sz="20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element.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356235" marR="5080" indent="-343535" algn="just">
              <a:lnSpc>
                <a:spcPct val="150000"/>
              </a:lnSpc>
              <a:spcBef>
                <a:spcPts val="5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sz="2000" dirty="0">
                <a:latin typeface="Garamond" panose="02020404030301010803" pitchFamily="18" charset="0"/>
                <a:cs typeface="Calibri"/>
              </a:rPr>
              <a:t>Whenever</a:t>
            </a:r>
            <a:r>
              <a:rPr sz="2000" spc="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we find</a:t>
            </a:r>
            <a:r>
              <a:rPr sz="2000" spc="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</a:t>
            </a:r>
            <a:r>
              <a:rPr sz="2000" spc="1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matching</a:t>
            </a:r>
            <a:r>
              <a:rPr sz="2000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element,</a:t>
            </a:r>
            <a:r>
              <a:rPr sz="2000" spc="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we report the</a:t>
            </a:r>
            <a:r>
              <a:rPr sz="2000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index</a:t>
            </a:r>
            <a:r>
              <a:rPr sz="2000" spc="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spc="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matched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</a:t>
            </a:r>
            <a:r>
              <a:rPr sz="2000" spc="31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If</a:t>
            </a:r>
            <a:r>
              <a:rPr sz="2000" spc="2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we</a:t>
            </a:r>
            <a:r>
              <a:rPr sz="2000" spc="2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have</a:t>
            </a:r>
            <a:r>
              <a:rPr sz="2000" spc="29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traversed</a:t>
            </a:r>
            <a:r>
              <a:rPr sz="2000" spc="28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28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entire</a:t>
            </a:r>
            <a:r>
              <a:rPr sz="2000" spc="29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array</a:t>
            </a:r>
            <a:r>
              <a:rPr sz="2000" spc="30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and</a:t>
            </a:r>
            <a:r>
              <a:rPr sz="2000" spc="2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not</a:t>
            </a:r>
            <a:r>
              <a:rPr sz="2000" spc="28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found</a:t>
            </a:r>
            <a:r>
              <a:rPr sz="2000" spc="254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</a:t>
            </a:r>
            <a:r>
              <a:rPr sz="2000" spc="28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matching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element,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we</a:t>
            </a:r>
            <a:r>
              <a:rPr sz="20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report</a:t>
            </a:r>
            <a:r>
              <a:rPr sz="20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that</a:t>
            </a:r>
            <a:r>
              <a:rPr sz="2000" spc="-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is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not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present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in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array.</a:t>
            </a:r>
            <a:endParaRPr sz="2000" dirty="0">
              <a:latin typeface="Garamond" panose="02020404030301010803" pitchFamily="18" charset="0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3655" y="4200525"/>
            <a:ext cx="6248400" cy="1397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3250944" y="6472554"/>
            <a:ext cx="1321055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Important</a:t>
            </a:r>
            <a:r>
              <a:rPr spc="-140" dirty="0"/>
              <a:t> </a:t>
            </a:r>
            <a:r>
              <a:rPr spc="-10" dirty="0"/>
              <a:t>Observations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461135"/>
            <a:ext cx="8275955" cy="3448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dirty="0">
                <a:latin typeface="Garamond" panose="02020404030301010803" pitchFamily="18" charset="0"/>
                <a:cs typeface="Calibri"/>
              </a:rPr>
              <a:t>Let's</a:t>
            </a:r>
            <a:r>
              <a:rPr sz="23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dirty="0">
                <a:latin typeface="Garamond" panose="02020404030301010803" pitchFamily="18" charset="0"/>
                <a:cs typeface="Calibri"/>
              </a:rPr>
              <a:t>take</a:t>
            </a:r>
            <a:r>
              <a:rPr sz="23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dirty="0">
                <a:latin typeface="Garamond" panose="02020404030301010803" pitchFamily="18" charset="0"/>
                <a:cs typeface="Calibri"/>
              </a:rPr>
              <a:t>note</a:t>
            </a:r>
            <a:r>
              <a:rPr sz="2300" spc="-7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dirty="0">
                <a:latin typeface="Garamond" panose="02020404030301010803" pitchFamily="18" charset="0"/>
                <a:cs typeface="Calibri"/>
              </a:rPr>
              <a:t>of</a:t>
            </a:r>
            <a:r>
              <a:rPr sz="23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dirty="0">
                <a:latin typeface="Garamond" panose="02020404030301010803" pitchFamily="18" charset="0"/>
                <a:cs typeface="Calibri"/>
              </a:rPr>
              <a:t>a</a:t>
            </a:r>
            <a:r>
              <a:rPr sz="23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dirty="0">
                <a:latin typeface="Garamond" panose="02020404030301010803" pitchFamily="18" charset="0"/>
                <a:cs typeface="Calibri"/>
              </a:rPr>
              <a:t>few</a:t>
            </a:r>
            <a:r>
              <a:rPr sz="2300" spc="-8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spc="-10" dirty="0">
                <a:latin typeface="Garamond" panose="02020404030301010803" pitchFamily="18" charset="0"/>
                <a:cs typeface="Calibri"/>
              </a:rPr>
              <a:t>important</a:t>
            </a:r>
            <a:r>
              <a:rPr sz="23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dirty="0">
                <a:latin typeface="Garamond" panose="02020404030301010803" pitchFamily="18" charset="0"/>
                <a:cs typeface="Calibri"/>
              </a:rPr>
              <a:t>observations</a:t>
            </a:r>
            <a:r>
              <a:rPr sz="2300" spc="-8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spc="-50" dirty="0">
                <a:latin typeface="Garamond" panose="02020404030301010803" pitchFamily="18" charset="0"/>
                <a:cs typeface="Calibri"/>
              </a:rPr>
              <a:t>:</a:t>
            </a:r>
            <a:endParaRPr sz="2300" dirty="0">
              <a:latin typeface="Garamond" panose="02020404030301010803" pitchFamily="18" charset="0"/>
              <a:cs typeface="Calibri"/>
            </a:endParaRPr>
          </a:p>
          <a:p>
            <a:pPr marL="355600" marR="5080" indent="-342900">
              <a:lnSpc>
                <a:spcPct val="150200"/>
              </a:lnSpc>
              <a:spcBef>
                <a:spcPts val="12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6235" algn="l"/>
              </a:tabLst>
            </a:pPr>
            <a:r>
              <a:rPr sz="2000" dirty="0">
                <a:latin typeface="Garamond" panose="02020404030301010803" pitchFamily="18" charset="0"/>
                <a:cs typeface="Calibri"/>
              </a:rPr>
              <a:t>We</a:t>
            </a:r>
            <a:r>
              <a:rPr sz="2000" spc="37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do</a:t>
            </a:r>
            <a:r>
              <a:rPr sz="2000" spc="38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not</a:t>
            </a:r>
            <a:r>
              <a:rPr sz="2000" spc="40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require</a:t>
            </a:r>
            <a:r>
              <a:rPr sz="2000" spc="434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any</a:t>
            </a:r>
            <a:r>
              <a:rPr sz="2000" spc="4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ordering</a:t>
            </a:r>
            <a:r>
              <a:rPr sz="2000" spc="38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spc="39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40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elements</a:t>
            </a:r>
            <a:r>
              <a:rPr sz="2000" spc="42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of</a:t>
            </a:r>
            <a:r>
              <a:rPr sz="2000" spc="40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40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array</a:t>
            </a:r>
            <a:r>
              <a:rPr sz="2000" spc="40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to</a:t>
            </a:r>
            <a:r>
              <a:rPr sz="2000" spc="37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find</a:t>
            </a:r>
            <a:r>
              <a:rPr sz="2000" spc="42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a </a:t>
            </a:r>
            <a:r>
              <a:rPr sz="2000" dirty="0">
                <a:latin typeface="Garamond" panose="02020404030301010803" pitchFamily="18" charset="0"/>
                <a:cs typeface="Calibri"/>
              </a:rPr>
              <a:t>particular</a:t>
            </a:r>
            <a:r>
              <a:rPr sz="20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in</a:t>
            </a:r>
            <a:r>
              <a:rPr sz="20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array.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356235" marR="5080" indent="-343535">
              <a:lnSpc>
                <a:spcPct val="150200"/>
              </a:lnSpc>
              <a:spcBef>
                <a:spcPts val="12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6235" algn="l"/>
                <a:tab pos="913130" algn="l"/>
                <a:tab pos="1212850" algn="l"/>
                <a:tab pos="2203450" algn="l"/>
                <a:tab pos="2650490" algn="l"/>
                <a:tab pos="3474085" algn="l"/>
                <a:tab pos="4439285" algn="l"/>
                <a:tab pos="4926330" algn="l"/>
                <a:tab pos="5682615" algn="l"/>
                <a:tab pos="6350635" algn="l"/>
                <a:tab pos="6786880" algn="l"/>
                <a:tab pos="7915275" algn="l"/>
              </a:tabLst>
            </a:pPr>
            <a:r>
              <a:rPr sz="2000" spc="-20" dirty="0">
                <a:latin typeface="Garamond" panose="02020404030301010803" pitchFamily="18" charset="0"/>
                <a:cs typeface="Calibri"/>
              </a:rPr>
              <a:t>This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is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because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we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iterate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through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entire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array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for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searching</a:t>
            </a:r>
            <a:r>
              <a:rPr sz="2000" dirty="0">
                <a:latin typeface="Garamond" panose="02020404030301010803" pitchFamily="18" charset="0"/>
                <a:cs typeface="Calibri"/>
              </a:rPr>
              <a:t>	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the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element,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so</a:t>
            </a:r>
            <a:r>
              <a:rPr sz="2000" spc="-7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we</a:t>
            </a:r>
            <a:r>
              <a:rPr sz="20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are</a:t>
            </a:r>
            <a:r>
              <a:rPr sz="20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guaranteed</a:t>
            </a:r>
            <a:r>
              <a:rPr sz="20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to</a:t>
            </a:r>
            <a:r>
              <a:rPr sz="20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find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 if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it</a:t>
            </a:r>
            <a:r>
              <a:rPr sz="2000" spc="-1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present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in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array.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2000" dirty="0">
                <a:latin typeface="Garamond" panose="02020404030301010803" pitchFamily="18" charset="0"/>
                <a:cs typeface="Calibri"/>
              </a:rPr>
              <a:t>If</a:t>
            </a:r>
            <a:r>
              <a:rPr sz="2000" spc="44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47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element</a:t>
            </a:r>
            <a:r>
              <a:rPr sz="2000" spc="49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is</a:t>
            </a:r>
            <a:r>
              <a:rPr sz="2000" spc="49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not</a:t>
            </a:r>
            <a:r>
              <a:rPr sz="2000" spc="47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present</a:t>
            </a:r>
            <a:r>
              <a:rPr sz="2000" spc="46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in</a:t>
            </a:r>
            <a:r>
              <a:rPr sz="2000" spc="47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the</a:t>
            </a:r>
            <a:r>
              <a:rPr sz="2000" spc="47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array</a:t>
            </a:r>
            <a:r>
              <a:rPr sz="2000" spc="484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we</a:t>
            </a:r>
            <a:r>
              <a:rPr sz="2000" spc="4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are</a:t>
            </a:r>
            <a:r>
              <a:rPr sz="2000" spc="459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guaranteed</a:t>
            </a:r>
            <a:r>
              <a:rPr sz="2000" spc="459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that</a:t>
            </a:r>
            <a:r>
              <a:rPr sz="2000" spc="45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25" dirty="0">
                <a:latin typeface="Garamond" panose="02020404030301010803" pitchFamily="18" charset="0"/>
                <a:cs typeface="Calibri"/>
              </a:rPr>
              <a:t>the</a:t>
            </a:r>
            <a:endParaRPr sz="2000" dirty="0">
              <a:latin typeface="Garamond" panose="02020404030301010803" pitchFamily="18" charset="0"/>
              <a:cs typeface="Calibri"/>
            </a:endParaRPr>
          </a:p>
          <a:p>
            <a:pPr marL="35623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Garamond" panose="02020404030301010803" pitchFamily="18" charset="0"/>
                <a:cs typeface="Calibri"/>
              </a:rPr>
              <a:t>algorithm</a:t>
            </a:r>
            <a:r>
              <a:rPr sz="2000" spc="-75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dirty="0">
                <a:latin typeface="Garamond" panose="02020404030301010803" pitchFamily="18" charset="0"/>
                <a:cs typeface="Calibri"/>
              </a:rPr>
              <a:t>returns</a:t>
            </a:r>
            <a:r>
              <a:rPr sz="2000" spc="-80" dirty="0">
                <a:latin typeface="Garamond" panose="02020404030301010803" pitchFamily="18" charset="0"/>
                <a:cs typeface="Calibri"/>
              </a:rPr>
              <a:t> </a:t>
            </a:r>
            <a:r>
              <a:rPr sz="2000" spc="-10" dirty="0">
                <a:latin typeface="Garamond" panose="02020404030301010803" pitchFamily="18" charset="0"/>
                <a:cs typeface="Calibri"/>
              </a:rPr>
              <a:t>failure.</a:t>
            </a:r>
            <a:endParaRPr sz="2000" dirty="0">
              <a:latin typeface="Garamond" panose="02020404030301010803" pitchFamily="18" charset="0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5533588" y="6472554"/>
            <a:ext cx="36004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/>
              <a:t>Step</a:t>
            </a:r>
            <a:r>
              <a:rPr spc="-65" dirty="0"/>
              <a:t> </a:t>
            </a:r>
            <a:r>
              <a:rPr dirty="0"/>
              <a:t>by</a:t>
            </a:r>
            <a:r>
              <a:rPr spc="-65" dirty="0"/>
              <a:t> </a:t>
            </a:r>
            <a:r>
              <a:rPr dirty="0"/>
              <a:t>Step</a:t>
            </a:r>
            <a:r>
              <a:rPr spc="-125" dirty="0"/>
              <a:t> </a:t>
            </a:r>
            <a:r>
              <a:rPr dirty="0"/>
              <a:t>Process</a:t>
            </a:r>
            <a:r>
              <a:rPr spc="-90" dirty="0"/>
              <a:t> </a:t>
            </a:r>
            <a:r>
              <a:rPr dirty="0"/>
              <a:t>for</a:t>
            </a:r>
            <a:r>
              <a:rPr spc="-90" dirty="0"/>
              <a:t> </a:t>
            </a:r>
            <a:r>
              <a:rPr dirty="0"/>
              <a:t>Searching</a:t>
            </a:r>
            <a:r>
              <a:rPr spc="-65" dirty="0"/>
              <a:t> </a:t>
            </a:r>
            <a:r>
              <a:rPr dirty="0"/>
              <a:t>an</a:t>
            </a:r>
            <a:r>
              <a:rPr spc="-65" dirty="0"/>
              <a:t> </a:t>
            </a:r>
            <a:r>
              <a:rPr spc="-10" dirty="0"/>
              <a:t>Element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1307" y="1285239"/>
            <a:ext cx="7829550" cy="433629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/>
              <a:t>Dr. Shahjad</a:t>
            </a:r>
            <a:endParaRPr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2192</Words>
  <Application>Microsoft Office PowerPoint</Application>
  <PresentationFormat>On-screen Show (4:3)</PresentationFormat>
  <Paragraphs>245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Aptos</vt:lpstr>
      <vt:lpstr>Arial</vt:lpstr>
      <vt:lpstr>Arial Black</vt:lpstr>
      <vt:lpstr>Calibri</vt:lpstr>
      <vt:lpstr>Courier New</vt:lpstr>
      <vt:lpstr>Garamond</vt:lpstr>
      <vt:lpstr>Sylfaen</vt:lpstr>
      <vt:lpstr>Times New Roman</vt:lpstr>
      <vt:lpstr>Verdana</vt:lpstr>
      <vt:lpstr>Wingdings</vt:lpstr>
      <vt:lpstr>Office Theme</vt:lpstr>
      <vt:lpstr>Data Structure</vt:lpstr>
      <vt:lpstr>Learning outcomes</vt:lpstr>
      <vt:lpstr>RECAP</vt:lpstr>
      <vt:lpstr>Objective of the Session</vt:lpstr>
      <vt:lpstr>Searching</vt:lpstr>
      <vt:lpstr>Linear Search</vt:lpstr>
      <vt:lpstr>How can we search an element in an array?</vt:lpstr>
      <vt:lpstr>Important Observations</vt:lpstr>
      <vt:lpstr>Step by Step Process for Searching an Element</vt:lpstr>
      <vt:lpstr>Algorithm</vt:lpstr>
      <vt:lpstr>Algorithm</vt:lpstr>
      <vt:lpstr>PowerPoint Presentation</vt:lpstr>
      <vt:lpstr>Demo</vt:lpstr>
      <vt:lpstr>Demo</vt:lpstr>
      <vt:lpstr>Demo</vt:lpstr>
      <vt:lpstr>Demo</vt:lpstr>
      <vt:lpstr>Demo</vt:lpstr>
      <vt:lpstr>Demo</vt:lpstr>
      <vt:lpstr>code</vt:lpstr>
      <vt:lpstr>Linear Search complexity</vt:lpstr>
      <vt:lpstr>Applications of Linear Search</vt:lpstr>
      <vt:lpstr>Advantages of Linear Search</vt:lpstr>
      <vt:lpstr>Disadvantages of Linear Search</vt:lpstr>
      <vt:lpstr>Test Your Knowledge</vt:lpstr>
      <vt:lpstr>Test Your Knowledge</vt:lpstr>
      <vt:lpstr>Test Your Knowledge</vt:lpstr>
      <vt:lpstr>Test Your Knowledge</vt:lpstr>
      <vt:lpstr>Test Your Knowledge</vt:lpstr>
      <vt:lpstr>Test Your Knowledge</vt:lpstr>
      <vt:lpstr>Quiz Answers</vt:lpstr>
      <vt:lpstr>Exercises</vt:lpstr>
      <vt:lpstr>Exercises</vt:lpstr>
      <vt:lpstr>Exercises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Asha Sohal</cp:lastModifiedBy>
  <cp:revision>3</cp:revision>
  <dcterms:created xsi:type="dcterms:W3CDTF">2025-07-16T04:20:06Z</dcterms:created>
  <dcterms:modified xsi:type="dcterms:W3CDTF">2025-07-16T08:08:21Z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2025-07-16T00:00:00Z</vt:filetime>
  </property>
</Properties>
</file>