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" y="0"/>
            <a:ext cx="9115425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575" y="0"/>
            <a:ext cx="9115425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512" y="128524"/>
            <a:ext cx="8884920" cy="743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6379" y="1299844"/>
            <a:ext cx="8651240" cy="3692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87870" y="6441747"/>
            <a:ext cx="957579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50945" y="6441747"/>
            <a:ext cx="676910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152400"/>
            <a:ext cx="6391275" cy="914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98495" y="1909444"/>
            <a:ext cx="422211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000000"/>
                </a:solidFill>
              </a:rPr>
              <a:t>Data</a:t>
            </a:r>
            <a:r>
              <a:rPr sz="3950" spc="70" dirty="0">
                <a:solidFill>
                  <a:srgbClr val="000000"/>
                </a:solidFill>
              </a:rPr>
              <a:t> </a:t>
            </a:r>
            <a:r>
              <a:rPr sz="3950" spc="-10" dirty="0">
                <a:solidFill>
                  <a:srgbClr val="000000"/>
                </a:solidFill>
              </a:rPr>
              <a:t>Structure</a:t>
            </a:r>
            <a:endParaRPr sz="3950"/>
          </a:p>
        </p:txBody>
      </p:sp>
      <p:sp>
        <p:nvSpPr>
          <p:cNvPr id="5" name="object 5"/>
          <p:cNvSpPr txBox="1"/>
          <p:nvPr/>
        </p:nvSpPr>
        <p:spPr>
          <a:xfrm>
            <a:off x="1981200" y="3067049"/>
            <a:ext cx="5869940" cy="3174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880744" algn="ctr">
              <a:lnSpc>
                <a:spcPct val="100000"/>
              </a:lnSpc>
              <a:spcBef>
                <a:spcPts val="125"/>
              </a:spcBef>
              <a:tabLst>
                <a:tab pos="2973070" algn="l"/>
              </a:tabLst>
            </a:pPr>
            <a:r>
              <a:rPr sz="2750" b="1" dirty="0">
                <a:latin typeface="Times New Roman"/>
                <a:cs typeface="Times New Roman"/>
              </a:rPr>
              <a:t>Dr</a:t>
            </a:r>
            <a:r>
              <a:rPr sz="2750" b="1" spc="35" dirty="0">
                <a:latin typeface="Times New Roman"/>
                <a:cs typeface="Times New Roman"/>
              </a:rPr>
              <a:t> </a:t>
            </a:r>
            <a:r>
              <a:rPr lang="en-US" sz="2750" b="1" dirty="0" err="1">
                <a:latin typeface="Times New Roman"/>
                <a:cs typeface="Times New Roman"/>
              </a:rPr>
              <a:t>Shahjad</a:t>
            </a:r>
            <a:endParaRPr sz="2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R="878840" algn="ctr">
              <a:lnSpc>
                <a:spcPct val="100000"/>
              </a:lnSpc>
            </a:pPr>
            <a:r>
              <a:rPr sz="2000" spc="-10" dirty="0">
                <a:latin typeface="Sylfaen"/>
                <a:cs typeface="Sylfaen"/>
              </a:rPr>
              <a:t>Faculty</a:t>
            </a:r>
            <a:endParaRPr sz="2000" dirty="0">
              <a:latin typeface="Sylfaen"/>
              <a:cs typeface="Sylfaen"/>
            </a:endParaRPr>
          </a:p>
          <a:p>
            <a:pPr marR="880744" algn="ct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Sylfaen"/>
                <a:cs typeface="Sylfaen"/>
              </a:rPr>
              <a:t>School</a:t>
            </a:r>
            <a:r>
              <a:rPr sz="2000" spc="-35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of</a:t>
            </a:r>
            <a:r>
              <a:rPr sz="2000" spc="-20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Engineering</a:t>
            </a:r>
            <a:r>
              <a:rPr sz="2000" spc="-45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&amp;</a:t>
            </a:r>
            <a:r>
              <a:rPr sz="2000" spc="-30" dirty="0">
                <a:latin typeface="Sylfaen"/>
                <a:cs typeface="Sylfaen"/>
              </a:rPr>
              <a:t> </a:t>
            </a:r>
            <a:r>
              <a:rPr sz="2000" spc="-10" dirty="0">
                <a:latin typeface="Sylfaen"/>
                <a:cs typeface="Sylfaen"/>
              </a:rPr>
              <a:t>Technology</a:t>
            </a:r>
            <a:endParaRPr sz="2000" dirty="0">
              <a:latin typeface="Sylfaen"/>
              <a:cs typeface="Sylfaen"/>
            </a:endParaRPr>
          </a:p>
          <a:p>
            <a:pPr marL="1074420">
              <a:lnSpc>
                <a:spcPct val="100000"/>
              </a:lnSpc>
            </a:pPr>
            <a:r>
              <a:rPr sz="2000" dirty="0">
                <a:latin typeface="Sylfaen"/>
                <a:cs typeface="Sylfaen"/>
              </a:rPr>
              <a:t>K.R.</a:t>
            </a:r>
            <a:r>
              <a:rPr sz="2000" spc="-15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Mangalam</a:t>
            </a:r>
            <a:r>
              <a:rPr sz="2000" spc="-25" dirty="0">
                <a:latin typeface="Sylfaen"/>
                <a:cs typeface="Sylfaen"/>
              </a:rPr>
              <a:t> </a:t>
            </a:r>
            <a:r>
              <a:rPr sz="2000" spc="-10" dirty="0">
                <a:latin typeface="Sylfaen"/>
                <a:cs typeface="Sylfaen"/>
              </a:rPr>
              <a:t>University</a:t>
            </a:r>
            <a:endParaRPr sz="2000" dirty="0">
              <a:latin typeface="Sylfaen"/>
              <a:cs typeface="Sylfaen"/>
            </a:endParaRPr>
          </a:p>
          <a:p>
            <a:pPr>
              <a:lnSpc>
                <a:spcPct val="100000"/>
              </a:lnSpc>
              <a:spcBef>
                <a:spcPts val="869"/>
              </a:spcBef>
            </a:pPr>
            <a:endParaRPr sz="2000" dirty="0">
              <a:latin typeface="Sylfaen"/>
              <a:cs typeface="Sylfaen"/>
            </a:endParaRPr>
          </a:p>
          <a:p>
            <a:pPr marL="12700">
              <a:lnSpc>
                <a:spcPct val="100000"/>
              </a:lnSpc>
            </a:pP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Unit</a:t>
            </a:r>
            <a:r>
              <a:rPr sz="2750" spc="9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lang="en-GB" sz="2750" dirty="0">
                <a:solidFill>
                  <a:srgbClr val="FF0000"/>
                </a:solidFill>
                <a:latin typeface="Arial Black"/>
                <a:cs typeface="Arial Black"/>
              </a:rPr>
              <a:t>3</a:t>
            </a:r>
            <a:r>
              <a:rPr sz="2750" dirty="0" smtClean="0">
                <a:solidFill>
                  <a:srgbClr val="FF0000"/>
                </a:solidFill>
                <a:latin typeface="Arial Black"/>
                <a:cs typeface="Arial Black"/>
              </a:rPr>
              <a:t>:</a:t>
            </a:r>
            <a:r>
              <a:rPr sz="2750" spc="95" dirty="0" smtClean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Sorting</a:t>
            </a:r>
            <a:r>
              <a:rPr sz="2750" spc="6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and</a:t>
            </a:r>
            <a:r>
              <a:rPr sz="2750" spc="70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spc="-10" dirty="0">
                <a:solidFill>
                  <a:srgbClr val="FF0000"/>
                </a:solidFill>
                <a:latin typeface="Arial Black"/>
                <a:cs typeface="Arial Black"/>
              </a:rPr>
              <a:t>Searching</a:t>
            </a:r>
            <a:endParaRPr sz="2750" dirty="0">
              <a:latin typeface="Arial Black"/>
              <a:cs typeface="Arial Black"/>
            </a:endParaRPr>
          </a:p>
          <a:p>
            <a:pPr marL="1930400">
              <a:lnSpc>
                <a:spcPct val="100000"/>
              </a:lnSpc>
              <a:spcBef>
                <a:spcPts val="2590"/>
              </a:spcBef>
            </a:pP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Dr. </a:t>
            </a:r>
            <a:r>
              <a:rPr lang="en-US" sz="1200" dirty="0" err="1">
                <a:solidFill>
                  <a:srgbClr val="888888"/>
                </a:solidFill>
                <a:latin typeface="Calibri"/>
                <a:cs typeface="Calibri"/>
              </a:rPr>
              <a:t>Shahjad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512" y="128524"/>
            <a:ext cx="8884920" cy="708911"/>
          </a:xfrm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lang="en-IN" sz="3600" dirty="0"/>
              <a:t>Time Complexity Analysis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48341" y="1217075"/>
            <a:ext cx="8636635" cy="4242187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>
              <a:lnSpc>
                <a:spcPct val="150000"/>
              </a:lnSpc>
            </a:pPr>
            <a:r>
              <a:rPr lang="en-GB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Case (Already Sorted):</a:t>
            </a:r>
            <a:r>
              <a:rPr lang="en-GB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O(n)</a:t>
            </a:r>
          </a:p>
          <a:p>
            <a:pPr>
              <a:lnSpc>
                <a:spcPct val="150000"/>
              </a:lnSpc>
            </a:pPr>
            <a:r>
              <a:rPr lang="en-GB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Worst Case (Reverse Sorted):</a:t>
            </a:r>
            <a:r>
              <a:rPr lang="en-GB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O(n²)</a:t>
            </a:r>
          </a:p>
          <a:p>
            <a:pPr>
              <a:lnSpc>
                <a:spcPct val="150000"/>
              </a:lnSpc>
            </a:pPr>
            <a:r>
              <a:rPr lang="en-GB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Case:</a:t>
            </a:r>
            <a:r>
              <a:rPr lang="en-GB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O(n²)</a:t>
            </a:r>
          </a:p>
          <a:p>
            <a:pPr>
              <a:lnSpc>
                <a:spcPct val="150000"/>
              </a:lnSpc>
            </a:pPr>
            <a:r>
              <a:rPr lang="en-GB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Complexity:</a:t>
            </a:r>
            <a:r>
              <a:rPr lang="en-GB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O(1) – In-place sorting</a:t>
            </a:r>
          </a:p>
          <a:p>
            <a:pPr>
              <a:lnSpc>
                <a:spcPct val="150000"/>
              </a:lnSpc>
            </a:pPr>
            <a:r>
              <a:rPr lang="en-GB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Stable:</a:t>
            </a:r>
            <a:r>
              <a:rPr lang="en-GB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Yes</a:t>
            </a: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512" y="128524"/>
            <a:ext cx="8884920" cy="886332"/>
          </a:xfrm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&amp; Disadvantages</a:t>
            </a:r>
          </a:p>
        </p:txBody>
      </p:sp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1168326"/>
            <a:ext cx="6400800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endParaRPr lang="en-GB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and intuitive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for small datasets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for nearly sorted data</a:t>
            </a:r>
          </a:p>
          <a:p>
            <a:pPr>
              <a:lnSpc>
                <a:spcPct val="150000"/>
              </a:lnSpc>
            </a:pPr>
            <a:r>
              <a:rPr lang="en-GB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  <a:endParaRPr lang="en-GB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Poor performance on large datasets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O(n²) time complexity in worst case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512" y="128524"/>
            <a:ext cx="8884920" cy="708911"/>
          </a:xfrm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lang="en-GB" sz="3600" spc="-10" dirty="0" smtClean="0">
                <a:solidFill>
                  <a:srgbClr val="FF0000"/>
                </a:solidFill>
                <a:latin typeface="Calibri"/>
                <a:cs typeface="Calibri"/>
              </a:rPr>
              <a:t>Assignment 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800" y="1286766"/>
            <a:ext cx="7848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Insertion Sort algorithm in Python to sort a list of n integers entered by the user. Your program should: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 the list after each pass of the algorithm.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 and display the total number of comparisons and shifts performed during the sorting process.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your program for: Best case (already sorted list) Worst case (reverse sorted list) Compare the results and explain the difference in performance for the two cases.</a:t>
            </a:r>
            <a:endParaRPr lang="en-IN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" y="0"/>
            <a:ext cx="9134475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14587" y="326248"/>
            <a:ext cx="4314825" cy="396904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2700" algn="ctr">
              <a:lnSpc>
                <a:spcPts val="2870"/>
              </a:lnSpc>
              <a:spcBef>
                <a:spcPts val="100"/>
              </a:spcBef>
              <a:tabLst>
                <a:tab pos="354965" algn="l"/>
              </a:tabLst>
            </a:pPr>
            <a:r>
              <a:rPr lang="en-IN" sz="3200" dirty="0">
                <a:solidFill>
                  <a:schemeClr val="bg1"/>
                </a:solidFill>
                <a:latin typeface="Calibri"/>
                <a:cs typeface="Calibri"/>
              </a:rPr>
              <a:t>Binary</a:t>
            </a:r>
            <a:r>
              <a:rPr lang="en-IN" sz="32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IN" sz="3200" spc="-10" dirty="0">
                <a:solidFill>
                  <a:schemeClr val="bg1"/>
                </a:solidFill>
                <a:latin typeface="Calibri"/>
                <a:cs typeface="Calibri"/>
              </a:rPr>
              <a:t>Search</a:t>
            </a:r>
            <a:endParaRPr lang="en-IN"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3200" y="1772552"/>
            <a:ext cx="4573270" cy="3000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287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lang="en-GB" sz="2400" dirty="0" smtClean="0">
                <a:latin typeface="Calibri"/>
                <a:cs typeface="Calibri"/>
              </a:rPr>
              <a:t>Insertion</a:t>
            </a:r>
            <a:r>
              <a:rPr sz="2400" spc="-25" dirty="0" smtClean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Search</a:t>
            </a:r>
            <a:endParaRPr sz="2400" dirty="0">
              <a:latin typeface="Calibri"/>
              <a:cs typeface="Calibri"/>
            </a:endParaRPr>
          </a:p>
          <a:p>
            <a:pPr marL="354965" indent="-342265">
              <a:lnSpc>
                <a:spcPts val="2870"/>
              </a:lnSpc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How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search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ts val="2870"/>
              </a:lnSpc>
              <a:spcBef>
                <a:spcPts val="5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Example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lang="en-GB" sz="2400" dirty="0" smtClean="0">
                <a:latin typeface="Calibri"/>
                <a:cs typeface="Calibri"/>
              </a:rPr>
              <a:t>Insertion Search </a:t>
            </a:r>
            <a:endParaRPr sz="2400" dirty="0">
              <a:latin typeface="Calibri"/>
              <a:cs typeface="Calibri"/>
            </a:endParaRPr>
          </a:p>
          <a:p>
            <a:pPr marL="354965" indent="-342265">
              <a:lnSpc>
                <a:spcPts val="2870"/>
              </a:lnSpc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Algorithm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lang="en-GB" sz="2400" dirty="0" smtClean="0">
                <a:latin typeface="Calibri"/>
                <a:cs typeface="Calibri"/>
              </a:rPr>
              <a:t>Insertion Search </a:t>
            </a:r>
            <a:r>
              <a:rPr sz="2400" dirty="0" smtClean="0">
                <a:latin typeface="Calibri"/>
                <a:cs typeface="Calibri"/>
              </a:rPr>
              <a:t>and</a:t>
            </a:r>
            <a:r>
              <a:rPr sz="2400" spc="-70" dirty="0" smtClean="0">
                <a:latin typeface="Calibri"/>
                <a:cs typeface="Calibri"/>
              </a:rPr>
              <a:t> </a:t>
            </a:r>
            <a:r>
              <a:rPr sz="2400" spc="-25" dirty="0" smtClean="0">
                <a:latin typeface="Calibri"/>
                <a:cs typeface="Calibri"/>
              </a:rPr>
              <a:t>Its</a:t>
            </a:r>
            <a:r>
              <a:rPr lang="en-GB" sz="2400" dirty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Applications</a:t>
            </a:r>
            <a:endParaRPr sz="2400" dirty="0">
              <a:latin typeface="Calibri"/>
              <a:cs typeface="Calibri"/>
            </a:endParaRPr>
          </a:p>
          <a:p>
            <a:pPr marL="354330" marR="95250" indent="-342265">
              <a:lnSpc>
                <a:spcPts val="2850"/>
              </a:lnSpc>
              <a:spcBef>
                <a:spcPts val="11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Complexity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Analysis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lang="en-GB" sz="2400" dirty="0" smtClean="0">
                <a:latin typeface="Calibri"/>
                <a:cs typeface="Calibri"/>
              </a:rPr>
              <a:t>Insertion Search </a:t>
            </a:r>
          </a:p>
          <a:p>
            <a:pPr marL="354330" marR="95250" indent="-342265">
              <a:lnSpc>
                <a:spcPts val="2850"/>
              </a:lnSpc>
              <a:spcBef>
                <a:spcPts val="11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 smtClean="0">
                <a:latin typeface="Calibri"/>
                <a:cs typeface="Calibri"/>
              </a:rPr>
              <a:t>Brainstorming</a:t>
            </a:r>
            <a:r>
              <a:rPr sz="2400" spc="-45" dirty="0" smtClean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Session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" y="0"/>
            <a:ext cx="913447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05"/>
              </a:spcBef>
            </a:pP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RECAP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04800" y="1379417"/>
            <a:ext cx="8206105" cy="45967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5"/>
              </a:spcBef>
              <a:buClr>
                <a:srgbClr val="FF0000"/>
              </a:buClr>
              <a:tabLst>
                <a:tab pos="355600" algn="l"/>
                <a:tab pos="748030" algn="l"/>
                <a:tab pos="1681480" algn="l"/>
                <a:tab pos="2674620" algn="l"/>
                <a:tab pos="3168650" algn="l"/>
                <a:tab pos="4136390" algn="l"/>
                <a:tab pos="5238750" algn="l"/>
                <a:tab pos="5749290" algn="l"/>
                <a:tab pos="6259830" algn="l"/>
                <a:tab pos="7750175" algn="l"/>
              </a:tabLst>
            </a:pPr>
            <a:r>
              <a:rPr lang="en-GB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Sorting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Sorting is the process of arranging data in a particular order (ascending or descending) to improve search, presentation, or processing efficiency.</a:t>
            </a:r>
          </a:p>
          <a:p>
            <a:pPr>
              <a:lnSpc>
                <a:spcPct val="150000"/>
              </a:lnSpc>
            </a:pPr>
            <a:r>
              <a:rPr lang="en-GB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Sorting Matters:</a:t>
            </a:r>
            <a:endParaRPr lang="en-GB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becomes faster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organization of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Easier data analysis and reporting</a:t>
            </a:r>
          </a:p>
          <a:p>
            <a:pPr marL="355600" indent="-342900">
              <a:lnSpc>
                <a:spcPct val="150000"/>
              </a:lnSpc>
              <a:spcBef>
                <a:spcPts val="10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  <a:tab pos="748030" algn="l"/>
                <a:tab pos="1681480" algn="l"/>
                <a:tab pos="2674620" algn="l"/>
                <a:tab pos="3168650" algn="l"/>
                <a:tab pos="4136390" algn="l"/>
                <a:tab pos="5238750" algn="l"/>
                <a:tab pos="5749290" algn="l"/>
                <a:tab pos="6259830" algn="l"/>
                <a:tab pos="7750175" algn="l"/>
              </a:tabLst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523"/>
            <a:ext cx="9143999" cy="68484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512" y="128524"/>
            <a:ext cx="8884920" cy="1262909"/>
          </a:xfrm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 algn="ctr">
              <a:spcBef>
                <a:spcPts val="105"/>
              </a:spcBef>
            </a:pPr>
            <a:r>
              <a:rPr lang="en-GB" sz="3600" dirty="0" smtClean="0"/>
              <a:t>What </a:t>
            </a:r>
            <a:r>
              <a:rPr lang="en-GB" sz="3600" dirty="0"/>
              <a:t>is Insertion Sort?</a:t>
            </a:r>
            <a:br>
              <a:rPr lang="en-GB" sz="3600" dirty="0"/>
            </a:br>
            <a:endParaRPr sz="36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6882" y="1312672"/>
            <a:ext cx="8439150" cy="48904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GB" sz="2000" b="1" dirty="0" smtClean="0"/>
              <a:t>What is Insertion Sort?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Insertion Sort is a simple comparison-based sorting algorithm that builds the sorted list one element at a time.</a:t>
            </a:r>
          </a:p>
          <a:p>
            <a:pPr>
              <a:lnSpc>
                <a:spcPct val="150000"/>
              </a:lnSpc>
            </a:pPr>
            <a:r>
              <a:rPr lang="en-GB" b="1" dirty="0" smtClean="0"/>
              <a:t>Key Characteristics:</a:t>
            </a:r>
            <a:endParaRPr lang="en-GB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Works by inserting each element into its correct position in a sorted portion of the array.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Similar to arranging cards in hand — picking one card at a time and placing it where it belongs.</a:t>
            </a:r>
          </a:p>
          <a:p>
            <a:pPr>
              <a:lnSpc>
                <a:spcPct val="150000"/>
              </a:lnSpc>
            </a:pPr>
            <a:r>
              <a:rPr lang="en-GB" b="1" dirty="0" smtClean="0"/>
              <a:t>Nature:</a:t>
            </a:r>
            <a:endParaRPr lang="en-GB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 smtClean="0"/>
              <a:t>In-place algorithm</a:t>
            </a:r>
            <a:r>
              <a:rPr lang="en-GB" dirty="0" smtClean="0"/>
              <a:t> (requires no extra space apart from the input array)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 smtClean="0"/>
              <a:t>Stable sorting</a:t>
            </a:r>
            <a:r>
              <a:rPr lang="en-GB" dirty="0" smtClean="0"/>
              <a:t> (equal elements remain in original order)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Best for small datasets or nearly sorted lists</a:t>
            </a:r>
            <a:endParaRPr lang="en-GB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512" y="128524"/>
            <a:ext cx="8884920" cy="708911"/>
          </a:xfrm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lang="en-GB" sz="3600" dirty="0" smtClean="0">
                <a:solidFill>
                  <a:srgbClr val="FF0000"/>
                </a:solidFill>
                <a:latin typeface="Calibri"/>
                <a:cs typeface="Calibri"/>
              </a:rPr>
              <a:t>Example 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95592" y="1286765"/>
            <a:ext cx="8752840" cy="302518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Unsorted Array: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[8, 3, 5, 4, 6]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Take 3 → Compare with 8 → Insert before 8 → [3, 8, 5, 4, 6]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Take 5 → Compare with 8, then 3 → Insert between 3 and 8 → [3, 5, 8, 4, 6]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Take 4 → Compare with 8, 5, then 3 → Insert between 3 and 5 → [3, 4, 5, 8, 6]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4: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Take 6 → Compare with 8, then 5, then 4 → Insert between 5 and 8 → [3, 4, 5, 6, 8]</a:t>
            </a:r>
          </a:p>
          <a:p>
            <a:pPr marL="12700" marR="6985" algn="just">
              <a:lnSpc>
                <a:spcPct val="150000"/>
              </a:lnSpc>
              <a:spcBef>
                <a:spcPts val="90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512" y="128524"/>
            <a:ext cx="8884920" cy="708911"/>
          </a:xfrm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r>
              <a:rPr lang="en-GB" sz="3600" dirty="0"/>
              <a:t>A</a:t>
            </a:r>
            <a:r>
              <a:rPr lang="en-GB" sz="3600" dirty="0" smtClean="0"/>
              <a:t>lgorithm </a:t>
            </a:r>
            <a:r>
              <a:rPr lang="en-GB" sz="3600" dirty="0"/>
              <a:t>Steps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6882" y="1312672"/>
            <a:ext cx="8275955" cy="2417393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from 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 element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(index 1).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current element (key) with elements before it.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 all elements greater than the key to one position ahead.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the key at the correct position.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 until the array is sorted.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512" y="128524"/>
            <a:ext cx="8884920" cy="708911"/>
          </a:xfrm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lang="en-IN" sz="3600" dirty="0"/>
              <a:t>Pseudocode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00" y="990600"/>
            <a:ext cx="5334000" cy="390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 to n-1: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key =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j =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- 1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j &gt;= 0 and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[j] &gt; key: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[j + 1] =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[j]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j = j - 1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[j + 1] = key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512" y="128524"/>
            <a:ext cx="8884920" cy="708911"/>
          </a:xfrm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lang="en-GB" sz="3600" spc="-10" dirty="0" smtClean="0">
                <a:solidFill>
                  <a:srgbClr val="FF0000"/>
                </a:solidFill>
                <a:latin typeface="Calibri"/>
                <a:cs typeface="Calibri"/>
              </a:rPr>
              <a:t>Python Code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14400" y="1049400"/>
            <a:ext cx="7236461" cy="5319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2" algn="just">
              <a:lnSpc>
                <a:spcPct val="150200"/>
              </a:lnSpc>
              <a:spcBef>
                <a:spcPts val="95"/>
              </a:spcBef>
            </a:pPr>
            <a:r>
              <a:rPr lang="en-GB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GB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[8, 3, 5, 4, 6]</a:t>
            </a:r>
          </a:p>
          <a:p>
            <a:pPr marL="12700" marR="5080" lvl="2" algn="just">
              <a:lnSpc>
                <a:spcPct val="150200"/>
              </a:lnSpc>
              <a:spcBef>
                <a:spcPts val="95"/>
              </a:spcBef>
            </a:pPr>
            <a:r>
              <a:rPr lang="en-GB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GB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range(1, </a:t>
            </a:r>
            <a:r>
              <a:rPr lang="en-GB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GB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GB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)):</a:t>
            </a:r>
          </a:p>
          <a:p>
            <a:pPr marL="12700" marR="5080" lvl="2" algn="just">
              <a:lnSpc>
                <a:spcPct val="150200"/>
              </a:lnSpc>
              <a:spcBef>
                <a:spcPts val="95"/>
              </a:spcBef>
            </a:pPr>
            <a:r>
              <a:rPr lang="en-GB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key = </a:t>
            </a:r>
            <a:r>
              <a:rPr lang="en-GB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GB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12700" marR="5080" lvl="2" algn="just">
              <a:lnSpc>
                <a:spcPct val="150200"/>
              </a:lnSpc>
              <a:spcBef>
                <a:spcPts val="95"/>
              </a:spcBef>
            </a:pPr>
            <a:r>
              <a:rPr lang="en-GB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j = </a:t>
            </a:r>
            <a:r>
              <a:rPr lang="en-GB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- 1</a:t>
            </a:r>
          </a:p>
          <a:p>
            <a:pPr marL="12700" marR="5080" lvl="2" algn="just">
              <a:lnSpc>
                <a:spcPct val="150200"/>
              </a:lnSpc>
              <a:spcBef>
                <a:spcPts val="95"/>
              </a:spcBef>
            </a:pPr>
            <a:r>
              <a:rPr lang="en-GB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j &gt;= 0 and </a:t>
            </a:r>
            <a:r>
              <a:rPr lang="en-GB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GB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[j] &gt; key:</a:t>
            </a:r>
          </a:p>
          <a:p>
            <a:pPr marL="12700" marR="5080" lvl="2" algn="just">
              <a:lnSpc>
                <a:spcPct val="150200"/>
              </a:lnSpc>
              <a:spcBef>
                <a:spcPts val="95"/>
              </a:spcBef>
            </a:pPr>
            <a:r>
              <a:rPr lang="en-GB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GB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[j + 1] = </a:t>
            </a:r>
            <a:r>
              <a:rPr lang="en-GB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GB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[j]</a:t>
            </a:r>
          </a:p>
          <a:p>
            <a:pPr marL="12700" marR="5080" lvl="2" algn="just">
              <a:lnSpc>
                <a:spcPct val="150200"/>
              </a:lnSpc>
              <a:spcBef>
                <a:spcPts val="95"/>
              </a:spcBef>
            </a:pPr>
            <a:r>
              <a:rPr lang="en-GB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j -= 1</a:t>
            </a:r>
          </a:p>
          <a:p>
            <a:pPr marL="12700" marR="5080" lvl="2" algn="just">
              <a:lnSpc>
                <a:spcPct val="150200"/>
              </a:lnSpc>
              <a:spcBef>
                <a:spcPts val="95"/>
              </a:spcBef>
            </a:pPr>
            <a:r>
              <a:rPr lang="en-GB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GB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[j + 1] = key</a:t>
            </a:r>
          </a:p>
          <a:p>
            <a:pPr marL="12700" marR="5080" lvl="2" algn="just">
              <a:lnSpc>
                <a:spcPct val="150200"/>
              </a:lnSpc>
              <a:spcBef>
                <a:spcPts val="95"/>
              </a:spcBef>
            </a:pPr>
            <a:r>
              <a:rPr lang="en-GB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print("Sorted array:", </a:t>
            </a:r>
            <a:r>
              <a:rPr lang="en-GB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GB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2700" marR="5080" lvl="2" algn="just">
              <a:lnSpc>
                <a:spcPct val="150200"/>
              </a:lnSpc>
              <a:spcBef>
                <a:spcPts val="95"/>
              </a:spcBef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512" y="128524"/>
            <a:ext cx="8884920" cy="708911"/>
          </a:xfrm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lang="en-IN" sz="3600" dirty="0"/>
              <a:t>Dry Run Table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6575" y="1110297"/>
            <a:ext cx="4043045" cy="5089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154555">
              <a:lnSpc>
                <a:spcPct val="150200"/>
              </a:lnSpc>
              <a:spcBef>
                <a:spcPts val="95"/>
              </a:spcBef>
            </a:pP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988319"/>
              </p:ext>
            </p:extLst>
          </p:nvPr>
        </p:nvGraphicFramePr>
        <p:xfrm>
          <a:off x="280034" y="1325589"/>
          <a:ext cx="8651875" cy="3505200"/>
        </p:xfrm>
        <a:graphic>
          <a:graphicData uri="http://schemas.openxmlformats.org/drawingml/2006/table">
            <a:tbl>
              <a:tblPr/>
              <a:tblGrid>
                <a:gridCol w="1730375">
                  <a:extLst>
                    <a:ext uri="{9D8B030D-6E8A-4147-A177-3AD203B41FA5}">
                      <a16:colId xmlns:a16="http://schemas.microsoft.com/office/drawing/2014/main" val="1108657221"/>
                    </a:ext>
                  </a:extLst>
                </a:gridCol>
                <a:gridCol w="1730375">
                  <a:extLst>
                    <a:ext uri="{9D8B030D-6E8A-4147-A177-3AD203B41FA5}">
                      <a16:colId xmlns:a16="http://schemas.microsoft.com/office/drawing/2014/main" val="3541576741"/>
                    </a:ext>
                  </a:extLst>
                </a:gridCol>
                <a:gridCol w="1730375">
                  <a:extLst>
                    <a:ext uri="{9D8B030D-6E8A-4147-A177-3AD203B41FA5}">
                      <a16:colId xmlns:a16="http://schemas.microsoft.com/office/drawing/2014/main" val="609557342"/>
                    </a:ext>
                  </a:extLst>
                </a:gridCol>
                <a:gridCol w="1730375">
                  <a:extLst>
                    <a:ext uri="{9D8B030D-6E8A-4147-A177-3AD203B41FA5}">
                      <a16:colId xmlns:a16="http://schemas.microsoft.com/office/drawing/2014/main" val="3196358496"/>
                    </a:ext>
                  </a:extLst>
                </a:gridCol>
                <a:gridCol w="1730375">
                  <a:extLst>
                    <a:ext uri="{9D8B030D-6E8A-4147-A177-3AD203B41FA5}">
                      <a16:colId xmlns:a16="http://schemas.microsoft.com/office/drawing/2014/main" val="4273715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Comparison Steps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Array State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 Taken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552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vs 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[3, 8, 5, 4, 6]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inserted before 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403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vs 8, 5 vs 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[3, 5, 8, 4, 6]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inserted before 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309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vs 8, 4 vs 5, 4 vs 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[3, 4, 5, 8, 6]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inserted before 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491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vs 8, 6 vs 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[3, 4, 5, 6, 8]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inserted before 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05145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792</Words>
  <Application>Microsoft Office PowerPoint</Application>
  <PresentationFormat>On-screen Show (4:3)</PresentationFormat>
  <Paragraphs>125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Calibri</vt:lpstr>
      <vt:lpstr>Sylfaen</vt:lpstr>
      <vt:lpstr>Times New Roman</vt:lpstr>
      <vt:lpstr>Verdana</vt:lpstr>
      <vt:lpstr>Wingdings</vt:lpstr>
      <vt:lpstr>Office Theme</vt:lpstr>
      <vt:lpstr>Data Structure</vt:lpstr>
      <vt:lpstr>Binary Search</vt:lpstr>
      <vt:lpstr>RECAP</vt:lpstr>
      <vt:lpstr>What is Insertion Sort? </vt:lpstr>
      <vt:lpstr>Example </vt:lpstr>
      <vt:lpstr>Algorithm Steps</vt:lpstr>
      <vt:lpstr>Pseudocode</vt:lpstr>
      <vt:lpstr>Python Code</vt:lpstr>
      <vt:lpstr>Dry Run Table</vt:lpstr>
      <vt:lpstr>Time Complexity Analysis</vt:lpstr>
      <vt:lpstr>Advantages &amp; Disadvantages</vt:lpstr>
      <vt:lpstr>Assignment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cp:lastModifiedBy>Admin</cp:lastModifiedBy>
  <cp:revision>16</cp:revision>
  <dcterms:created xsi:type="dcterms:W3CDTF">2025-08-06T08:02:11Z</dcterms:created>
  <dcterms:modified xsi:type="dcterms:W3CDTF">2025-08-12T08:15:51Z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2024-11-07T00:00:00Z</vt:filetime>
  </property>
  <property fmtid="{D5CDD505-2E9C-101B-9397-08002B2CF9AE}" pid="3" name="LastSaved">
    <vt:filetime>2025-08-06T00:00:00Z</vt:filetime>
  </property>
</Properties>
</file>