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5" r:id="rId16"/>
    <p:sldId id="284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83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113F8-8B94-81E7-9D07-BE3C640FD804}" v="4" dt="2025-08-11T08:36:14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SOET" userId="S::dean.soet@krmangalam.edu.in::92517f20-b442-4ee1-acc7-7256e8874910" providerId="AD" clId="Web-{B60113F8-8B94-81E7-9D07-BE3C640FD804}"/>
    <pc:docChg chg="modSld">
      <pc:chgData name="DEAN SOET" userId="S::dean.soet@krmangalam.edu.in::92517f20-b442-4ee1-acc7-7256e8874910" providerId="AD" clId="Web-{B60113F8-8B94-81E7-9D07-BE3C640FD804}" dt="2025-08-11T08:36:14.624" v="1" actId="20577"/>
      <pc:docMkLst>
        <pc:docMk/>
      </pc:docMkLst>
      <pc:sldChg chg="modSp">
        <pc:chgData name="DEAN SOET" userId="S::dean.soet@krmangalam.edu.in::92517f20-b442-4ee1-acc7-7256e8874910" providerId="AD" clId="Web-{B60113F8-8B94-81E7-9D07-BE3C640FD804}" dt="2025-08-11T08:36:14.624" v="1" actId="20577"/>
        <pc:sldMkLst>
          <pc:docMk/>
          <pc:sldMk cId="0" sldId="256"/>
        </pc:sldMkLst>
        <pc:spChg chg="mod">
          <ac:chgData name="DEAN SOET" userId="S::dean.soet@krmangalam.edu.in::92517f20-b442-4ee1-acc7-7256e8874910" providerId="AD" clId="Web-{B60113F8-8B94-81E7-9D07-BE3C640FD804}" dt="2025-08-11T08:36:14.624" v="1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038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47026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78850" cy="338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I2oOAr2okY" TargetMode="External"/><Relationship Id="rId3" Type="http://schemas.openxmlformats.org/officeDocument/2006/relationships/hyperlink" Target="https://www.hackerearth.com/practice/algorithms/sorting/bubble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bubble-sort/" TargetMode="External"/><Relationship Id="rId5" Type="http://schemas.openxmlformats.org/officeDocument/2006/relationships/hyperlink" Target="https://www.scholarhat.com/tutorial/datastructures/bubble-sort-in-data-structures" TargetMode="External"/><Relationship Id="rId4" Type="http://schemas.openxmlformats.org/officeDocument/2006/relationships/hyperlink" Target="https://www.freecodecamp.org/news/most-asked-questions-about-bubble-sor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vidvan.com/tutorials/wp-content/uploads/sites/2/2021/06/TechVidvan-Bubble-sort-normal-image01.jpg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dirty="0" err="1">
                <a:latin typeface="Times New Roman"/>
                <a:cs typeface="Times New Roman"/>
              </a:rPr>
              <a:t>S</a:t>
            </a:r>
            <a:r>
              <a:rPr lang="en-US" sz="2750" b="1" dirty="0" err="1">
                <a:latin typeface="Times New Roman"/>
                <a:cs typeface="Times New Roman"/>
              </a:rPr>
              <a:t>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/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lang="en-US" sz="2750" spc="95">
                <a:solidFill>
                  <a:srgbClr val="FF0000"/>
                </a:solidFill>
                <a:latin typeface="Arial Black"/>
                <a:cs typeface="Arial Black"/>
              </a:rPr>
              <a:t> 3</a:t>
            </a:r>
            <a:r>
              <a:rPr lang="en-US" sz="2750">
                <a:solidFill>
                  <a:srgbClr val="FF0000"/>
                </a:solidFill>
                <a:latin typeface="Arial Black"/>
                <a:cs typeface="Arial Black"/>
              </a:rPr>
              <a:t> 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300163"/>
            <a:ext cx="7682866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array</a:t>
            </a:r>
            <a:r>
              <a:rPr sz="1800" spc="3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5</a:t>
            </a:r>
            <a:r>
              <a:rPr sz="1800" spc="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elements. </a:t>
            </a:r>
            <a:r>
              <a:rPr sz="1800" spc="9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int</a:t>
            </a:r>
            <a:r>
              <a:rPr sz="1800" spc="-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arr[5]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-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=</a:t>
            </a:r>
            <a:r>
              <a:rPr sz="1800" spc="-10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{50,</a:t>
            </a:r>
            <a:r>
              <a:rPr sz="1800" spc="-4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25,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5,</a:t>
            </a:r>
            <a:r>
              <a:rPr sz="1800" spc="-4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20,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10}</a:t>
            </a:r>
            <a:endParaRPr sz="1800" dirty="0">
              <a:latin typeface="Garamond" panose="02020404030301010803" pitchFamily="18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22036"/>
            <a:ext cx="713422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68337"/>
            <a:ext cx="8240077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737" y="1547812"/>
            <a:ext cx="72485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199" y="276224"/>
            <a:ext cx="8001001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" y="1790700"/>
            <a:ext cx="8648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470265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1666875"/>
            <a:ext cx="84963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67818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2"/>
            <a:r>
              <a:rPr lang="en-US" b="1" dirty="0"/>
              <a:t>1. How many passes are required to sort an array of n elements using Bubble Sort?</a:t>
            </a:r>
          </a:p>
          <a:p>
            <a:pPr lvl="2"/>
            <a:r>
              <a:rPr lang="en-US" dirty="0"/>
              <a:t>A. n</a:t>
            </a:r>
            <a:br>
              <a:rPr lang="en-US" dirty="0"/>
            </a:br>
            <a:r>
              <a:rPr lang="en-US" dirty="0"/>
              <a:t>B. n – 1</a:t>
            </a:r>
            <a:br>
              <a:rPr lang="en-US" dirty="0"/>
            </a:br>
            <a:r>
              <a:rPr lang="en-US" dirty="0"/>
              <a:t>C. log n</a:t>
            </a:r>
            <a:br>
              <a:rPr lang="en-US" dirty="0"/>
            </a:br>
            <a:r>
              <a:rPr lang="en-US" dirty="0"/>
              <a:t>D. n²</a:t>
            </a:r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DE5C0-22A0-A3C2-0826-F6A5DC2BA986}"/>
              </a:ext>
            </a:extLst>
          </p:cNvPr>
          <p:cNvSpPr txBox="1"/>
          <p:nvPr/>
        </p:nvSpPr>
        <p:spPr>
          <a:xfrm>
            <a:off x="685800" y="3479721"/>
            <a:ext cx="6934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Bubble Sort is an example of which type of algorithm?</a:t>
            </a:r>
          </a:p>
          <a:p>
            <a:pPr>
              <a:buNone/>
            </a:pPr>
            <a:r>
              <a:rPr lang="en-US" dirty="0"/>
              <a:t>A. Divide and conquer</a:t>
            </a:r>
            <a:br>
              <a:rPr lang="en-US" dirty="0"/>
            </a:br>
            <a:r>
              <a:rPr lang="en-US" dirty="0"/>
              <a:t>B. Greedy</a:t>
            </a:r>
            <a:br>
              <a:rPr lang="en-US" dirty="0"/>
            </a:br>
            <a:r>
              <a:rPr lang="en-US" dirty="0"/>
              <a:t>C. Brute force</a:t>
            </a:r>
            <a:br>
              <a:rPr lang="en-US" dirty="0"/>
            </a:br>
            <a:r>
              <a:rPr lang="en-US" dirty="0"/>
              <a:t>D. Comparison-based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9FC9-0CB7-653D-BC96-E7BA6C45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97EB22-F312-3514-E617-BAD4C89B2C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BF47F9-63F4-E8FF-12A2-B10C09A8AB3D}"/>
              </a:ext>
            </a:extLst>
          </p:cNvPr>
          <p:cNvSpPr txBox="1"/>
          <p:nvPr/>
        </p:nvSpPr>
        <p:spPr>
          <a:xfrm>
            <a:off x="838200" y="1447800"/>
            <a:ext cx="6781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3. Which of the following is true for Bubble Sort?</a:t>
            </a:r>
          </a:p>
          <a:p>
            <a:r>
              <a:rPr lang="en-US" dirty="0"/>
              <a:t>A. It is stable and in-place</a:t>
            </a:r>
            <a:br>
              <a:rPr lang="en-US" dirty="0"/>
            </a:br>
            <a:r>
              <a:rPr lang="en-US" dirty="0"/>
              <a:t>B. It is unstable but in-place</a:t>
            </a:r>
            <a:br>
              <a:rPr lang="en-US" dirty="0"/>
            </a:br>
            <a:r>
              <a:rPr lang="en-US" dirty="0"/>
              <a:t>C. It is stable but not in-place</a:t>
            </a:r>
            <a:br>
              <a:rPr lang="en-US" dirty="0"/>
            </a:br>
            <a:r>
              <a:rPr lang="en-US" dirty="0"/>
              <a:t>D. It is neither stable nor in-place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88190-878A-84B2-3EFD-B538F85D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7FB0F7-0EA3-88A0-2BF4-0D38A57202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FE7313-B63B-1237-BC0D-0D3A8B78AEE2}"/>
              </a:ext>
            </a:extLst>
          </p:cNvPr>
          <p:cNvSpPr txBox="1"/>
          <p:nvPr/>
        </p:nvSpPr>
        <p:spPr>
          <a:xfrm>
            <a:off x="365759" y="1524000"/>
            <a:ext cx="694944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61E60DF-F1CB-1EB8-FBC3-76A2370DEF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611" y="1981200"/>
            <a:ext cx="4105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Bubble</a:t>
            </a:r>
            <a:r>
              <a:rPr sz="3200" spc="-80" dirty="0"/>
              <a:t> </a:t>
            </a:r>
            <a:r>
              <a:rPr sz="3200" dirty="0"/>
              <a:t>Sort</a:t>
            </a:r>
            <a:r>
              <a:rPr sz="3200" spc="-75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6725" y="1971738"/>
            <a:ext cx="5562600" cy="3362325"/>
            <a:chOff x="466725" y="1971738"/>
            <a:chExt cx="5562600" cy="3362325"/>
          </a:xfrm>
        </p:grpSpPr>
        <p:sp>
          <p:nvSpPr>
            <p:cNvPr id="6" name="object 6"/>
            <p:cNvSpPr/>
            <p:nvPr/>
          </p:nvSpPr>
          <p:spPr>
            <a:xfrm>
              <a:off x="542925" y="2048509"/>
              <a:ext cx="5486400" cy="3285490"/>
            </a:xfrm>
            <a:custGeom>
              <a:avLst/>
              <a:gdLst/>
              <a:ahLst/>
              <a:cxnLst/>
              <a:rect l="l" t="t" r="r" b="b"/>
              <a:pathLst>
                <a:path w="5486400" h="3285490">
                  <a:moveTo>
                    <a:pt x="5486400" y="0"/>
                  </a:moveTo>
                  <a:lnTo>
                    <a:pt x="5405374" y="0"/>
                  </a:lnTo>
                  <a:lnTo>
                    <a:pt x="5405374" y="3810"/>
                  </a:lnTo>
                  <a:lnTo>
                    <a:pt x="5405374" y="8890"/>
                  </a:lnTo>
                  <a:lnTo>
                    <a:pt x="5405374" y="3204210"/>
                  </a:lnTo>
                  <a:lnTo>
                    <a:pt x="9525" y="3204210"/>
                  </a:lnTo>
                  <a:lnTo>
                    <a:pt x="4762" y="3204210"/>
                  </a:lnTo>
                  <a:lnTo>
                    <a:pt x="0" y="3204210"/>
                  </a:lnTo>
                  <a:lnTo>
                    <a:pt x="0" y="3276600"/>
                  </a:lnTo>
                  <a:lnTo>
                    <a:pt x="0" y="3285490"/>
                  </a:lnTo>
                  <a:lnTo>
                    <a:pt x="5486400" y="3285490"/>
                  </a:lnTo>
                  <a:lnTo>
                    <a:pt x="5486400" y="3276600"/>
                  </a:lnTo>
                  <a:lnTo>
                    <a:pt x="5486400" y="889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5476875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5476875" y="3276600"/>
                  </a:lnTo>
                  <a:lnTo>
                    <a:pt x="54768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0" y="3276600"/>
                  </a:moveTo>
                  <a:lnTo>
                    <a:pt x="5476875" y="3276600"/>
                  </a:lnTo>
                  <a:lnTo>
                    <a:pt x="5476875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6734" y="1899828"/>
            <a:ext cx="5106670" cy="30867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2771140" algn="l"/>
              </a:tabLst>
            </a:pPr>
            <a:r>
              <a:rPr sz="2600" i="1" dirty="0">
                <a:latin typeface="Calibri"/>
                <a:cs typeface="Calibri"/>
              </a:rPr>
              <a:t>declare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variables</a:t>
            </a:r>
            <a:r>
              <a:rPr sz="2600" i="1" dirty="0">
                <a:latin typeface="Calibri"/>
                <a:cs typeface="Calibri"/>
              </a:rPr>
              <a:t>	i,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spc="-50" dirty="0">
                <a:latin typeface="Calibri"/>
                <a:cs typeface="Calibri"/>
              </a:rPr>
              <a:t>j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–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j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-</a:t>
            </a:r>
            <a:r>
              <a:rPr sz="2600" i="1" dirty="0">
                <a:latin typeface="Calibri"/>
                <a:cs typeface="Calibri"/>
              </a:rPr>
              <a:t>i-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15633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i="1" dirty="0">
                <a:latin typeface="Calibri"/>
                <a:cs typeface="Calibri"/>
              </a:rPr>
              <a:t>if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(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a[j]&gt;a[j+1]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)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1385570">
              <a:lnSpc>
                <a:spcPct val="100000"/>
              </a:lnSpc>
              <a:spcBef>
                <a:spcPts val="26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-385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swap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a[j]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a[j+1]</a:t>
            </a:r>
            <a:endParaRPr sz="2600" dirty="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end loop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end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5525" y="1695450"/>
            <a:ext cx="259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50" y="1971675"/>
            <a:ext cx="73437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1704975"/>
            <a:ext cx="82391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311973"/>
            <a:ext cx="8360410" cy="3545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Understand</a:t>
            </a:r>
            <a:r>
              <a:rPr sz="2200" b="1" spc="-9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importance</a:t>
            </a:r>
            <a:r>
              <a:rPr sz="2200" spc="-6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of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data</a:t>
            </a:r>
            <a:r>
              <a:rPr sz="2200" spc="1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organization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Analyze</a:t>
            </a:r>
            <a:r>
              <a:rPr sz="2200" b="1" spc="-6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data</a:t>
            </a:r>
            <a:r>
              <a:rPr sz="2200" spc="-4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sets</a:t>
            </a:r>
            <a:r>
              <a:rPr sz="2200" spc="-12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to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determine</a:t>
            </a:r>
            <a:r>
              <a:rPr sz="2200" spc="-1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most</a:t>
            </a:r>
            <a:r>
              <a:rPr sz="2200" spc="-7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suitable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for</a:t>
            </a:r>
            <a:r>
              <a:rPr sz="2200" spc="-8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given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scenario.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Compare</a:t>
            </a:r>
            <a:r>
              <a:rPr sz="2200" b="1" spc="-45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4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contrast</a:t>
            </a:r>
            <a:r>
              <a:rPr sz="2200" b="1" spc="-25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efficiency</a:t>
            </a:r>
            <a:r>
              <a:rPr sz="2200" spc="-3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Garamond" panose="02020404030301010803" pitchFamily="18" charset="0"/>
                <a:cs typeface="Times New Roman" panose="02020603050405020304" pitchFamily="18" charset="0"/>
              </a:rPr>
              <a:t>effectiveness</a:t>
            </a:r>
            <a:r>
              <a:rPr sz="2200" spc="-3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of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different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searching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6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sorting</a:t>
            </a:r>
            <a:r>
              <a:rPr sz="2200" spc="-7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algorithms.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ct val="150000"/>
              </a:lnSpc>
              <a:buFont typeface="Wingdings"/>
              <a:buChar char=""/>
              <a:tabLst>
                <a:tab pos="297815" algn="l"/>
                <a:tab pos="1411605" algn="l"/>
                <a:tab pos="3225800" algn="l"/>
                <a:tab pos="3709670" algn="l"/>
                <a:tab pos="5395595" algn="l"/>
                <a:tab pos="5791835" algn="l"/>
                <a:tab pos="7599045" algn="l"/>
              </a:tabLst>
            </a:pPr>
            <a:r>
              <a:rPr sz="2200" b="1" spc="-1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Identify</a:t>
            </a: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opportunities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for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optimization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or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improvement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in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298450">
              <a:lnSpc>
                <a:spcPct val="150000"/>
              </a:lnSpc>
            </a:pP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existing</a:t>
            </a:r>
            <a:r>
              <a:rPr sz="2200" spc="-10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algorithms.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828800"/>
            <a:ext cx="7391400" cy="388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62" y="141986"/>
            <a:ext cx="9126855" cy="564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4300"/>
              </a:lnSpc>
              <a:spcBef>
                <a:spcPts val="10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u="sng" dirty="0">
                <a:uFill>
                  <a:solidFill>
                    <a:srgbClr val="005FAA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313420" cy="457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poorly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9718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655" indent="-27495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876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130" indent="-265430">
              <a:lnSpc>
                <a:spcPct val="100000"/>
              </a:lnSpc>
              <a:buAutoNum type="alphaUcParenR"/>
              <a:tabLst>
                <a:tab pos="2781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705" indent="-29400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306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lvl="1" indent="-255904">
              <a:lnSpc>
                <a:spcPct val="100000"/>
              </a:lnSpc>
              <a:buAutoNum type="alphaLcParenR"/>
              <a:tabLst>
                <a:tab pos="268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765" lvl="1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9079" lvl="1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079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765" lvl="1" indent="-266065">
              <a:lnSpc>
                <a:spcPct val="100000"/>
              </a:lnSpc>
              <a:buAutoNum type="alphaLcParenR"/>
              <a:tabLst>
                <a:tab pos="278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35" y="1285557"/>
            <a:ext cx="833945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easier.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ct val="100400"/>
              </a:lnSpc>
              <a:spcBef>
                <a:spcPts val="28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Bubble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Sort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spc="-10" dirty="0">
                <a:latin typeface="Calibri"/>
                <a:cs typeface="Calibri"/>
              </a:rPr>
              <a:t>repeatedly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swapping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adjacent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wrong 	order.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3"/>
              </a:rPr>
              <a:t>https://www.hackerearth.com/practice/algorithms/sorting/bubble-sort/tutorial/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3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4"/>
              </a:rPr>
              <a:t>https://www.freecodecamp.org/news/most-asked-questions-about-bubble-sort/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4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5"/>
              </a:rPr>
              <a:t>https://www.scholarhat.com/tutorial/datastructures/bubble-sort-in-data-structures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5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20" dirty="0">
                <a:hlinkClick r:id="rId6"/>
              </a:rPr>
              <a:t>https://www.scaler.com/topics/data-</a:t>
            </a:r>
            <a:r>
              <a:rPr spc="-10" dirty="0">
                <a:hlinkClick r:id="rId6"/>
              </a:rPr>
              <a:t>structures/bubble-sort/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6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7"/>
              </a:rPr>
              <a:t>https://visualgo.net/en/sorting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7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8"/>
              </a:rPr>
              <a:t>https://www.youtube.com/watch?v=9I2oOAr2okY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28901" y="2224151"/>
            <a:ext cx="4324350" cy="384721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z="24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420" y="3154044"/>
            <a:ext cx="6385180" cy="2249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2583" y="1486535"/>
            <a:ext cx="4880610" cy="4167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600"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7099"/>
            <a:ext cx="747140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Sorting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" y="1108455"/>
            <a:ext cx="8742045" cy="22557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increasing/decreasing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endParaRPr lang="en-US" sz="2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4241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3493800"/>
            <a:ext cx="52768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8445" y="1311592"/>
            <a:ext cx="7954009" cy="479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750" lvl="8" indent="-342900">
              <a:lnSpc>
                <a:spcPct val="100400"/>
              </a:lnSpc>
              <a:spcBef>
                <a:spcPts val="2890"/>
              </a:spcBef>
              <a:buFont typeface="Wingdings" panose="05000000000000000000" pitchFamily="2" charset="2"/>
              <a:buChar char="§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Sorting: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750" lvl="5" indent="-342900">
              <a:lnSpc>
                <a:spcPct val="100400"/>
              </a:lnSpc>
              <a:spcBef>
                <a:spcPts val="2890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lvl="6" indent="-342900" algn="just">
              <a:lnSpc>
                <a:spcPct val="100800"/>
              </a:lnSpc>
              <a:spcBef>
                <a:spcPts val="2805"/>
              </a:spcBef>
              <a:buFont typeface="Wingdings" panose="05000000000000000000" pitchFamily="2" charset="2"/>
              <a:buChar char="§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2400"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Compariosn</a:t>
            </a:r>
            <a:r>
              <a:rPr sz="2400" b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spc="3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lvl="5" indent="-342900" algn="just">
              <a:lnSpc>
                <a:spcPct val="100800"/>
              </a:lnSpc>
              <a:spcBef>
                <a:spcPts val="2805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400" spc="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</a:t>
            </a:r>
            <a:r>
              <a:rPr sz="24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26" y="483996"/>
            <a:ext cx="8531861" cy="44884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33515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632460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5907" y="1762863"/>
            <a:ext cx="8592185" cy="3863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1671320" algn="l"/>
                <a:tab pos="3580129" algn="l"/>
                <a:tab pos="4911090" algn="l"/>
                <a:tab pos="5851525" algn="l"/>
                <a:tab pos="6336030" algn="l"/>
                <a:tab pos="7480934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Sorting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1621790" algn="l"/>
                <a:tab pos="2957195" algn="l"/>
                <a:tab pos="4004310" algn="l"/>
                <a:tab pos="4359275" algn="l"/>
                <a:tab pos="5117465" algn="l"/>
                <a:tab pos="5513070" algn="l"/>
                <a:tab pos="7409815" algn="l"/>
                <a:tab pos="822007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buFont typeface="Wingdings"/>
              <a:buChar char=""/>
              <a:tabLst>
                <a:tab pos="354965" algn="l"/>
                <a:tab pos="1524635" algn="l"/>
                <a:tab pos="3227705" algn="l"/>
                <a:tab pos="4340860" algn="l"/>
                <a:tab pos="5890895" algn="l"/>
                <a:tab pos="6523355" algn="l"/>
                <a:tab pos="8343900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tabLst>
                <a:tab pos="1507490" algn="l"/>
                <a:tab pos="3070225" algn="l"/>
                <a:tab pos="3660775" algn="l"/>
                <a:tab pos="4515485" algn="l"/>
                <a:tab pos="5173345" algn="l"/>
                <a:tab pos="5946775" algn="l"/>
                <a:tab pos="7369175" algn="l"/>
                <a:tab pos="807275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470265" cy="6354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3090" y="1102193"/>
            <a:ext cx="8001000" cy="5362955"/>
            <a:chOff x="0" y="897000"/>
            <a:chExt cx="9144000" cy="5761355"/>
          </a:xfrm>
        </p:grpSpPr>
        <p:sp>
          <p:nvSpPr>
            <p:cNvPr id="5" name="object 5"/>
            <p:cNvSpPr/>
            <p:nvPr/>
          </p:nvSpPr>
          <p:spPr>
            <a:xfrm>
              <a:off x="0" y="897000"/>
              <a:ext cx="9144000" cy="25400"/>
            </a:xfrm>
            <a:custGeom>
              <a:avLst/>
              <a:gdLst/>
              <a:ahLst/>
              <a:cxnLst/>
              <a:rect l="l" t="t" r="r" b="b"/>
              <a:pathLst>
                <a:path w="9144000" h="25400">
                  <a:moveTo>
                    <a:pt x="0" y="0"/>
                  </a:moveTo>
                  <a:lnTo>
                    <a:pt x="0" y="25400"/>
                  </a:lnTo>
                  <a:lnTo>
                    <a:pt x="9144000" y="254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" y="1057274"/>
              <a:ext cx="8096250" cy="47053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0860" y="5872479"/>
            <a:ext cx="552323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https://techvidvan.com/tutorials/wp-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content/uploads/sites/2/2021/06/TechVidvan-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Bubble-sort-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normal-image01.jpg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3" y="228599"/>
            <a:ext cx="8383588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72" y="1485836"/>
            <a:ext cx="8616950" cy="3043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330" marR="283845" indent="-342265" algn="just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	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5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  <a:spcBef>
                <a:spcPts val="4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rises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870"/>
              </a:lnSpc>
              <a:buClr>
                <a:srgbClr val="000000"/>
              </a:buClr>
              <a:tabLst>
                <a:tab pos="355600" algn="l"/>
              </a:tabLst>
            </a:pPr>
            <a:endParaRPr lang="en-US" sz="2000" i="1" u="sng" spc="-1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2700" algn="ctr">
              <a:lnSpc>
                <a:spcPts val="2870"/>
              </a:lnSpc>
              <a:buClr>
                <a:srgbClr val="000000"/>
              </a:buClr>
              <a:tabLst>
                <a:tab pos="355600" algn="l"/>
              </a:tabLst>
            </a:pP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92" y="405367"/>
            <a:ext cx="8470265" cy="5418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4280"/>
              </a:lnSpc>
              <a:spcBef>
                <a:spcPts val="25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4400" y="1247773"/>
            <a:ext cx="7315200" cy="4362449"/>
            <a:chOff x="4763" y="1192275"/>
            <a:chExt cx="9139555" cy="5466080"/>
          </a:xfrm>
        </p:grpSpPr>
        <p:sp>
          <p:nvSpPr>
            <p:cNvPr id="5" name="object 5"/>
            <p:cNvSpPr/>
            <p:nvPr/>
          </p:nvSpPr>
          <p:spPr>
            <a:xfrm>
              <a:off x="4763" y="11922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" y="1571624"/>
              <a:ext cx="9086850" cy="4391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867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</vt:lpstr>
      <vt:lpstr>Key Learning Outcomes</vt:lpstr>
      <vt:lpstr>INTRODUCTION TO SORTING</vt:lpstr>
      <vt:lpstr>Basic Introduction of Sorting</vt:lpstr>
      <vt:lpstr>Types of Sorting</vt:lpstr>
      <vt:lpstr>Applications of Sorting in Computer Science</vt:lpstr>
      <vt:lpstr>Types of Sorting</vt:lpstr>
      <vt:lpstr>Bubble Sort</vt:lpstr>
      <vt:lpstr>Real World Application of Bubble Sort</vt:lpstr>
      <vt:lpstr>Example of Bubble Sort</vt:lpstr>
      <vt:lpstr>Cont..</vt:lpstr>
      <vt:lpstr>Cont..</vt:lpstr>
      <vt:lpstr>Cont..</vt:lpstr>
      <vt:lpstr>Test Your knowledge </vt:lpstr>
      <vt:lpstr>Test Your knowledge </vt:lpstr>
      <vt:lpstr>Test Your knowledge </vt:lpstr>
      <vt:lpstr>Bubble Sort Algorithm</vt:lpstr>
      <vt:lpstr>Bubble Sort Algorithm Complexity Analysis</vt:lpstr>
      <vt:lpstr>Bubble Sort Algorithm Complexity Analysis</vt:lpstr>
      <vt:lpstr>Advantages &amp; Disadvantages </vt:lpstr>
      <vt:lpstr>Test Your Knowledge</vt:lpstr>
      <vt:lpstr>REVIEW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7</cp:revision>
  <dcterms:created xsi:type="dcterms:W3CDTF">2025-07-09T09:14:00Z</dcterms:created>
  <dcterms:modified xsi:type="dcterms:W3CDTF">2025-08-11T08:36:22Z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2025-07-09T00:00:00Z</vt:filetime>
  </property>
</Properties>
</file>