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2862" y="1163700"/>
            <a:ext cx="9101455" cy="25400"/>
          </a:xfrm>
          <a:custGeom>
            <a:avLst/>
            <a:gdLst/>
            <a:ahLst/>
            <a:cxnLst/>
            <a:rect l="l" t="t" r="r" b="b"/>
            <a:pathLst>
              <a:path w="9101455" h="25400">
                <a:moveTo>
                  <a:pt x="9101137" y="0"/>
                </a:moveTo>
                <a:lnTo>
                  <a:pt x="0" y="0"/>
                </a:lnTo>
                <a:lnTo>
                  <a:pt x="0" y="25400"/>
                </a:lnTo>
                <a:lnTo>
                  <a:pt x="9101137" y="25400"/>
                </a:lnTo>
                <a:lnTo>
                  <a:pt x="9101137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6305550"/>
            <a:ext cx="2409825" cy="3524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5142" y="469899"/>
            <a:ext cx="6264909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763" y="1763776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6305550"/>
            <a:ext cx="2409825" cy="3524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812" y="91439"/>
            <a:ext cx="7613967" cy="1408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4787" y="1179766"/>
            <a:ext cx="8523605" cy="3692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EwjnF7rFLns" TargetMode="External"/><Relationship Id="rId3" Type="http://schemas.openxmlformats.org/officeDocument/2006/relationships/hyperlink" Target="https://www.hackerearth.com/practice/algorithms/sorting/selection-sort/tutorial/" TargetMode="External"/><Relationship Id="rId7" Type="http://schemas.openxmlformats.org/officeDocument/2006/relationships/hyperlink" Target="https://visualgo.net/en/sort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aler.com/topics/data-structures/insertion-sort/" TargetMode="External"/><Relationship Id="rId5" Type="http://schemas.openxmlformats.org/officeDocument/2006/relationships/hyperlink" Target="https://www.scholarhat.com/tutorial/datastructures/insertion-sort-in-data-structures" TargetMode="External"/><Relationship Id="rId4" Type="http://schemas.openxmlformats.org/officeDocument/2006/relationships/hyperlink" Target="https://www.freecodecamp.org/news/most-asked-questions-about-insertion-sort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?slide=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152400"/>
            <a:ext cx="6391275" cy="914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98495" y="1909444"/>
            <a:ext cx="422211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000000"/>
                </a:solidFill>
              </a:rPr>
              <a:t>Data</a:t>
            </a:r>
            <a:r>
              <a:rPr sz="3950" spc="70" dirty="0">
                <a:solidFill>
                  <a:srgbClr val="000000"/>
                </a:solidFill>
              </a:rPr>
              <a:t> </a:t>
            </a:r>
            <a:r>
              <a:rPr sz="3950" spc="-10" dirty="0">
                <a:solidFill>
                  <a:srgbClr val="000000"/>
                </a:solidFill>
              </a:rPr>
              <a:t>Structure</a:t>
            </a:r>
            <a:endParaRPr sz="3950"/>
          </a:p>
        </p:txBody>
      </p:sp>
      <p:sp>
        <p:nvSpPr>
          <p:cNvPr id="5" name="object 5"/>
          <p:cNvSpPr txBox="1"/>
          <p:nvPr/>
        </p:nvSpPr>
        <p:spPr>
          <a:xfrm>
            <a:off x="2057400" y="2971800"/>
            <a:ext cx="5869940" cy="3174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880744" algn="ctr">
              <a:lnSpc>
                <a:spcPct val="100000"/>
              </a:lnSpc>
              <a:spcBef>
                <a:spcPts val="125"/>
              </a:spcBef>
              <a:tabLst>
                <a:tab pos="2973070" algn="l"/>
              </a:tabLst>
            </a:pPr>
            <a:r>
              <a:rPr sz="2750" b="1" dirty="0">
                <a:latin typeface="Times New Roman"/>
                <a:cs typeface="Times New Roman"/>
              </a:rPr>
              <a:t>Dr</a:t>
            </a:r>
            <a:r>
              <a:rPr sz="2750" b="1" spc="35" dirty="0">
                <a:latin typeface="Times New Roman"/>
                <a:cs typeface="Times New Roman"/>
              </a:rPr>
              <a:t> </a:t>
            </a:r>
            <a:r>
              <a:rPr lang="en-US" sz="2750" b="1" dirty="0" err="1">
                <a:latin typeface="Times New Roman"/>
                <a:cs typeface="Times New Roman"/>
              </a:rPr>
              <a:t>Shahja</a:t>
            </a:r>
            <a:endParaRPr sz="2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R="873760" algn="ctr">
              <a:lnSpc>
                <a:spcPct val="100000"/>
              </a:lnSpc>
            </a:pPr>
            <a:r>
              <a:rPr sz="2000" spc="-10" dirty="0">
                <a:latin typeface="Sylfaen"/>
                <a:cs typeface="Sylfaen"/>
              </a:rPr>
              <a:t>Faculty</a:t>
            </a:r>
            <a:endParaRPr sz="2000" dirty="0">
              <a:latin typeface="Sylfaen"/>
              <a:cs typeface="Sylfaen"/>
            </a:endParaRPr>
          </a:p>
          <a:p>
            <a:pPr marR="882650" algn="ctr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Sylfaen"/>
                <a:cs typeface="Sylfaen"/>
              </a:rPr>
              <a:t>School</a:t>
            </a:r>
            <a:r>
              <a:rPr sz="2000" spc="-55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of</a:t>
            </a:r>
            <a:r>
              <a:rPr sz="2000" spc="-40" dirty="0">
                <a:latin typeface="Sylfaen"/>
                <a:cs typeface="Sylfaen"/>
              </a:rPr>
              <a:t> </a:t>
            </a:r>
            <a:r>
              <a:rPr sz="2000" spc="-20" dirty="0">
                <a:latin typeface="Sylfaen"/>
                <a:cs typeface="Sylfaen"/>
              </a:rPr>
              <a:t>Engineering</a:t>
            </a:r>
            <a:r>
              <a:rPr sz="2000" spc="-60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&amp;</a:t>
            </a:r>
            <a:r>
              <a:rPr sz="2000" spc="-120" dirty="0">
                <a:latin typeface="Sylfaen"/>
                <a:cs typeface="Sylfaen"/>
              </a:rPr>
              <a:t> </a:t>
            </a:r>
            <a:r>
              <a:rPr sz="2000" spc="-10" dirty="0">
                <a:latin typeface="Sylfaen"/>
                <a:cs typeface="Sylfaen"/>
              </a:rPr>
              <a:t>Technology</a:t>
            </a:r>
            <a:endParaRPr sz="2000" dirty="0">
              <a:latin typeface="Sylfaen"/>
              <a:cs typeface="Sylfaen"/>
            </a:endParaRPr>
          </a:p>
          <a:p>
            <a:pPr marL="1101725">
              <a:lnSpc>
                <a:spcPct val="100000"/>
              </a:lnSpc>
            </a:pPr>
            <a:r>
              <a:rPr sz="2000" dirty="0">
                <a:latin typeface="Sylfaen"/>
                <a:cs typeface="Sylfaen"/>
              </a:rPr>
              <a:t>K.R.</a:t>
            </a:r>
            <a:r>
              <a:rPr sz="2000" spc="-40" dirty="0">
                <a:latin typeface="Sylfaen"/>
                <a:cs typeface="Sylfaen"/>
              </a:rPr>
              <a:t> </a:t>
            </a:r>
            <a:r>
              <a:rPr sz="2000" spc="-20" dirty="0">
                <a:latin typeface="Sylfaen"/>
                <a:cs typeface="Sylfaen"/>
              </a:rPr>
              <a:t>Mangalam</a:t>
            </a:r>
            <a:r>
              <a:rPr sz="2000" spc="-100" dirty="0">
                <a:latin typeface="Sylfaen"/>
                <a:cs typeface="Sylfaen"/>
              </a:rPr>
              <a:t> </a:t>
            </a:r>
            <a:r>
              <a:rPr sz="2000" spc="-10" dirty="0">
                <a:latin typeface="Sylfaen"/>
                <a:cs typeface="Sylfaen"/>
              </a:rPr>
              <a:t>University</a:t>
            </a:r>
            <a:endParaRPr sz="2000" dirty="0">
              <a:latin typeface="Sylfaen"/>
              <a:cs typeface="Sylfaen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endParaRPr sz="2000" dirty="0">
              <a:latin typeface="Sylfaen"/>
              <a:cs typeface="Sylfaen"/>
            </a:endParaRPr>
          </a:p>
          <a:p>
            <a:pPr marL="12700">
              <a:lnSpc>
                <a:spcPct val="100000"/>
              </a:lnSpc>
            </a:pP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Unit</a:t>
            </a:r>
            <a:r>
              <a:rPr sz="2750" spc="9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4</a:t>
            </a:r>
            <a:r>
              <a:rPr sz="2750" spc="7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:</a:t>
            </a:r>
            <a:r>
              <a:rPr sz="2750" spc="9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Sorting</a:t>
            </a:r>
            <a:r>
              <a:rPr sz="2750" spc="6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and</a:t>
            </a:r>
            <a:r>
              <a:rPr sz="2750" spc="70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spc="-10" dirty="0">
                <a:solidFill>
                  <a:srgbClr val="FF0000"/>
                </a:solidFill>
                <a:latin typeface="Arial Black"/>
                <a:cs typeface="Arial Black"/>
              </a:rPr>
              <a:t>Searching</a:t>
            </a:r>
            <a:endParaRPr sz="2750" dirty="0">
              <a:latin typeface="Arial Black"/>
              <a:cs typeface="Arial Black"/>
            </a:endParaRPr>
          </a:p>
          <a:p>
            <a:pPr marL="1930400">
              <a:lnSpc>
                <a:spcPct val="100000"/>
              </a:lnSpc>
              <a:spcBef>
                <a:spcPts val="2590"/>
              </a:spcBef>
            </a:pP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Dr. </a:t>
            </a:r>
            <a:r>
              <a:rPr lang="en-US" sz="1200" dirty="0" err="1">
                <a:solidFill>
                  <a:srgbClr val="888888"/>
                </a:solidFill>
                <a:latin typeface="Calibri"/>
                <a:cs typeface="Calibri"/>
              </a:rPr>
              <a:t>Shahjad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87475"/>
            <a:ext cx="9118600" cy="25400"/>
          </a:xfrm>
          <a:custGeom>
            <a:avLst/>
            <a:gdLst/>
            <a:ahLst/>
            <a:cxnLst/>
            <a:rect l="l" t="t" r="r" b="b"/>
            <a:pathLst>
              <a:path w="9118600" h="25400">
                <a:moveTo>
                  <a:pt x="9118600" y="0"/>
                </a:moveTo>
                <a:lnTo>
                  <a:pt x="0" y="0"/>
                </a:lnTo>
                <a:lnTo>
                  <a:pt x="0" y="25400"/>
                </a:lnTo>
                <a:lnTo>
                  <a:pt x="9118600" y="25400"/>
                </a:lnTo>
                <a:lnTo>
                  <a:pt x="9118600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4495" y="285368"/>
            <a:ext cx="66281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7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Selection</a:t>
            </a:r>
            <a:r>
              <a:rPr spc="-15" dirty="0"/>
              <a:t> </a:t>
            </a:r>
            <a:r>
              <a:rPr spc="-20" dirty="0"/>
              <a:t>Sort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7342" y="1094422"/>
            <a:ext cx="3867150" cy="115697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Let's take</a:t>
            </a:r>
            <a:r>
              <a:rPr sz="1800" spc="8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an</a:t>
            </a:r>
            <a:r>
              <a:rPr sz="1800" spc="6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array</a:t>
            </a:r>
            <a:r>
              <a:rPr sz="1800" spc="3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110" dirty="0">
                <a:solidFill>
                  <a:srgbClr val="161616"/>
                </a:solidFill>
                <a:latin typeface="Arial MT"/>
                <a:cs typeface="Arial MT"/>
              </a:rPr>
              <a:t>of</a:t>
            </a:r>
            <a:r>
              <a:rPr sz="1800" spc="3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8</a:t>
            </a:r>
            <a:r>
              <a:rPr sz="1800" spc="9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161616"/>
                </a:solidFill>
                <a:latin typeface="Arial MT"/>
                <a:cs typeface="Arial MT"/>
              </a:rPr>
              <a:t>elements.</a:t>
            </a:r>
            <a:r>
              <a:rPr sz="1800" spc="50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161616"/>
                </a:solidFill>
                <a:latin typeface="Arial MT"/>
                <a:cs typeface="Arial MT"/>
              </a:rPr>
              <a:t>int</a:t>
            </a:r>
            <a:r>
              <a:rPr sz="1800" spc="-6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80" dirty="0">
                <a:solidFill>
                  <a:srgbClr val="161616"/>
                </a:solidFill>
                <a:latin typeface="Arial MT"/>
                <a:cs typeface="Arial MT"/>
              </a:rPr>
              <a:t>arr</a:t>
            </a:r>
            <a:r>
              <a:rPr sz="1800" spc="-2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65" dirty="0">
                <a:solidFill>
                  <a:srgbClr val="161616"/>
                </a:solidFill>
                <a:latin typeface="Arial MT"/>
                <a:cs typeface="Arial MT"/>
              </a:rPr>
              <a:t>[8]</a:t>
            </a:r>
            <a:r>
              <a:rPr sz="1800" spc="-4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=</a:t>
            </a:r>
            <a:r>
              <a:rPr sz="1800" spc="-3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{</a:t>
            </a:r>
            <a:r>
              <a:rPr sz="1800" dirty="0">
                <a:latin typeface="Calibri"/>
                <a:cs typeface="Calibri"/>
              </a:rPr>
              <a:t>40,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35,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15,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8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ITERATION</a:t>
            </a:r>
            <a:r>
              <a:rPr sz="1800" b="1" spc="2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7</a:t>
            </a:r>
            <a:r>
              <a:rPr sz="1800" b="1" spc="-50" dirty="0">
                <a:latin typeface="Calibri"/>
                <a:cs typeface="Calibri"/>
              </a:rPr>
              <a:t> 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750" y="4061777"/>
            <a:ext cx="13735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ITERATION</a:t>
            </a:r>
            <a:r>
              <a:rPr sz="1800" b="1" spc="2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8</a:t>
            </a:r>
            <a:r>
              <a:rPr sz="1800" b="1" spc="-50" dirty="0">
                <a:latin typeface="Calibri"/>
                <a:cs typeface="Calibri"/>
              </a:rPr>
              <a:t> 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7325" y="2238375"/>
            <a:ext cx="6724650" cy="17621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5" y="4467225"/>
            <a:ext cx="7277100" cy="16097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Exercise</a:t>
            </a:r>
            <a:r>
              <a:rPr spc="-65" dirty="0"/>
              <a:t> </a:t>
            </a:r>
            <a:r>
              <a:rPr dirty="0"/>
              <a:t>:</a:t>
            </a:r>
            <a:r>
              <a:rPr spc="-20" dirty="0"/>
              <a:t> </a:t>
            </a:r>
            <a:r>
              <a:rPr dirty="0"/>
              <a:t>Selection</a:t>
            </a:r>
            <a:r>
              <a:rPr spc="-10" dirty="0"/>
              <a:t> </a:t>
            </a:r>
            <a:r>
              <a:rPr spc="-20" dirty="0"/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759" y="1583753"/>
            <a:ext cx="41567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Sort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following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Array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Selection</a:t>
            </a:r>
            <a:r>
              <a:rPr sz="1800" spc="3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Sort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50" y="2371725"/>
            <a:ext cx="4105275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" y="353949"/>
            <a:ext cx="56356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Selection</a:t>
            </a:r>
            <a:r>
              <a:rPr sz="3200" spc="-100" dirty="0"/>
              <a:t> </a:t>
            </a:r>
            <a:r>
              <a:rPr sz="3200" dirty="0"/>
              <a:t>Sort</a:t>
            </a:r>
            <a:r>
              <a:rPr sz="3200" spc="-90" dirty="0"/>
              <a:t> </a:t>
            </a:r>
            <a:r>
              <a:rPr sz="3200" spc="-10" dirty="0"/>
              <a:t>Algorithm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0" y="115417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0"/>
                </a:moveTo>
                <a:lnTo>
                  <a:pt x="0" y="25400"/>
                </a:lnTo>
                <a:lnTo>
                  <a:pt x="9144000" y="254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6381748"/>
            <a:ext cx="2409825" cy="35242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47650" y="1295400"/>
            <a:ext cx="5200650" cy="4867910"/>
            <a:chOff x="247650" y="1295400"/>
            <a:chExt cx="5200650" cy="4867910"/>
          </a:xfrm>
        </p:grpSpPr>
        <p:sp>
          <p:nvSpPr>
            <p:cNvPr id="6" name="object 6"/>
            <p:cNvSpPr/>
            <p:nvPr/>
          </p:nvSpPr>
          <p:spPr>
            <a:xfrm>
              <a:off x="323850" y="1371599"/>
              <a:ext cx="5124450" cy="4791710"/>
            </a:xfrm>
            <a:custGeom>
              <a:avLst/>
              <a:gdLst/>
              <a:ahLst/>
              <a:cxnLst/>
              <a:rect l="l" t="t" r="r" b="b"/>
              <a:pathLst>
                <a:path w="5124450" h="4791710">
                  <a:moveTo>
                    <a:pt x="5124450" y="0"/>
                  </a:moveTo>
                  <a:lnTo>
                    <a:pt x="5043424" y="0"/>
                  </a:lnTo>
                  <a:lnTo>
                    <a:pt x="5043424" y="5080"/>
                  </a:lnTo>
                  <a:lnTo>
                    <a:pt x="5043424" y="10160"/>
                  </a:lnTo>
                  <a:lnTo>
                    <a:pt x="5043424" y="4710430"/>
                  </a:lnTo>
                  <a:lnTo>
                    <a:pt x="9525" y="4710430"/>
                  </a:lnTo>
                  <a:lnTo>
                    <a:pt x="4762" y="4710430"/>
                  </a:lnTo>
                  <a:lnTo>
                    <a:pt x="0" y="4710430"/>
                  </a:lnTo>
                  <a:lnTo>
                    <a:pt x="0" y="4781550"/>
                  </a:lnTo>
                  <a:lnTo>
                    <a:pt x="0" y="4791710"/>
                  </a:lnTo>
                  <a:lnTo>
                    <a:pt x="5124450" y="4791710"/>
                  </a:lnTo>
                  <a:lnTo>
                    <a:pt x="5124450" y="4781550"/>
                  </a:lnTo>
                  <a:lnTo>
                    <a:pt x="5124450" y="10160"/>
                  </a:lnTo>
                  <a:lnTo>
                    <a:pt x="512445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2412" y="1300162"/>
              <a:ext cx="5114925" cy="4781550"/>
            </a:xfrm>
            <a:custGeom>
              <a:avLst/>
              <a:gdLst/>
              <a:ahLst/>
              <a:cxnLst/>
              <a:rect l="l" t="t" r="r" b="b"/>
              <a:pathLst>
                <a:path w="5114925" h="4781550">
                  <a:moveTo>
                    <a:pt x="5114925" y="0"/>
                  </a:moveTo>
                  <a:lnTo>
                    <a:pt x="0" y="0"/>
                  </a:lnTo>
                  <a:lnTo>
                    <a:pt x="0" y="4781550"/>
                  </a:lnTo>
                  <a:lnTo>
                    <a:pt x="5114925" y="4781550"/>
                  </a:lnTo>
                  <a:lnTo>
                    <a:pt x="511492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2412" y="1300162"/>
              <a:ext cx="5114925" cy="4781550"/>
            </a:xfrm>
            <a:custGeom>
              <a:avLst/>
              <a:gdLst/>
              <a:ahLst/>
              <a:cxnLst/>
              <a:rect l="l" t="t" r="r" b="b"/>
              <a:pathLst>
                <a:path w="5114925" h="4781550">
                  <a:moveTo>
                    <a:pt x="0" y="4781550"/>
                  </a:moveTo>
                  <a:lnTo>
                    <a:pt x="5114925" y="4781550"/>
                  </a:lnTo>
                  <a:lnTo>
                    <a:pt x="5114925" y="0"/>
                  </a:lnTo>
                  <a:lnTo>
                    <a:pt x="0" y="0"/>
                  </a:lnTo>
                  <a:lnTo>
                    <a:pt x="0" y="47815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7662" y="1362392"/>
            <a:ext cx="3245485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44444"/>
                </a:solidFill>
                <a:latin typeface="Calibri"/>
                <a:cs typeface="Calibri"/>
              </a:rPr>
              <a:t>Step</a:t>
            </a:r>
            <a:r>
              <a:rPr sz="1800" b="1" spc="2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44444"/>
                </a:solidFill>
                <a:latin typeface="Calibri"/>
                <a:cs typeface="Calibri"/>
              </a:rPr>
              <a:t>1:</a:t>
            </a:r>
            <a:r>
              <a:rPr sz="1800" b="1" spc="-2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4444"/>
                </a:solidFill>
                <a:latin typeface="Calibri"/>
                <a:cs typeface="Calibri"/>
              </a:rPr>
              <a:t>For i</a:t>
            </a:r>
            <a:r>
              <a:rPr sz="1800" spc="-1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4444"/>
                </a:solidFill>
                <a:latin typeface="Calibri"/>
                <a:cs typeface="Calibri"/>
              </a:rPr>
              <a:t>=</a:t>
            </a:r>
            <a:r>
              <a:rPr sz="1800" spc="1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4444"/>
                </a:solidFill>
                <a:latin typeface="Calibri"/>
                <a:cs typeface="Calibri"/>
              </a:rPr>
              <a:t>1</a:t>
            </a:r>
            <a:r>
              <a:rPr sz="1800" spc="-7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4444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4444"/>
                </a:solidFill>
                <a:latin typeface="Calibri"/>
                <a:cs typeface="Calibri"/>
              </a:rPr>
              <a:t>n-</a:t>
            </a:r>
            <a:r>
              <a:rPr sz="1800" spc="-50" dirty="0">
                <a:solidFill>
                  <a:srgbClr val="444444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444444"/>
                </a:solidFill>
                <a:latin typeface="Calibri"/>
                <a:cs typeface="Calibri"/>
              </a:rPr>
              <a:t>Step</a:t>
            </a:r>
            <a:r>
              <a:rPr sz="1800" b="1" spc="2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44444"/>
                </a:solidFill>
                <a:latin typeface="Calibri"/>
                <a:cs typeface="Calibri"/>
              </a:rPr>
              <a:t>2:</a:t>
            </a:r>
            <a:r>
              <a:rPr sz="1800" b="1" spc="-1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arr[i]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95"/>
              </a:spcBef>
            </a:pPr>
            <a:r>
              <a:rPr sz="1800" b="1" dirty="0">
                <a:solidFill>
                  <a:srgbClr val="444444"/>
                </a:solidFill>
                <a:latin typeface="Calibri"/>
                <a:cs typeface="Calibri"/>
              </a:rPr>
              <a:t>Step</a:t>
            </a:r>
            <a:r>
              <a:rPr sz="1800" b="1" spc="2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44444"/>
                </a:solidFill>
                <a:latin typeface="Calibri"/>
                <a:cs typeface="Calibri"/>
              </a:rPr>
              <a:t>3:</a:t>
            </a:r>
            <a:r>
              <a:rPr sz="1800" b="1" spc="-1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position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  <a:p>
            <a:pPr marL="12700" marR="278130">
              <a:lnSpc>
                <a:spcPct val="100800"/>
              </a:lnSpc>
              <a:spcBef>
                <a:spcPts val="2105"/>
              </a:spcBef>
            </a:pPr>
            <a:r>
              <a:rPr sz="1800" b="1" dirty="0">
                <a:solidFill>
                  <a:srgbClr val="444444"/>
                </a:solidFill>
                <a:latin typeface="Calibri"/>
                <a:cs typeface="Calibri"/>
              </a:rPr>
              <a:t>Step</a:t>
            </a:r>
            <a:r>
              <a:rPr sz="1800" b="1" spc="1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44444"/>
                </a:solidFill>
                <a:latin typeface="Calibri"/>
                <a:cs typeface="Calibri"/>
              </a:rPr>
              <a:t>4:</a:t>
            </a:r>
            <a:r>
              <a:rPr sz="1800" b="1" spc="-2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i+1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n-</a:t>
            </a:r>
            <a:r>
              <a:rPr sz="1800" dirty="0">
                <a:latin typeface="Calibri"/>
                <a:cs typeface="Calibri"/>
              </a:rPr>
              <a:t>1 </a:t>
            </a:r>
            <a:r>
              <a:rPr sz="1800" spc="-10" dirty="0">
                <a:latin typeface="Calibri"/>
                <a:cs typeface="Calibri"/>
              </a:rPr>
              <a:t>repeat: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(min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&gt;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arr[j])</a:t>
            </a:r>
            <a:endParaRPr sz="1800">
              <a:latin typeface="Calibri"/>
              <a:cs typeface="Calibri"/>
            </a:endParaRPr>
          </a:p>
          <a:p>
            <a:pPr marL="12700" marR="1839595">
              <a:lnSpc>
                <a:spcPct val="99600"/>
              </a:lnSpc>
              <a:spcBef>
                <a:spcPts val="30"/>
              </a:spcBef>
            </a:pPr>
            <a:r>
              <a:rPr sz="1800" dirty="0">
                <a:latin typeface="Calibri"/>
                <a:cs typeface="Calibri"/>
              </a:rPr>
              <a:t>Set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arr[j] </a:t>
            </a:r>
            <a:r>
              <a:rPr sz="1800" dirty="0">
                <a:latin typeface="Calibri"/>
                <a:cs typeface="Calibri"/>
              </a:rPr>
              <a:t>Set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position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j </a:t>
            </a:r>
            <a:r>
              <a:rPr sz="1800" dirty="0">
                <a:latin typeface="Calibri"/>
                <a:cs typeface="Calibri"/>
              </a:rPr>
              <a:t>[end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if]</a:t>
            </a:r>
            <a:r>
              <a:rPr sz="1800" spc="5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[end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loop]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2180"/>
              </a:spcBef>
            </a:pPr>
            <a:r>
              <a:rPr sz="1800" b="1" dirty="0">
                <a:solidFill>
                  <a:srgbClr val="444444"/>
                </a:solidFill>
                <a:latin typeface="Calibri"/>
                <a:cs typeface="Calibri"/>
              </a:rPr>
              <a:t>Step</a:t>
            </a:r>
            <a:r>
              <a:rPr sz="1800" b="1" spc="1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44444"/>
                </a:solidFill>
                <a:latin typeface="Calibri"/>
                <a:cs typeface="Calibri"/>
              </a:rPr>
              <a:t>5:</a:t>
            </a:r>
            <a:r>
              <a:rPr sz="1800" b="1" spc="-2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swap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a[i]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arr[position] </a:t>
            </a:r>
            <a:r>
              <a:rPr sz="1800" dirty="0">
                <a:latin typeface="Calibri"/>
                <a:cs typeface="Calibri"/>
              </a:rPr>
              <a:t>[end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loop]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20"/>
              </a:spcBef>
            </a:pPr>
            <a:r>
              <a:rPr sz="1800" b="1" dirty="0">
                <a:solidFill>
                  <a:srgbClr val="444444"/>
                </a:solidFill>
                <a:latin typeface="Calibri"/>
                <a:cs typeface="Calibri"/>
              </a:rPr>
              <a:t>Step</a:t>
            </a:r>
            <a:r>
              <a:rPr sz="1800" b="1" spc="-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44444"/>
                </a:solidFill>
                <a:latin typeface="Calibri"/>
                <a:cs typeface="Calibri"/>
              </a:rPr>
              <a:t>6:</a:t>
            </a:r>
            <a:r>
              <a:rPr sz="1800" b="1" spc="-4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END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10225" y="2971800"/>
            <a:ext cx="3352800" cy="16097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2387" y="1611375"/>
            <a:ext cx="9091930" cy="25400"/>
          </a:xfrm>
          <a:custGeom>
            <a:avLst/>
            <a:gdLst/>
            <a:ahLst/>
            <a:cxnLst/>
            <a:rect l="l" t="t" r="r" b="b"/>
            <a:pathLst>
              <a:path w="9091930" h="25400">
                <a:moveTo>
                  <a:pt x="9091612" y="0"/>
                </a:moveTo>
                <a:lnTo>
                  <a:pt x="0" y="0"/>
                </a:lnTo>
                <a:lnTo>
                  <a:pt x="0" y="25400"/>
                </a:lnTo>
                <a:lnTo>
                  <a:pt x="9091612" y="25400"/>
                </a:lnTo>
                <a:lnTo>
                  <a:pt x="9091612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9936" rIns="0" bIns="0" rtlCol="0">
            <a:spAutoFit/>
          </a:bodyPr>
          <a:lstStyle/>
          <a:p>
            <a:pPr marL="120014" marR="5080">
              <a:lnSpc>
                <a:spcPts val="4280"/>
              </a:lnSpc>
              <a:spcBef>
                <a:spcPts val="245"/>
              </a:spcBef>
            </a:pPr>
            <a:r>
              <a:rPr dirty="0"/>
              <a:t>Selection</a:t>
            </a:r>
            <a:r>
              <a:rPr spc="-55" dirty="0"/>
              <a:t> </a:t>
            </a:r>
            <a:r>
              <a:rPr dirty="0"/>
              <a:t>Sort</a:t>
            </a:r>
            <a:r>
              <a:rPr spc="-5" dirty="0"/>
              <a:t> </a:t>
            </a:r>
            <a:r>
              <a:rPr spc="-10" dirty="0"/>
              <a:t>Algorithm </a:t>
            </a:r>
            <a:r>
              <a:rPr dirty="0"/>
              <a:t>Complexity</a:t>
            </a:r>
            <a:r>
              <a:rPr spc="-60" dirty="0"/>
              <a:t> </a:t>
            </a:r>
            <a:r>
              <a:rPr spc="-10" dirty="0"/>
              <a:t>Analysis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8150" y="1866900"/>
            <a:ext cx="8267700" cy="41624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0674" rIns="0" bIns="0" rtlCol="0">
            <a:spAutoFit/>
          </a:bodyPr>
          <a:lstStyle/>
          <a:p>
            <a:pPr marL="419734" marR="5080" indent="-156210">
              <a:lnSpc>
                <a:spcPts val="4280"/>
              </a:lnSpc>
              <a:spcBef>
                <a:spcPts val="245"/>
              </a:spcBef>
            </a:pPr>
            <a:r>
              <a:rPr dirty="0"/>
              <a:t>Comparison</a:t>
            </a:r>
            <a:r>
              <a:rPr spc="-9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Selection</a:t>
            </a:r>
            <a:r>
              <a:rPr spc="-15" dirty="0"/>
              <a:t> </a:t>
            </a:r>
            <a:r>
              <a:rPr spc="-25" dirty="0"/>
              <a:t>and </a:t>
            </a:r>
            <a:r>
              <a:rPr dirty="0"/>
              <a:t>Insertion</a:t>
            </a:r>
            <a:r>
              <a:rPr spc="-75" dirty="0"/>
              <a:t> </a:t>
            </a:r>
            <a:r>
              <a:rPr spc="-20" dirty="0"/>
              <a:t>Sort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4425" y="2333625"/>
            <a:ext cx="7105650" cy="32480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0674" rIns="0" bIns="0" rtlCol="0">
            <a:spAutoFit/>
          </a:bodyPr>
          <a:lstStyle/>
          <a:p>
            <a:pPr marL="419734" marR="5080" indent="-156210">
              <a:lnSpc>
                <a:spcPts val="4280"/>
              </a:lnSpc>
              <a:spcBef>
                <a:spcPts val="245"/>
              </a:spcBef>
            </a:pPr>
            <a:r>
              <a:rPr dirty="0"/>
              <a:t>Comparison</a:t>
            </a:r>
            <a:r>
              <a:rPr spc="-9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Selection</a:t>
            </a:r>
            <a:r>
              <a:rPr spc="-15" dirty="0"/>
              <a:t> </a:t>
            </a:r>
            <a:r>
              <a:rPr spc="-25" dirty="0"/>
              <a:t>and </a:t>
            </a:r>
            <a:r>
              <a:rPr dirty="0"/>
              <a:t>Insertion</a:t>
            </a:r>
            <a:r>
              <a:rPr spc="-75" dirty="0"/>
              <a:t> </a:t>
            </a:r>
            <a:r>
              <a:rPr spc="-20" dirty="0"/>
              <a:t>Sort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925" y="2162175"/>
            <a:ext cx="7905750" cy="33051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0674" rIns="0" bIns="0" rtlCol="0">
            <a:spAutoFit/>
          </a:bodyPr>
          <a:lstStyle/>
          <a:p>
            <a:pPr marL="419734" marR="5080" indent="-156210">
              <a:lnSpc>
                <a:spcPts val="4280"/>
              </a:lnSpc>
              <a:spcBef>
                <a:spcPts val="245"/>
              </a:spcBef>
            </a:pPr>
            <a:r>
              <a:rPr dirty="0"/>
              <a:t>Comparison</a:t>
            </a:r>
            <a:r>
              <a:rPr spc="-9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Selection</a:t>
            </a:r>
            <a:r>
              <a:rPr spc="-15" dirty="0"/>
              <a:t> </a:t>
            </a:r>
            <a:r>
              <a:rPr spc="-25" dirty="0"/>
              <a:t>and </a:t>
            </a:r>
            <a:r>
              <a:rPr dirty="0"/>
              <a:t>Insertion</a:t>
            </a:r>
            <a:r>
              <a:rPr spc="-75" dirty="0"/>
              <a:t> </a:t>
            </a:r>
            <a:r>
              <a:rPr spc="-20" dirty="0"/>
              <a:t>Sort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50" y="2362200"/>
            <a:ext cx="838200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0674" rIns="0" bIns="0" rtlCol="0">
            <a:spAutoFit/>
          </a:bodyPr>
          <a:lstStyle/>
          <a:p>
            <a:pPr marL="419734" marR="5080" indent="-156210">
              <a:lnSpc>
                <a:spcPts val="4280"/>
              </a:lnSpc>
              <a:spcBef>
                <a:spcPts val="245"/>
              </a:spcBef>
            </a:pPr>
            <a:r>
              <a:rPr dirty="0"/>
              <a:t>Comparison</a:t>
            </a:r>
            <a:r>
              <a:rPr spc="-9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Selection</a:t>
            </a:r>
            <a:r>
              <a:rPr spc="-15" dirty="0"/>
              <a:t> </a:t>
            </a:r>
            <a:r>
              <a:rPr spc="-25" dirty="0"/>
              <a:t>and </a:t>
            </a:r>
            <a:r>
              <a:rPr dirty="0"/>
              <a:t>Insertion</a:t>
            </a:r>
            <a:r>
              <a:rPr spc="-75" dirty="0"/>
              <a:t> </a:t>
            </a:r>
            <a:r>
              <a:rPr spc="-20" dirty="0"/>
              <a:t>Sort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850" y="2314575"/>
            <a:ext cx="8639175" cy="30003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0674" rIns="0" bIns="0" rtlCol="0">
            <a:spAutoFit/>
          </a:bodyPr>
          <a:lstStyle/>
          <a:p>
            <a:pPr marL="419734" marR="5080" indent="-156210">
              <a:lnSpc>
                <a:spcPts val="4280"/>
              </a:lnSpc>
              <a:spcBef>
                <a:spcPts val="245"/>
              </a:spcBef>
            </a:pPr>
            <a:r>
              <a:rPr dirty="0"/>
              <a:t>Comparison</a:t>
            </a:r>
            <a:r>
              <a:rPr spc="-9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Selection</a:t>
            </a:r>
            <a:r>
              <a:rPr spc="-15" dirty="0"/>
              <a:t> </a:t>
            </a:r>
            <a:r>
              <a:rPr spc="-25" dirty="0"/>
              <a:t>and </a:t>
            </a:r>
            <a:r>
              <a:rPr dirty="0"/>
              <a:t>Insertion</a:t>
            </a:r>
            <a:r>
              <a:rPr spc="-75" dirty="0"/>
              <a:t> </a:t>
            </a:r>
            <a:r>
              <a:rPr spc="-20" dirty="0"/>
              <a:t>Sort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550" y="2114550"/>
            <a:ext cx="8753475" cy="3409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0674" rIns="0" bIns="0" rtlCol="0">
            <a:spAutoFit/>
          </a:bodyPr>
          <a:lstStyle/>
          <a:p>
            <a:pPr marL="419734" marR="5080" indent="-156210">
              <a:lnSpc>
                <a:spcPts val="4280"/>
              </a:lnSpc>
              <a:spcBef>
                <a:spcPts val="245"/>
              </a:spcBef>
            </a:pPr>
            <a:r>
              <a:rPr dirty="0"/>
              <a:t>Comparison</a:t>
            </a:r>
            <a:r>
              <a:rPr spc="-9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Selection</a:t>
            </a:r>
            <a:r>
              <a:rPr spc="-15" dirty="0"/>
              <a:t> </a:t>
            </a:r>
            <a:r>
              <a:rPr spc="-25" dirty="0"/>
              <a:t>and </a:t>
            </a:r>
            <a:r>
              <a:rPr dirty="0"/>
              <a:t>Insertion</a:t>
            </a:r>
            <a:r>
              <a:rPr spc="-75" dirty="0"/>
              <a:t> </a:t>
            </a:r>
            <a:r>
              <a:rPr spc="-20" dirty="0"/>
              <a:t>Sort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2247900"/>
            <a:ext cx="8886825" cy="3105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" y="0"/>
            <a:ext cx="9134475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667000" y="1743264"/>
            <a:ext cx="5733415" cy="2223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865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Selection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</a:t>
            </a:r>
            <a:endParaRPr sz="2400" dirty="0">
              <a:latin typeface="Calibri"/>
              <a:cs typeface="Calibri"/>
            </a:endParaRPr>
          </a:p>
          <a:p>
            <a:pPr marL="354330" marR="766445" indent="-342265">
              <a:lnSpc>
                <a:spcPts val="2930"/>
              </a:lnSpc>
              <a:spcBef>
                <a:spcPts val="4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Algorithm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Complexity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Analysis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	</a:t>
            </a:r>
            <a:r>
              <a:rPr sz="2400" dirty="0">
                <a:latin typeface="Calibri"/>
                <a:cs typeface="Calibri"/>
              </a:rPr>
              <a:t>Selection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ts val="2745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Comparative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Analysis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Selection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with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ts val="2865"/>
              </a:lnSpc>
              <a:spcBef>
                <a:spcPts val="50"/>
              </a:spcBef>
            </a:pPr>
            <a:r>
              <a:rPr sz="2400" dirty="0">
                <a:latin typeface="Calibri"/>
                <a:cs typeface="Calibri"/>
              </a:rPr>
              <a:t>Insertion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ts val="2865"/>
              </a:lnSpc>
              <a:buFont typeface="Wingdings"/>
              <a:buChar char="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Brainstorming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Session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19400" y="381000"/>
            <a:ext cx="318706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SELECTION</a:t>
            </a:r>
            <a:r>
              <a:rPr spc="-1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000000"/>
                </a:solidFill>
                <a:latin typeface="Calibri"/>
                <a:cs typeface="Calibri"/>
              </a:rPr>
              <a:t>SORT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0674" rIns="0" bIns="0" rtlCol="0">
            <a:spAutoFit/>
          </a:bodyPr>
          <a:lstStyle/>
          <a:p>
            <a:pPr marL="419734" marR="5080" indent="-156210">
              <a:lnSpc>
                <a:spcPts val="4280"/>
              </a:lnSpc>
              <a:spcBef>
                <a:spcPts val="245"/>
              </a:spcBef>
            </a:pPr>
            <a:r>
              <a:rPr dirty="0"/>
              <a:t>Comparison</a:t>
            </a:r>
            <a:r>
              <a:rPr spc="-9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Selection</a:t>
            </a:r>
            <a:r>
              <a:rPr spc="-15" dirty="0"/>
              <a:t> </a:t>
            </a:r>
            <a:r>
              <a:rPr spc="-25" dirty="0"/>
              <a:t>and </a:t>
            </a:r>
            <a:r>
              <a:rPr dirty="0"/>
              <a:t>Insertion</a:t>
            </a:r>
            <a:r>
              <a:rPr spc="-75" dirty="0"/>
              <a:t> </a:t>
            </a:r>
            <a:r>
              <a:rPr spc="-20" dirty="0"/>
              <a:t>Sort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900" y="2362200"/>
            <a:ext cx="8496300" cy="29051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0674" rIns="0" bIns="0" rtlCol="0">
            <a:spAutoFit/>
          </a:bodyPr>
          <a:lstStyle/>
          <a:p>
            <a:pPr marL="419734" marR="5080" indent="-156210">
              <a:lnSpc>
                <a:spcPts val="4280"/>
              </a:lnSpc>
              <a:spcBef>
                <a:spcPts val="245"/>
              </a:spcBef>
            </a:pPr>
            <a:r>
              <a:rPr dirty="0"/>
              <a:t>Comparison</a:t>
            </a:r>
            <a:r>
              <a:rPr spc="-9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Selection</a:t>
            </a:r>
            <a:r>
              <a:rPr spc="-15" dirty="0"/>
              <a:t> </a:t>
            </a:r>
            <a:r>
              <a:rPr spc="-25" dirty="0"/>
              <a:t>and </a:t>
            </a:r>
            <a:r>
              <a:rPr dirty="0"/>
              <a:t>Insertion</a:t>
            </a:r>
            <a:r>
              <a:rPr spc="-75" dirty="0"/>
              <a:t> </a:t>
            </a:r>
            <a:r>
              <a:rPr spc="-20" dirty="0"/>
              <a:t>Sort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2028825"/>
            <a:ext cx="8667750" cy="33242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245" y="304799"/>
            <a:ext cx="54768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Test</a:t>
            </a:r>
            <a:r>
              <a:rPr spc="-35" dirty="0"/>
              <a:t> </a:t>
            </a:r>
            <a:r>
              <a:rPr dirty="0"/>
              <a:t>Your</a:t>
            </a:r>
            <a:r>
              <a:rPr spc="-20" dirty="0"/>
              <a:t> </a:t>
            </a:r>
            <a:r>
              <a:rPr spc="-10" dirty="0"/>
              <a:t>Knowledge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6859" y="1077023"/>
            <a:ext cx="8601075" cy="5183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Calibri"/>
                <a:cs typeface="Calibri"/>
              </a:rPr>
              <a:t>Q1</a:t>
            </a:r>
            <a:r>
              <a:rPr sz="2000" spc="6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Consider</a:t>
            </a:r>
            <a:r>
              <a:rPr sz="2000" spc="7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6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situation</a:t>
            </a:r>
            <a:r>
              <a:rPr sz="2000" spc="8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where</a:t>
            </a:r>
            <a:r>
              <a:rPr sz="2000" spc="7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swap</a:t>
            </a:r>
            <a:r>
              <a:rPr sz="2000" spc="6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operation</a:t>
            </a:r>
            <a:r>
              <a:rPr sz="2000" spc="6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7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very</a:t>
            </a:r>
            <a:r>
              <a:rPr sz="2000" spc="4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costly.</a:t>
            </a:r>
            <a:r>
              <a:rPr sz="2000" spc="6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7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65" dirty="0">
                <a:latin typeface="Calibri"/>
                <a:cs typeface="Calibri"/>
              </a:rPr>
              <a:t> 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following</a:t>
            </a:r>
            <a:r>
              <a:rPr sz="2000" spc="4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sorting</a:t>
            </a:r>
            <a:r>
              <a:rPr sz="2000" spc="4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algorithms</a:t>
            </a:r>
            <a:r>
              <a:rPr sz="2000" spc="4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should</a:t>
            </a:r>
            <a:r>
              <a:rPr sz="2000" spc="4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preferred</a:t>
            </a:r>
            <a:r>
              <a:rPr sz="2000" spc="3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</a:t>
            </a:r>
            <a:r>
              <a:rPr sz="2000" spc="3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4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4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swap </a:t>
            </a:r>
            <a:r>
              <a:rPr sz="2000" spc="-10" dirty="0">
                <a:latin typeface="Calibri"/>
                <a:cs typeface="Calibri"/>
              </a:rPr>
              <a:t>operations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minimized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general?</a:t>
            </a:r>
            <a:endParaRPr sz="2000">
              <a:latin typeface="Calibri"/>
              <a:cs typeface="Calibri"/>
            </a:endParaRPr>
          </a:p>
          <a:p>
            <a:pPr marL="373380" indent="-360680">
              <a:lnSpc>
                <a:spcPct val="100000"/>
              </a:lnSpc>
              <a:spcBef>
                <a:spcPts val="10"/>
              </a:spcBef>
              <a:buAutoNum type="alphaUcParenBoth"/>
              <a:tabLst>
                <a:tab pos="373380" algn="l"/>
              </a:tabLst>
            </a:pPr>
            <a:r>
              <a:rPr sz="2000" dirty="0">
                <a:latin typeface="Calibri"/>
                <a:cs typeface="Calibri"/>
              </a:rPr>
              <a:t>Heap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Sort</a:t>
            </a:r>
            <a:endParaRPr sz="20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5"/>
              </a:spcBef>
              <a:buAutoNum type="alphaUcParenBoth"/>
              <a:tabLst>
                <a:tab pos="363855" algn="l"/>
              </a:tabLst>
            </a:pPr>
            <a:r>
              <a:rPr sz="2000" dirty="0">
                <a:latin typeface="Calibri"/>
                <a:cs typeface="Calibri"/>
              </a:rPr>
              <a:t>Selection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Sort</a:t>
            </a:r>
            <a:endParaRPr sz="20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5"/>
              </a:spcBef>
              <a:buAutoNum type="alphaUcParenBoth"/>
              <a:tabLst>
                <a:tab pos="363855" algn="l"/>
              </a:tabLst>
            </a:pPr>
            <a:r>
              <a:rPr sz="2000" dirty="0">
                <a:latin typeface="Calibri"/>
                <a:cs typeface="Calibri"/>
              </a:rPr>
              <a:t>Insertion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Sort</a:t>
            </a:r>
            <a:endParaRPr sz="2000">
              <a:latin typeface="Calibri"/>
              <a:cs typeface="Calibri"/>
            </a:endParaRPr>
          </a:p>
          <a:p>
            <a:pPr marL="12700" marR="7050405" indent="370205">
              <a:lnSpc>
                <a:spcPct val="100000"/>
              </a:lnSpc>
              <a:buAutoNum type="alphaUcParenBoth"/>
              <a:tabLst>
                <a:tab pos="382905" algn="l"/>
              </a:tabLst>
            </a:pPr>
            <a:r>
              <a:rPr sz="2000" dirty="0">
                <a:latin typeface="Calibri"/>
                <a:cs typeface="Calibri"/>
              </a:rPr>
              <a:t>Merge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Sort </a:t>
            </a:r>
            <a:r>
              <a:rPr sz="2000" dirty="0">
                <a:latin typeface="Calibri"/>
                <a:cs typeface="Calibri"/>
              </a:rPr>
              <a:t>Answer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(B)</a:t>
            </a:r>
            <a:endParaRPr sz="2000">
              <a:latin typeface="Calibri"/>
              <a:cs typeface="Calibri"/>
            </a:endParaRPr>
          </a:p>
          <a:p>
            <a:pPr marL="12700" marR="8890">
              <a:lnSpc>
                <a:spcPct val="100000"/>
              </a:lnSpc>
              <a:spcBef>
                <a:spcPts val="2410"/>
              </a:spcBef>
            </a:pPr>
            <a:r>
              <a:rPr sz="2000" dirty="0">
                <a:latin typeface="Calibri"/>
                <a:cs typeface="Calibri"/>
              </a:rPr>
              <a:t>Q2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How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many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comparisons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2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needed</a:t>
            </a:r>
            <a:r>
              <a:rPr sz="2000" spc="2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</a:t>
            </a:r>
            <a:r>
              <a:rPr sz="2000" spc="2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2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22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length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2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straight </a:t>
            </a:r>
            <a:r>
              <a:rPr sz="2000" dirty="0">
                <a:latin typeface="Calibri"/>
                <a:cs typeface="Calibri"/>
              </a:rPr>
              <a:t>selection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already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opposite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order?</a:t>
            </a:r>
            <a:endParaRPr sz="2000">
              <a:latin typeface="Calibri"/>
              <a:cs typeface="Calibri"/>
            </a:endParaRPr>
          </a:p>
          <a:p>
            <a:pPr marL="373380" indent="-360680">
              <a:lnSpc>
                <a:spcPct val="100000"/>
              </a:lnSpc>
              <a:spcBef>
                <a:spcPts val="10"/>
              </a:spcBef>
              <a:buAutoNum type="alphaUcParenBoth"/>
              <a:tabLst>
                <a:tab pos="373380" algn="l"/>
              </a:tabLst>
            </a:pPr>
            <a:r>
              <a:rPr sz="2000" spc="-5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buAutoNum type="alphaUcParenBoth"/>
              <a:tabLst>
                <a:tab pos="363855" algn="l"/>
              </a:tabLst>
            </a:pPr>
            <a:r>
              <a:rPr sz="2000" spc="-50" dirty="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5"/>
              </a:spcBef>
              <a:buAutoNum type="alphaUcParenBoth"/>
              <a:tabLst>
                <a:tab pos="363855" algn="l"/>
              </a:tabLst>
            </a:pPr>
            <a:r>
              <a:rPr sz="2000" spc="-25" dirty="0">
                <a:latin typeface="Calibri"/>
                <a:cs typeface="Calibri"/>
              </a:rPr>
              <a:t>10</a:t>
            </a:r>
            <a:endParaRPr sz="2000">
              <a:latin typeface="Calibri"/>
              <a:cs typeface="Calibri"/>
            </a:endParaRPr>
          </a:p>
          <a:p>
            <a:pPr marL="382905" indent="-370205">
              <a:lnSpc>
                <a:spcPct val="100000"/>
              </a:lnSpc>
              <a:spcBef>
                <a:spcPts val="5"/>
              </a:spcBef>
              <a:buAutoNum type="alphaUcParenBoth"/>
              <a:tabLst>
                <a:tab pos="382905" algn="l"/>
              </a:tabLst>
            </a:pPr>
            <a:r>
              <a:rPr sz="2000" spc="-25" dirty="0">
                <a:latin typeface="Calibri"/>
                <a:cs typeface="Calibri"/>
              </a:rPr>
              <a:t>20</a:t>
            </a:r>
            <a:endParaRPr sz="200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  <a:spcBef>
                <a:spcPts val="2380"/>
              </a:spcBef>
            </a:pPr>
            <a:r>
              <a:rPr sz="1800" dirty="0">
                <a:latin typeface="Calibri"/>
                <a:cs typeface="Calibri"/>
              </a:rPr>
              <a:t>Answer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(C)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245" y="304799"/>
            <a:ext cx="54768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Test</a:t>
            </a:r>
            <a:r>
              <a:rPr spc="-35" dirty="0"/>
              <a:t> </a:t>
            </a:r>
            <a:r>
              <a:rPr dirty="0"/>
              <a:t>Your</a:t>
            </a:r>
            <a:r>
              <a:rPr spc="-20" dirty="0"/>
              <a:t> </a:t>
            </a:r>
            <a:r>
              <a:rPr spc="-10" dirty="0"/>
              <a:t>Knowledge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38759" y="1077023"/>
            <a:ext cx="6666865" cy="39630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Calibri"/>
                <a:cs typeface="Calibri"/>
              </a:rPr>
              <a:t>Q3</a:t>
            </a:r>
            <a:r>
              <a:rPr sz="2000" spc="4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following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scenarios,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selection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sort?</a:t>
            </a:r>
            <a:endParaRPr sz="2000">
              <a:latin typeface="Calibri"/>
              <a:cs typeface="Calibri"/>
            </a:endParaRPr>
          </a:p>
          <a:p>
            <a:pPr marL="306705" indent="-255904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30670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already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sorted</a:t>
            </a:r>
            <a:endParaRPr sz="2000">
              <a:latin typeface="Calibri"/>
              <a:cs typeface="Calibri"/>
            </a:endParaRPr>
          </a:p>
          <a:p>
            <a:pPr marL="316865" indent="-266065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316865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large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file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sorted</a:t>
            </a:r>
            <a:endParaRPr sz="2000">
              <a:latin typeface="Calibri"/>
              <a:cs typeface="Calibri"/>
            </a:endParaRPr>
          </a:p>
          <a:p>
            <a:pPr marL="297180" indent="-246379">
              <a:lnSpc>
                <a:spcPct val="100000"/>
              </a:lnSpc>
              <a:buAutoNum type="alphaLcParenR"/>
              <a:tabLst>
                <a:tab pos="297180" algn="l"/>
              </a:tabLst>
            </a:pPr>
            <a:r>
              <a:rPr sz="2000" spc="-10" dirty="0">
                <a:latin typeface="Calibri"/>
                <a:cs typeface="Calibri"/>
              </a:rPr>
              <a:t>Large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need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small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keys</a:t>
            </a:r>
            <a:endParaRPr sz="2000">
              <a:latin typeface="Calibri"/>
              <a:cs typeface="Calibri"/>
            </a:endParaRPr>
          </a:p>
          <a:p>
            <a:pPr marL="50800" marR="1589405" indent="266065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316865" algn="l"/>
              </a:tabLst>
            </a:pPr>
            <a:r>
              <a:rPr sz="2000" dirty="0">
                <a:latin typeface="Calibri"/>
                <a:cs typeface="Calibri"/>
              </a:rPr>
              <a:t>Small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large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keys </a:t>
            </a:r>
            <a:r>
              <a:rPr sz="2000" dirty="0">
                <a:latin typeface="Calibri"/>
                <a:cs typeface="Calibri"/>
              </a:rPr>
              <a:t>Answer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(C)</a:t>
            </a:r>
            <a:endParaRPr sz="20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2410"/>
              </a:spcBef>
            </a:pPr>
            <a:r>
              <a:rPr sz="2000" dirty="0">
                <a:latin typeface="Calibri"/>
                <a:cs typeface="Calibri"/>
              </a:rPr>
              <a:t>Q4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What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worst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case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complexity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selection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sort?</a:t>
            </a:r>
            <a:endParaRPr sz="2000">
              <a:latin typeface="Calibri"/>
              <a:cs typeface="Calibri"/>
            </a:endParaRPr>
          </a:p>
          <a:p>
            <a:pPr marL="306705" indent="-255904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306705" algn="l"/>
              </a:tabLst>
            </a:pPr>
            <a:r>
              <a:rPr sz="2000" spc="-10" dirty="0">
                <a:latin typeface="Calibri"/>
                <a:cs typeface="Calibri"/>
              </a:rPr>
              <a:t>O(nlogn)</a:t>
            </a:r>
            <a:endParaRPr sz="2000">
              <a:latin typeface="Calibri"/>
              <a:cs typeface="Calibri"/>
            </a:endParaRPr>
          </a:p>
          <a:p>
            <a:pPr marL="316865" indent="-266065">
              <a:lnSpc>
                <a:spcPct val="100000"/>
              </a:lnSpc>
              <a:buAutoNum type="alphaLcParenR"/>
              <a:tabLst>
                <a:tab pos="316865" algn="l"/>
              </a:tabLst>
            </a:pPr>
            <a:r>
              <a:rPr sz="2000" spc="-10" dirty="0">
                <a:latin typeface="Calibri"/>
                <a:cs typeface="Calibri"/>
              </a:rPr>
              <a:t>O(logn)</a:t>
            </a:r>
            <a:endParaRPr sz="2000">
              <a:latin typeface="Calibri"/>
              <a:cs typeface="Calibri"/>
            </a:endParaRPr>
          </a:p>
          <a:p>
            <a:pPr marL="297180" indent="-246379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297180" algn="l"/>
              </a:tabLst>
            </a:pPr>
            <a:r>
              <a:rPr sz="2000" spc="-20" dirty="0">
                <a:latin typeface="Calibri"/>
                <a:cs typeface="Calibri"/>
              </a:rPr>
              <a:t>O(n)</a:t>
            </a:r>
            <a:endParaRPr sz="2000">
              <a:latin typeface="Calibri"/>
              <a:cs typeface="Calibri"/>
            </a:endParaRPr>
          </a:p>
          <a:p>
            <a:pPr marL="316865" indent="-266065">
              <a:lnSpc>
                <a:spcPts val="2390"/>
              </a:lnSpc>
              <a:spcBef>
                <a:spcPts val="5"/>
              </a:spcBef>
              <a:buAutoNum type="alphaLcParenR"/>
              <a:tabLst>
                <a:tab pos="316865" algn="l"/>
              </a:tabLst>
            </a:pPr>
            <a:r>
              <a:rPr sz="2000" spc="-10" dirty="0">
                <a:latin typeface="Calibri"/>
                <a:cs typeface="Calibri"/>
              </a:rPr>
              <a:t>O(n</a:t>
            </a:r>
            <a:r>
              <a:rPr sz="2025" spc="-15" baseline="24691" dirty="0">
                <a:latin typeface="Calibri"/>
                <a:cs typeface="Calibri"/>
              </a:rPr>
              <a:t>2</a:t>
            </a:r>
            <a:r>
              <a:rPr sz="2000" spc="-1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02870">
              <a:lnSpc>
                <a:spcPts val="2150"/>
              </a:lnSpc>
            </a:pPr>
            <a:r>
              <a:rPr sz="1800" dirty="0">
                <a:latin typeface="Calibri"/>
                <a:cs typeface="Calibri"/>
              </a:rPr>
              <a:t>Answer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(D)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" y="-2"/>
            <a:ext cx="91059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245" y="304799"/>
            <a:ext cx="54768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Test</a:t>
            </a:r>
            <a:r>
              <a:rPr spc="-35" dirty="0"/>
              <a:t> </a:t>
            </a:r>
            <a:r>
              <a:rPr dirty="0"/>
              <a:t>Your</a:t>
            </a:r>
            <a:r>
              <a:rPr spc="-20" dirty="0"/>
              <a:t> </a:t>
            </a:r>
            <a:r>
              <a:rPr spc="-10" dirty="0"/>
              <a:t>Knowledge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763" y="1049400"/>
            <a:ext cx="9139555" cy="5608955"/>
            <a:chOff x="4763" y="1049400"/>
            <a:chExt cx="9139555" cy="5608955"/>
          </a:xfrm>
        </p:grpSpPr>
        <p:sp>
          <p:nvSpPr>
            <p:cNvPr id="5" name="object 5"/>
            <p:cNvSpPr/>
            <p:nvPr/>
          </p:nvSpPr>
          <p:spPr>
            <a:xfrm>
              <a:off x="4763" y="1049400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76859" y="1077023"/>
            <a:ext cx="561467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200" dirty="0">
                <a:latin typeface="Garamond" panose="02020404030301010803" pitchFamily="18" charset="0"/>
                <a:cs typeface="Calibri"/>
              </a:rPr>
              <a:t>Is it the right code for the </a:t>
            </a:r>
            <a:r>
              <a:rPr sz="2200" dirty="0">
                <a:latin typeface="Garamond" panose="02020404030301010803" pitchFamily="18" charset="0"/>
                <a:cs typeface="Calibri"/>
              </a:rPr>
              <a:t>selection</a:t>
            </a:r>
            <a:r>
              <a:rPr sz="2200" spc="-55" dirty="0">
                <a:latin typeface="Garamond" panose="02020404030301010803" pitchFamily="18" charset="0"/>
                <a:cs typeface="Calibri"/>
              </a:rPr>
              <a:t> </a:t>
            </a:r>
            <a:r>
              <a:rPr sz="2200" spc="-10" dirty="0">
                <a:latin typeface="Garamond" panose="02020404030301010803" pitchFamily="18" charset="0"/>
                <a:cs typeface="Calibri"/>
              </a:rPr>
              <a:t>sort</a:t>
            </a:r>
            <a:r>
              <a:rPr lang="en-US" sz="2200" spc="-10" dirty="0">
                <a:latin typeface="Garamond" panose="02020404030301010803" pitchFamily="18" charset="0"/>
                <a:cs typeface="Calibri"/>
              </a:rPr>
              <a:t>?</a:t>
            </a:r>
            <a:endParaRPr sz="2200" dirty="0">
              <a:latin typeface="Garamond" panose="02020404030301010803" pitchFamily="18" charset="0"/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BFC616-EAD9-D7CA-4D6A-BD4CAC1D3B3F}"/>
              </a:ext>
            </a:extLst>
          </p:cNvPr>
          <p:cNvSpPr txBox="1"/>
          <p:nvPr/>
        </p:nvSpPr>
        <p:spPr>
          <a:xfrm>
            <a:off x="2819400" y="1615882"/>
            <a:ext cx="464515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def </a:t>
            </a:r>
            <a:r>
              <a:rPr lang="en-US" dirty="0" err="1">
                <a:latin typeface="Garamond" panose="02020404030301010803" pitchFamily="18" charset="0"/>
              </a:rPr>
              <a:t>selection_sort</a:t>
            </a:r>
            <a:r>
              <a:rPr lang="en-US" dirty="0">
                <a:latin typeface="Garamond" panose="02020404030301010803" pitchFamily="18" charset="0"/>
              </a:rPr>
              <a:t>(</a:t>
            </a:r>
            <a:r>
              <a:rPr lang="en-US" dirty="0" err="1">
                <a:latin typeface="Garamond" panose="02020404030301010803" pitchFamily="18" charset="0"/>
              </a:rPr>
              <a:t>arr</a:t>
            </a:r>
            <a:r>
              <a:rPr lang="en-US" dirty="0">
                <a:latin typeface="Garamond" panose="02020404030301010803" pitchFamily="18" charset="0"/>
              </a:rPr>
              <a:t>):</a:t>
            </a:r>
          </a:p>
          <a:p>
            <a:r>
              <a:rPr lang="en-US" dirty="0">
                <a:latin typeface="Garamond" panose="02020404030301010803" pitchFamily="18" charset="0"/>
              </a:rPr>
              <a:t>    n = </a:t>
            </a:r>
            <a:r>
              <a:rPr lang="en-US" dirty="0" err="1">
                <a:latin typeface="Garamond" panose="02020404030301010803" pitchFamily="18" charset="0"/>
              </a:rPr>
              <a:t>len</a:t>
            </a:r>
            <a:r>
              <a:rPr lang="en-US" dirty="0">
                <a:latin typeface="Garamond" panose="02020404030301010803" pitchFamily="18" charset="0"/>
              </a:rPr>
              <a:t>(</a:t>
            </a:r>
            <a:r>
              <a:rPr lang="en-US" dirty="0" err="1">
                <a:latin typeface="Garamond" panose="02020404030301010803" pitchFamily="18" charset="0"/>
              </a:rPr>
              <a:t>arr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  <a:p>
            <a:r>
              <a:rPr lang="en-US" dirty="0">
                <a:latin typeface="Garamond" panose="02020404030301010803" pitchFamily="18" charset="0"/>
              </a:rPr>
              <a:t>    for j in range(n - 1):</a:t>
            </a:r>
          </a:p>
          <a:p>
            <a:r>
              <a:rPr lang="en-US" dirty="0">
                <a:latin typeface="Garamond" panose="02020404030301010803" pitchFamily="18" charset="0"/>
              </a:rPr>
              <a:t>        </a:t>
            </a:r>
            <a:r>
              <a:rPr lang="en-US" dirty="0" err="1">
                <a:latin typeface="Garamond" panose="02020404030301010803" pitchFamily="18" charset="0"/>
              </a:rPr>
              <a:t>min_index</a:t>
            </a:r>
            <a:r>
              <a:rPr lang="en-US" dirty="0">
                <a:latin typeface="Garamond" panose="02020404030301010803" pitchFamily="18" charset="0"/>
              </a:rPr>
              <a:t> = j</a:t>
            </a:r>
          </a:p>
          <a:p>
            <a:r>
              <a:rPr lang="en-US" dirty="0">
                <a:latin typeface="Garamond" panose="02020404030301010803" pitchFamily="18" charset="0"/>
              </a:rPr>
              <a:t>        for k in range(j + 1, n - 1):</a:t>
            </a:r>
          </a:p>
          <a:p>
            <a:r>
              <a:rPr lang="en-US" dirty="0">
                <a:latin typeface="Garamond" panose="02020404030301010803" pitchFamily="18" charset="0"/>
              </a:rPr>
              <a:t>            if </a:t>
            </a:r>
            <a:r>
              <a:rPr lang="en-US" dirty="0" err="1">
                <a:latin typeface="Garamond" panose="02020404030301010803" pitchFamily="18" charset="0"/>
              </a:rPr>
              <a:t>arr</a:t>
            </a:r>
            <a:r>
              <a:rPr lang="en-US" dirty="0">
                <a:latin typeface="Garamond" panose="02020404030301010803" pitchFamily="18" charset="0"/>
              </a:rPr>
              <a:t>[k] &lt; </a:t>
            </a:r>
            <a:r>
              <a:rPr lang="en-US" dirty="0" err="1">
                <a:latin typeface="Garamond" panose="02020404030301010803" pitchFamily="18" charset="0"/>
              </a:rPr>
              <a:t>arr</a:t>
            </a:r>
            <a:r>
              <a:rPr lang="en-US" dirty="0">
                <a:latin typeface="Garamond" panose="02020404030301010803" pitchFamily="18" charset="0"/>
              </a:rPr>
              <a:t>[</a:t>
            </a:r>
            <a:r>
              <a:rPr lang="en-US" dirty="0" err="1">
                <a:latin typeface="Garamond" panose="02020404030301010803" pitchFamily="18" charset="0"/>
              </a:rPr>
              <a:t>min_index</a:t>
            </a:r>
            <a:r>
              <a:rPr lang="en-US" dirty="0">
                <a:latin typeface="Garamond" panose="02020404030301010803" pitchFamily="18" charset="0"/>
              </a:rPr>
              <a:t>]:</a:t>
            </a:r>
          </a:p>
          <a:p>
            <a:r>
              <a:rPr lang="en-US" dirty="0">
                <a:latin typeface="Garamond" panose="02020404030301010803" pitchFamily="18" charset="0"/>
              </a:rPr>
              <a:t>                </a:t>
            </a:r>
            <a:r>
              <a:rPr lang="en-US" dirty="0" err="1">
                <a:latin typeface="Garamond" panose="02020404030301010803" pitchFamily="18" charset="0"/>
              </a:rPr>
              <a:t>min_index</a:t>
            </a:r>
            <a:r>
              <a:rPr lang="en-US" dirty="0">
                <a:latin typeface="Garamond" panose="02020404030301010803" pitchFamily="18" charset="0"/>
              </a:rPr>
              <a:t> = k</a:t>
            </a:r>
          </a:p>
          <a:p>
            <a:r>
              <a:rPr lang="en-US" dirty="0">
                <a:latin typeface="Garamond" panose="02020404030301010803" pitchFamily="18" charset="0"/>
              </a:rPr>
              <a:t>        # Swap the elements</a:t>
            </a:r>
          </a:p>
          <a:p>
            <a:r>
              <a:rPr lang="en-US" dirty="0">
                <a:latin typeface="Garamond" panose="02020404030301010803" pitchFamily="18" charset="0"/>
              </a:rPr>
              <a:t>        temp = </a:t>
            </a:r>
            <a:r>
              <a:rPr lang="en-US" dirty="0" err="1">
                <a:latin typeface="Garamond" panose="02020404030301010803" pitchFamily="18" charset="0"/>
              </a:rPr>
              <a:t>arr</a:t>
            </a:r>
            <a:r>
              <a:rPr lang="en-US" dirty="0">
                <a:latin typeface="Garamond" panose="02020404030301010803" pitchFamily="18" charset="0"/>
              </a:rPr>
              <a:t>[</a:t>
            </a:r>
            <a:r>
              <a:rPr lang="en-US" dirty="0" err="1">
                <a:latin typeface="Garamond" panose="02020404030301010803" pitchFamily="18" charset="0"/>
              </a:rPr>
              <a:t>min_index</a:t>
            </a:r>
            <a:r>
              <a:rPr lang="en-US" dirty="0">
                <a:latin typeface="Garamond" panose="02020404030301010803" pitchFamily="18" charset="0"/>
              </a:rPr>
              <a:t>]</a:t>
            </a:r>
          </a:p>
          <a:p>
            <a:r>
              <a:rPr lang="en-US" dirty="0">
                <a:latin typeface="Garamond" panose="02020404030301010803" pitchFamily="18" charset="0"/>
              </a:rPr>
              <a:t>        </a:t>
            </a:r>
            <a:r>
              <a:rPr lang="en-US" dirty="0" err="1">
                <a:latin typeface="Garamond" panose="02020404030301010803" pitchFamily="18" charset="0"/>
              </a:rPr>
              <a:t>arr</a:t>
            </a:r>
            <a:r>
              <a:rPr lang="en-US" dirty="0">
                <a:latin typeface="Garamond" panose="02020404030301010803" pitchFamily="18" charset="0"/>
              </a:rPr>
              <a:t>[</a:t>
            </a:r>
            <a:r>
              <a:rPr lang="en-US" dirty="0" err="1">
                <a:latin typeface="Garamond" panose="02020404030301010803" pitchFamily="18" charset="0"/>
              </a:rPr>
              <a:t>min_index</a:t>
            </a:r>
            <a:r>
              <a:rPr lang="en-US" dirty="0">
                <a:latin typeface="Garamond" panose="02020404030301010803" pitchFamily="18" charset="0"/>
              </a:rPr>
              <a:t>] = </a:t>
            </a:r>
            <a:r>
              <a:rPr lang="en-US" dirty="0" err="1">
                <a:latin typeface="Garamond" panose="02020404030301010803" pitchFamily="18" charset="0"/>
              </a:rPr>
              <a:t>arr</a:t>
            </a:r>
            <a:r>
              <a:rPr lang="en-US" dirty="0">
                <a:latin typeface="Garamond" panose="02020404030301010803" pitchFamily="18" charset="0"/>
              </a:rPr>
              <a:t>[j]</a:t>
            </a:r>
          </a:p>
          <a:p>
            <a:r>
              <a:rPr lang="en-US" dirty="0">
                <a:latin typeface="Garamond" panose="02020404030301010803" pitchFamily="18" charset="0"/>
              </a:rPr>
              <a:t>        </a:t>
            </a:r>
            <a:r>
              <a:rPr lang="en-US" dirty="0" err="1">
                <a:latin typeface="Garamond" panose="02020404030301010803" pitchFamily="18" charset="0"/>
              </a:rPr>
              <a:t>arr</a:t>
            </a:r>
            <a:r>
              <a:rPr lang="en-US" dirty="0">
                <a:latin typeface="Garamond" panose="02020404030301010803" pitchFamily="18" charset="0"/>
              </a:rPr>
              <a:t>[j] = temp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# Example usage:</a:t>
            </a:r>
          </a:p>
          <a:p>
            <a:r>
              <a:rPr lang="en-US" dirty="0" err="1">
                <a:latin typeface="Garamond" panose="02020404030301010803" pitchFamily="18" charset="0"/>
              </a:rPr>
              <a:t>arr</a:t>
            </a:r>
            <a:r>
              <a:rPr lang="en-US" dirty="0">
                <a:latin typeface="Garamond" panose="02020404030301010803" pitchFamily="18" charset="0"/>
              </a:rPr>
              <a:t> = [29, 10, 14, 37, 14]</a:t>
            </a:r>
          </a:p>
          <a:p>
            <a:r>
              <a:rPr lang="en-US" dirty="0" err="1">
                <a:latin typeface="Garamond" panose="02020404030301010803" pitchFamily="18" charset="0"/>
              </a:rPr>
              <a:t>selection_sort</a:t>
            </a:r>
            <a:r>
              <a:rPr lang="en-US" dirty="0">
                <a:latin typeface="Garamond" panose="02020404030301010803" pitchFamily="18" charset="0"/>
              </a:rPr>
              <a:t>(</a:t>
            </a:r>
            <a:r>
              <a:rPr lang="en-US" dirty="0" err="1">
                <a:latin typeface="Garamond" panose="02020404030301010803" pitchFamily="18" charset="0"/>
              </a:rPr>
              <a:t>arr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  <a:p>
            <a:r>
              <a:rPr lang="en-US" dirty="0">
                <a:latin typeface="Garamond" panose="02020404030301010803" pitchFamily="18" charset="0"/>
              </a:rPr>
              <a:t>print("Sorted array:", </a:t>
            </a:r>
            <a:r>
              <a:rPr lang="en-US" dirty="0" err="1">
                <a:latin typeface="Garamond" panose="02020404030301010803" pitchFamily="18" charset="0"/>
              </a:rPr>
              <a:t>arr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245" y="304799"/>
            <a:ext cx="54768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Test</a:t>
            </a:r>
            <a:r>
              <a:rPr spc="-35" dirty="0"/>
              <a:t> </a:t>
            </a:r>
            <a:r>
              <a:rPr dirty="0"/>
              <a:t>Your</a:t>
            </a:r>
            <a:r>
              <a:rPr spc="-20" dirty="0"/>
              <a:t> </a:t>
            </a:r>
            <a:r>
              <a:rPr spc="-10" dirty="0"/>
              <a:t>Knowledge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6859" y="1077023"/>
            <a:ext cx="8529955" cy="217046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  <a:tabLst>
                <a:tab pos="4481195" algn="l"/>
              </a:tabLst>
            </a:pPr>
            <a:r>
              <a:rPr sz="2400" dirty="0">
                <a:latin typeface="Garamond" panose="02020404030301010803" pitchFamily="18" charset="0"/>
                <a:cs typeface="Calibri"/>
              </a:rPr>
              <a:t>Q</a:t>
            </a:r>
            <a:r>
              <a:rPr lang="en-US" sz="2400" dirty="0">
                <a:latin typeface="Garamond" panose="02020404030301010803" pitchFamily="18" charset="0"/>
                <a:cs typeface="Calibri"/>
              </a:rPr>
              <a:t>2</a:t>
            </a:r>
            <a:r>
              <a:rPr sz="2400" spc="38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The</a:t>
            </a:r>
            <a:r>
              <a:rPr sz="2400" spc="-5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given</a:t>
            </a:r>
            <a:r>
              <a:rPr sz="2400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array</a:t>
            </a:r>
            <a:r>
              <a:rPr sz="2400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is</a:t>
            </a:r>
            <a:r>
              <a:rPr sz="2400" spc="-6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arr</a:t>
            </a:r>
            <a:r>
              <a:rPr sz="2400" spc="-2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=</a:t>
            </a:r>
            <a:r>
              <a:rPr sz="2400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{3,4,5,2,1}.</a:t>
            </a:r>
            <a:r>
              <a:rPr sz="2400" spc="-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The</a:t>
            </a:r>
            <a:r>
              <a:rPr sz="2400" spc="-5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number</a:t>
            </a:r>
            <a:r>
              <a:rPr sz="2400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of</a:t>
            </a:r>
            <a:r>
              <a:rPr sz="2400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iterations</a:t>
            </a:r>
            <a:r>
              <a:rPr sz="2400" spc="1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in</a:t>
            </a:r>
            <a:r>
              <a:rPr sz="2400" spc="-3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bubble</a:t>
            </a:r>
            <a:r>
              <a:rPr sz="2400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sort</a:t>
            </a:r>
            <a:r>
              <a:rPr sz="2400" spc="-25" dirty="0">
                <a:latin typeface="Garamond" panose="02020404030301010803" pitchFamily="18" charset="0"/>
                <a:cs typeface="Calibri"/>
              </a:rPr>
              <a:t> and </a:t>
            </a:r>
            <a:r>
              <a:rPr sz="2400" dirty="0">
                <a:latin typeface="Garamond" panose="02020404030301010803" pitchFamily="18" charset="0"/>
                <a:cs typeface="Calibri"/>
              </a:rPr>
              <a:t>selection sort 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respectively </a:t>
            </a:r>
            <a:r>
              <a:rPr sz="2400" dirty="0">
                <a:latin typeface="Garamond" panose="02020404030301010803" pitchFamily="18" charset="0"/>
                <a:cs typeface="Calibri"/>
              </a:rPr>
              <a:t>are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Garamond" panose="02020404030301010803" pitchFamily="18" charset="0"/>
                <a:cs typeface="Calibri"/>
              </a:rPr>
              <a:t>	</a:t>
            </a:r>
            <a:endParaRPr sz="2400" dirty="0">
              <a:latin typeface="Garamond" panose="02020404030301010803" pitchFamily="18" charset="0"/>
              <a:cs typeface="Calibri"/>
            </a:endParaRPr>
          </a:p>
          <a:p>
            <a:pPr marL="12700" marR="188595">
              <a:lnSpc>
                <a:spcPct val="100000"/>
              </a:lnSpc>
              <a:spcBef>
                <a:spcPts val="2410"/>
              </a:spcBef>
            </a:pPr>
            <a:r>
              <a:rPr sz="2400" dirty="0">
                <a:latin typeface="Garamond" panose="02020404030301010803" pitchFamily="18" charset="0"/>
                <a:cs typeface="Calibri"/>
              </a:rPr>
              <a:t>Q</a:t>
            </a:r>
            <a:r>
              <a:rPr lang="en-US" sz="2400" dirty="0">
                <a:latin typeface="Garamond" panose="02020404030301010803" pitchFamily="18" charset="0"/>
                <a:cs typeface="Calibri"/>
              </a:rPr>
              <a:t>3</a:t>
            </a:r>
            <a:r>
              <a:rPr sz="2400" spc="35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Consider</a:t>
            </a:r>
            <a:r>
              <a:rPr sz="2400" spc="1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the</a:t>
            </a:r>
            <a:r>
              <a:rPr sz="2400" spc="-5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situation</a:t>
            </a:r>
            <a:r>
              <a:rPr sz="2400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in</a:t>
            </a:r>
            <a:r>
              <a:rPr sz="2400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which</a:t>
            </a:r>
            <a:r>
              <a:rPr sz="2400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assignment</a:t>
            </a:r>
            <a:r>
              <a:rPr sz="2400" spc="-3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operation</a:t>
            </a:r>
            <a:r>
              <a:rPr sz="2400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is</a:t>
            </a:r>
            <a:r>
              <a:rPr sz="2400" spc="-6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very</a:t>
            </a:r>
            <a:r>
              <a:rPr sz="2400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spc="-25" dirty="0">
                <a:latin typeface="Garamond" panose="02020404030301010803" pitchFamily="18" charset="0"/>
                <a:cs typeface="Calibri"/>
              </a:rPr>
              <a:t>costly.</a:t>
            </a:r>
            <a:r>
              <a:rPr sz="2400" spc="-8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Which</a:t>
            </a:r>
            <a:r>
              <a:rPr sz="2400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spc="-25" dirty="0">
                <a:latin typeface="Garamond" panose="02020404030301010803" pitchFamily="18" charset="0"/>
                <a:cs typeface="Calibri"/>
              </a:rPr>
              <a:t>of </a:t>
            </a:r>
            <a:r>
              <a:rPr sz="2400" dirty="0">
                <a:latin typeface="Garamond" panose="02020404030301010803" pitchFamily="18" charset="0"/>
                <a:cs typeface="Calibri"/>
              </a:rPr>
              <a:t>the</a:t>
            </a:r>
            <a:r>
              <a:rPr sz="2400" spc="-7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following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sorting</a:t>
            </a:r>
            <a:r>
              <a:rPr sz="2400" spc="-8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algorithm</a:t>
            </a:r>
            <a:r>
              <a:rPr sz="2400" spc="-7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should</a:t>
            </a:r>
            <a:r>
              <a:rPr sz="2400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be</a:t>
            </a:r>
            <a:r>
              <a:rPr sz="2400" spc="-6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performed</a:t>
            </a:r>
            <a:r>
              <a:rPr sz="2400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so</a:t>
            </a:r>
            <a:r>
              <a:rPr sz="2400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that</a:t>
            </a:r>
            <a:r>
              <a:rPr sz="2400" spc="-3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the</a:t>
            </a:r>
            <a:r>
              <a:rPr sz="2400" spc="-6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number</a:t>
            </a:r>
            <a:r>
              <a:rPr sz="2400" spc="-6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spc="-25" dirty="0">
                <a:latin typeface="Garamond" panose="02020404030301010803" pitchFamily="18" charset="0"/>
                <a:cs typeface="Calibri"/>
              </a:rPr>
              <a:t>of </a:t>
            </a:r>
            <a:r>
              <a:rPr sz="2400" dirty="0">
                <a:latin typeface="Garamond" panose="02020404030301010803" pitchFamily="18" charset="0"/>
                <a:cs typeface="Calibri"/>
              </a:rPr>
              <a:t>assignment</a:t>
            </a:r>
            <a:r>
              <a:rPr sz="2400" spc="-3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operations</a:t>
            </a:r>
            <a:r>
              <a:rPr sz="2400" spc="-6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is</a:t>
            </a:r>
            <a:r>
              <a:rPr sz="2400" spc="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minimized</a:t>
            </a:r>
            <a:r>
              <a:rPr sz="2400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in</a:t>
            </a:r>
            <a:r>
              <a:rPr sz="2400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general?</a:t>
            </a:r>
            <a:endParaRPr sz="2400" dirty="0">
              <a:latin typeface="Garamond" panose="02020404030301010803" pitchFamily="18" charset="0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https://www.hackerearth.com/practice/algorithms/sorting/selection-sort/tutorial/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0"/>
              </a:spcBef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https://www.freecodecamp.org/news/most-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asked-questions-about-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selection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-sort/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https://www.scholarhat.com/tutorial/datastructures/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selection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-sort-in-data-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structures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https://www.scaler.com/topics/data-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structures/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selection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-sort/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7"/>
              </a:rPr>
              <a:t>https://visualgo.net/en/sorting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8"/>
              </a:rPr>
              <a:t>https://www.youtube.com/watch?v=EwjnF7rFLns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4962" y="459105"/>
            <a:ext cx="18764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latin typeface="Calibri"/>
                <a:cs typeface="Calibri"/>
              </a:rPr>
              <a:t>References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3553" y="6434454"/>
            <a:ext cx="20739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888888"/>
                </a:solidFill>
                <a:latin typeface="Calibri"/>
                <a:cs typeface="Calibri"/>
              </a:rPr>
              <a:t>Dr.</a:t>
            </a: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Swati,</a:t>
            </a:r>
            <a:r>
              <a:rPr sz="1200" spc="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Ms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Suman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&amp;</a:t>
            </a:r>
            <a:r>
              <a:rPr sz="1200" spc="-4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Ms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Neetu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0812" y="213613"/>
            <a:ext cx="212344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84797" rIns="0" bIns="0" rtlCol="0">
            <a:spAutoFit/>
          </a:bodyPr>
          <a:lstStyle/>
          <a:p>
            <a:pPr marL="84455" marR="5080" indent="342900">
              <a:lnSpc>
                <a:spcPct val="100499"/>
              </a:lnSpc>
              <a:spcBef>
                <a:spcPts val="90"/>
              </a:spcBef>
              <a:buFont typeface="Wingdings"/>
              <a:buChar char=""/>
              <a:tabLst>
                <a:tab pos="427355" algn="l"/>
              </a:tabLst>
            </a:pPr>
            <a:r>
              <a:rPr dirty="0"/>
              <a:t>In</a:t>
            </a:r>
            <a:r>
              <a:rPr spc="-40" dirty="0"/>
              <a:t> </a:t>
            </a:r>
            <a:r>
              <a:rPr dirty="0"/>
              <a:t>Selection</a:t>
            </a:r>
            <a:r>
              <a:rPr spc="-30" dirty="0"/>
              <a:t> </a:t>
            </a:r>
            <a:r>
              <a:rPr dirty="0"/>
              <a:t>Sort</a:t>
            </a:r>
            <a:r>
              <a:rPr spc="-25" dirty="0"/>
              <a:t> </a:t>
            </a:r>
            <a:r>
              <a:rPr dirty="0"/>
              <a:t>each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its</a:t>
            </a:r>
            <a:r>
              <a:rPr spc="-80" dirty="0"/>
              <a:t> </a:t>
            </a:r>
            <a:r>
              <a:rPr spc="-10" dirty="0"/>
              <a:t>iterations,</a:t>
            </a:r>
            <a:r>
              <a:rPr spc="-40" dirty="0"/>
              <a:t> </a:t>
            </a:r>
            <a:r>
              <a:rPr dirty="0"/>
              <a:t>it</a:t>
            </a:r>
            <a:r>
              <a:rPr spc="-25" dirty="0"/>
              <a:t> </a:t>
            </a:r>
            <a:r>
              <a:rPr dirty="0"/>
              <a:t>finds</a:t>
            </a:r>
            <a:r>
              <a:rPr spc="-8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spc="-10" dirty="0"/>
              <a:t>smallest/largest </a:t>
            </a:r>
            <a:r>
              <a:rPr dirty="0"/>
              <a:t>element</a:t>
            </a:r>
            <a:r>
              <a:rPr spc="-50" dirty="0"/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unsorted</a:t>
            </a:r>
            <a:r>
              <a:rPr spc="-55" dirty="0"/>
              <a:t> </a:t>
            </a:r>
            <a:r>
              <a:rPr dirty="0"/>
              <a:t>sub</a:t>
            </a:r>
            <a:r>
              <a:rPr spc="-55" dirty="0"/>
              <a:t> </a:t>
            </a:r>
            <a:r>
              <a:rPr spc="-10" dirty="0"/>
              <a:t>array</a:t>
            </a:r>
            <a:r>
              <a:rPr spc="-11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moves</a:t>
            </a:r>
            <a:r>
              <a:rPr spc="-35" dirty="0"/>
              <a:t> </a:t>
            </a:r>
            <a:r>
              <a:rPr dirty="0"/>
              <a:t>it</a:t>
            </a:r>
            <a:r>
              <a:rPr spc="-45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sorted</a:t>
            </a:r>
            <a:r>
              <a:rPr spc="-50" dirty="0"/>
              <a:t> </a:t>
            </a:r>
            <a:r>
              <a:rPr spc="-25" dirty="0"/>
              <a:t>sub </a:t>
            </a:r>
            <a:r>
              <a:rPr spc="-10" dirty="0"/>
              <a:t>array.</a:t>
            </a:r>
          </a:p>
          <a:p>
            <a:pPr marL="426720" indent="-342265">
              <a:lnSpc>
                <a:spcPts val="2865"/>
              </a:lnSpc>
              <a:spcBef>
                <a:spcPts val="2900"/>
              </a:spcBef>
              <a:buFont typeface="Wingdings"/>
              <a:buChar char=""/>
              <a:tabLst>
                <a:tab pos="426720" algn="l"/>
              </a:tabLst>
            </a:pPr>
            <a:r>
              <a:rPr dirty="0"/>
              <a:t>It</a:t>
            </a:r>
            <a:r>
              <a:rPr spc="-45" dirty="0"/>
              <a:t> </a:t>
            </a:r>
            <a:r>
              <a:rPr spc="-10" dirty="0"/>
              <a:t>operates</a:t>
            </a:r>
            <a:r>
              <a:rPr spc="-25" dirty="0"/>
              <a:t> </a:t>
            </a:r>
            <a:r>
              <a:rPr dirty="0"/>
              <a:t>by</a:t>
            </a:r>
            <a:r>
              <a:rPr spc="-100" dirty="0"/>
              <a:t> </a:t>
            </a:r>
            <a:r>
              <a:rPr spc="-10" dirty="0"/>
              <a:t>maintaining</a:t>
            </a:r>
            <a:r>
              <a:rPr spc="-6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partition</a:t>
            </a:r>
            <a:r>
              <a:rPr spc="-5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given</a:t>
            </a:r>
            <a:r>
              <a:rPr spc="-40" dirty="0"/>
              <a:t> </a:t>
            </a:r>
            <a:r>
              <a:rPr spc="-10" dirty="0"/>
              <a:t>array</a:t>
            </a:r>
            <a:r>
              <a:rPr spc="-100" dirty="0"/>
              <a:t> </a:t>
            </a:r>
            <a:r>
              <a:rPr dirty="0"/>
              <a:t>into</a:t>
            </a:r>
            <a:r>
              <a:rPr spc="-55" dirty="0"/>
              <a:t> </a:t>
            </a:r>
            <a:r>
              <a:rPr spc="-25" dirty="0"/>
              <a:t>the</a:t>
            </a:r>
          </a:p>
          <a:p>
            <a:pPr marL="84455">
              <a:lnSpc>
                <a:spcPts val="2865"/>
              </a:lnSpc>
            </a:pPr>
            <a:r>
              <a:rPr dirty="0"/>
              <a:t>following</a:t>
            </a:r>
            <a:r>
              <a:rPr spc="-20" dirty="0"/>
              <a:t> </a:t>
            </a:r>
            <a:r>
              <a:rPr dirty="0"/>
              <a:t>two</a:t>
            </a:r>
            <a:r>
              <a:rPr spc="-75" dirty="0"/>
              <a:t> </a:t>
            </a:r>
            <a:r>
              <a:rPr spc="-20" dirty="0"/>
              <a:t>arrays,</a:t>
            </a:r>
            <a:r>
              <a:rPr spc="-80" dirty="0"/>
              <a:t> </a:t>
            </a:r>
            <a:r>
              <a:rPr dirty="0"/>
              <a:t>at</a:t>
            </a:r>
            <a:r>
              <a:rPr spc="-60" dirty="0"/>
              <a:t> </a:t>
            </a:r>
            <a:r>
              <a:rPr dirty="0"/>
              <a:t>any</a:t>
            </a:r>
            <a:r>
              <a:rPr spc="-114" dirty="0"/>
              <a:t> </a:t>
            </a:r>
            <a:r>
              <a:rPr spc="-10" dirty="0"/>
              <a:t>point:</a:t>
            </a:r>
          </a:p>
          <a:p>
            <a:pPr marL="427355" indent="-342900">
              <a:lnSpc>
                <a:spcPts val="2870"/>
              </a:lnSpc>
              <a:spcBef>
                <a:spcPts val="2905"/>
              </a:spcBef>
              <a:buFont typeface="Wingdings"/>
              <a:buChar char=""/>
              <a:tabLst>
                <a:tab pos="427355" algn="l"/>
              </a:tabLst>
            </a:pPr>
            <a:r>
              <a:rPr dirty="0"/>
              <a:t>The</a:t>
            </a:r>
            <a:r>
              <a:rPr spc="-80" dirty="0"/>
              <a:t> </a:t>
            </a:r>
            <a:r>
              <a:rPr dirty="0"/>
              <a:t>subarray</a:t>
            </a:r>
            <a:r>
              <a:rPr spc="-45" dirty="0"/>
              <a:t> </a:t>
            </a:r>
            <a:r>
              <a:rPr dirty="0"/>
              <a:t>which</a:t>
            </a:r>
            <a:r>
              <a:rPr spc="-60" dirty="0"/>
              <a:t> </a:t>
            </a:r>
            <a:r>
              <a:rPr dirty="0"/>
              <a:t>is</a:t>
            </a:r>
            <a:r>
              <a:rPr spc="-40" dirty="0"/>
              <a:t> </a:t>
            </a:r>
            <a:r>
              <a:rPr dirty="0"/>
              <a:t>already</a:t>
            </a:r>
            <a:r>
              <a:rPr spc="-35" dirty="0"/>
              <a:t> </a:t>
            </a:r>
            <a:r>
              <a:rPr spc="-10" dirty="0"/>
              <a:t>sorted.</a:t>
            </a:r>
          </a:p>
          <a:p>
            <a:pPr marL="427355" indent="-342900">
              <a:lnSpc>
                <a:spcPts val="2870"/>
              </a:lnSpc>
              <a:buFont typeface="Wingdings"/>
              <a:buChar char=""/>
              <a:tabLst>
                <a:tab pos="427355" algn="l"/>
              </a:tabLst>
            </a:pPr>
            <a:r>
              <a:rPr dirty="0"/>
              <a:t>The</a:t>
            </a:r>
            <a:r>
              <a:rPr spc="-55" dirty="0"/>
              <a:t> </a:t>
            </a:r>
            <a:r>
              <a:rPr dirty="0"/>
              <a:t>remaining</a:t>
            </a:r>
            <a:r>
              <a:rPr spc="-60" dirty="0"/>
              <a:t> </a:t>
            </a:r>
            <a:r>
              <a:rPr spc="-30" dirty="0"/>
              <a:t>subarray,</a:t>
            </a:r>
            <a:r>
              <a:rPr spc="-60" dirty="0"/>
              <a:t> </a:t>
            </a:r>
            <a:r>
              <a:rPr dirty="0"/>
              <a:t>which</a:t>
            </a:r>
            <a:r>
              <a:rPr spc="-50" dirty="0"/>
              <a:t> </a:t>
            </a:r>
            <a:r>
              <a:rPr dirty="0"/>
              <a:t>has</a:t>
            </a:r>
            <a:r>
              <a:rPr spc="-25" dirty="0"/>
              <a:t> </a:t>
            </a:r>
            <a:r>
              <a:rPr dirty="0"/>
              <a:t>yet</a:t>
            </a:r>
            <a:r>
              <a:rPr spc="-40" dirty="0"/>
              <a:t> </a:t>
            </a:r>
            <a:r>
              <a:rPr dirty="0"/>
              <a:t>not</a:t>
            </a:r>
            <a:r>
              <a:rPr spc="-40" dirty="0"/>
              <a:t> </a:t>
            </a:r>
            <a:r>
              <a:rPr dirty="0"/>
              <a:t>been</a:t>
            </a:r>
            <a:r>
              <a:rPr spc="-50" dirty="0"/>
              <a:t> </a:t>
            </a:r>
            <a:r>
              <a:rPr spc="-10" dirty="0"/>
              <a:t>sorted.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43735" y="2669539"/>
            <a:ext cx="5441315" cy="1124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b="0" spc="50" dirty="0">
                <a:solidFill>
                  <a:srgbClr val="005FAA"/>
                </a:solidFill>
                <a:latin typeface="Times New Roman"/>
                <a:cs typeface="Times New Roman"/>
              </a:rPr>
              <a:t>THANK</a:t>
            </a:r>
            <a:r>
              <a:rPr sz="7200" b="0" spc="-20" dirty="0">
                <a:solidFill>
                  <a:srgbClr val="005FAA"/>
                </a:solidFill>
                <a:latin typeface="Times New Roman"/>
                <a:cs typeface="Times New Roman"/>
              </a:rPr>
              <a:t> </a:t>
            </a:r>
            <a:r>
              <a:rPr sz="7200" b="0" spc="-55" dirty="0">
                <a:latin typeface="Times New Roman"/>
                <a:cs typeface="Times New Roman"/>
              </a:rPr>
              <a:t>YOU</a:t>
            </a:r>
            <a:endParaRPr sz="7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0812" y="213613"/>
            <a:ext cx="1713864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RECAP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935" y="1285557"/>
            <a:ext cx="8923655" cy="2957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865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Insertion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efficiently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sorts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elements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by</a:t>
            </a:r>
            <a:r>
              <a:rPr sz="2400" b="1" spc="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iteratively</a:t>
            </a:r>
            <a:r>
              <a:rPr sz="2400" b="1" spc="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inserting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each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correct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position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partially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sorted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90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comprises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following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steps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2905"/>
              </a:spcBef>
            </a:pPr>
            <a:r>
              <a:rPr sz="2400" b="1" dirty="0">
                <a:latin typeface="Calibri"/>
                <a:cs typeface="Calibri"/>
              </a:rPr>
              <a:t>Step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1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: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Pick</a:t>
            </a:r>
            <a:r>
              <a:rPr sz="2400" b="1" spc="-25" dirty="0">
                <a:latin typeface="Calibri"/>
                <a:cs typeface="Calibri"/>
              </a:rPr>
              <a:t> Up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b="1" dirty="0">
                <a:latin typeface="Calibri"/>
                <a:cs typeface="Calibri"/>
              </a:rPr>
              <a:t>Step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2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: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Compare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Place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b="1" dirty="0">
                <a:latin typeface="Calibri"/>
                <a:cs typeface="Calibri"/>
              </a:rPr>
              <a:t>Step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3: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Insert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7908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dirty="0"/>
              <a:t>Selection</a:t>
            </a:r>
            <a:r>
              <a:rPr spc="-55" dirty="0"/>
              <a:t> </a:t>
            </a:r>
            <a:r>
              <a:rPr spc="-20" dirty="0"/>
              <a:t>Sort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907" y="1586611"/>
            <a:ext cx="8614410" cy="4055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maintaining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partition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65"/>
              </a:lnSpc>
              <a:spcBef>
                <a:spcPts val="50"/>
              </a:spcBef>
            </a:pPr>
            <a:r>
              <a:rPr sz="2400" dirty="0">
                <a:latin typeface="Calibri"/>
                <a:cs typeface="Calibri"/>
              </a:rPr>
              <a:t>following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arrays,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point: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865"/>
              </a:lnSpc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subarray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already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sorted.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remaining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subarray,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yet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sorted.</a:t>
            </a:r>
            <a:endParaRPr sz="2400">
              <a:latin typeface="Calibri"/>
              <a:cs typeface="Calibri"/>
            </a:endParaRPr>
          </a:p>
          <a:p>
            <a:pPr marL="355600" marR="5080" indent="-343535">
              <a:lnSpc>
                <a:spcPct val="100400"/>
              </a:lnSpc>
              <a:spcBef>
                <a:spcPts val="281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iterations,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selection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finds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b="1" spc="-10" dirty="0">
                <a:latin typeface="Calibri"/>
                <a:cs typeface="Calibri"/>
              </a:rPr>
              <a:t>smallest/largest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element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unsorted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subarray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moves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subarray.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ts val="2865"/>
              </a:lnSpc>
              <a:spcBef>
                <a:spcPts val="2905"/>
              </a:spcBef>
              <a:buClr>
                <a:srgbClr val="000000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https://visualgo.net/en/sorting?slide=1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Calibri"/>
                <a:cs typeface="Calibri"/>
              </a:rPr>
              <a:t>[Refer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link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better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understanding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Insertion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Sort]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64769" marR="5080">
              <a:lnSpc>
                <a:spcPts val="4280"/>
              </a:lnSpc>
              <a:spcBef>
                <a:spcPts val="245"/>
              </a:spcBef>
            </a:pPr>
            <a:r>
              <a:rPr dirty="0"/>
              <a:t>Steps</a:t>
            </a:r>
            <a:r>
              <a:rPr spc="-30" dirty="0"/>
              <a:t> </a:t>
            </a:r>
            <a:r>
              <a:rPr dirty="0"/>
              <a:t>Involved</a:t>
            </a:r>
            <a:r>
              <a:rPr spc="-30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spc="-10" dirty="0"/>
              <a:t>Selection </a:t>
            </a:r>
            <a:r>
              <a:rPr spc="-20" dirty="0"/>
              <a:t>Sort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2882" y="1907857"/>
            <a:ext cx="8595995" cy="25952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969010" marR="382905" indent="-956944">
              <a:lnSpc>
                <a:spcPct val="101699"/>
              </a:lnSpc>
              <a:spcBef>
                <a:spcPts val="50"/>
              </a:spcBef>
            </a:pPr>
            <a:r>
              <a:rPr sz="2400" b="1" dirty="0">
                <a:latin typeface="Calibri"/>
                <a:cs typeface="Calibri"/>
              </a:rPr>
              <a:t>Step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1: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smallest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swap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first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i.e. </a:t>
            </a:r>
            <a:r>
              <a:rPr sz="2400" spc="-10" dirty="0">
                <a:latin typeface="Calibri"/>
                <a:cs typeface="Calibri"/>
              </a:rPr>
              <a:t>a[0].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55"/>
              </a:lnSpc>
            </a:pPr>
            <a:r>
              <a:rPr sz="2400" b="1" dirty="0">
                <a:latin typeface="Calibri"/>
                <a:cs typeface="Calibri"/>
              </a:rPr>
              <a:t>Step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2: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left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n-1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75" dirty="0">
                <a:latin typeface="Calibri"/>
                <a:cs typeface="Calibri"/>
              </a:rPr>
              <a:t>far.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smallest</a:t>
            </a:r>
            <a:endParaRPr sz="2400">
              <a:latin typeface="Calibri"/>
              <a:cs typeface="Calibri"/>
            </a:endParaRPr>
          </a:p>
          <a:p>
            <a:pPr marL="969010" marR="5080">
              <a:lnSpc>
                <a:spcPts val="2860"/>
              </a:lnSpc>
              <a:spcBef>
                <a:spcPts val="165"/>
              </a:spcBef>
            </a:pP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index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n-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i.e.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a[1]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a[n-</a:t>
            </a:r>
            <a:r>
              <a:rPr sz="2400" dirty="0">
                <a:latin typeface="Calibri"/>
                <a:cs typeface="Calibri"/>
              </a:rPr>
              <a:t>1]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swap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a[1].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</a:pPr>
            <a:r>
              <a:rPr sz="2400" b="1" dirty="0">
                <a:latin typeface="Calibri"/>
                <a:cs typeface="Calibri"/>
              </a:rPr>
              <a:t>Step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3: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Continue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until</a:t>
            </a:r>
            <a:endParaRPr sz="2400">
              <a:latin typeface="Calibri"/>
              <a:cs typeface="Calibri"/>
            </a:endParaRPr>
          </a:p>
          <a:p>
            <a:pPr marL="969010">
              <a:lnSpc>
                <a:spcPct val="100000"/>
              </a:lnSpc>
              <a:spcBef>
                <a:spcPts val="50"/>
              </a:spcBef>
            </a:pPr>
            <a:r>
              <a:rPr sz="2400" dirty="0">
                <a:latin typeface="Calibri"/>
                <a:cs typeface="Calibri"/>
              </a:rPr>
              <a:t>we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list.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" y="-2"/>
            <a:ext cx="912495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290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45"/>
              </a:spcBef>
            </a:pPr>
            <a:r>
              <a:rPr dirty="0"/>
              <a:t>Real</a:t>
            </a:r>
            <a:r>
              <a:rPr spc="-40" dirty="0"/>
              <a:t> </a:t>
            </a:r>
            <a:r>
              <a:rPr dirty="0"/>
              <a:t>World</a:t>
            </a:r>
            <a:r>
              <a:rPr spc="-50" dirty="0"/>
              <a:t> </a:t>
            </a:r>
            <a:r>
              <a:rPr dirty="0"/>
              <a:t>Applications</a:t>
            </a:r>
            <a:r>
              <a:rPr spc="-45" dirty="0"/>
              <a:t> </a:t>
            </a:r>
            <a:r>
              <a:rPr spc="-25" dirty="0"/>
              <a:t>of </a:t>
            </a:r>
            <a:r>
              <a:rPr dirty="0"/>
              <a:t>Insertion</a:t>
            </a:r>
            <a:r>
              <a:rPr spc="-70" dirty="0"/>
              <a:t> </a:t>
            </a:r>
            <a:r>
              <a:rPr spc="-20" dirty="0"/>
              <a:t>Sort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763" y="1516125"/>
            <a:ext cx="9139555" cy="5142230"/>
            <a:chOff x="4763" y="1516125"/>
            <a:chExt cx="9139555" cy="5142230"/>
          </a:xfrm>
        </p:grpSpPr>
        <p:sp>
          <p:nvSpPr>
            <p:cNvPr id="5" name="object 5"/>
            <p:cNvSpPr/>
            <p:nvPr/>
          </p:nvSpPr>
          <p:spPr>
            <a:xfrm>
              <a:off x="4763" y="1516125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72125" y="1943099"/>
              <a:ext cx="3095625" cy="13620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24500" y="3714749"/>
              <a:ext cx="2762250" cy="173355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46734" y="2021205"/>
            <a:ext cx="4765675" cy="755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865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Favourite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music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arranges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songs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from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least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most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played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734" y="3852545"/>
            <a:ext cx="4612640" cy="755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87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online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products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from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70"/>
              </a:lnSpc>
            </a:pPr>
            <a:r>
              <a:rPr sz="2400" spc="-10" dirty="0">
                <a:latin typeface="Calibri"/>
                <a:cs typeface="Calibri"/>
              </a:rPr>
              <a:t>cheapest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priciest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87475"/>
            <a:ext cx="9118600" cy="25400"/>
          </a:xfrm>
          <a:custGeom>
            <a:avLst/>
            <a:gdLst/>
            <a:ahLst/>
            <a:cxnLst/>
            <a:rect l="l" t="t" r="r" b="b"/>
            <a:pathLst>
              <a:path w="9118600" h="25400">
                <a:moveTo>
                  <a:pt x="9118600" y="0"/>
                </a:moveTo>
                <a:lnTo>
                  <a:pt x="0" y="0"/>
                </a:lnTo>
                <a:lnTo>
                  <a:pt x="0" y="25400"/>
                </a:lnTo>
                <a:lnTo>
                  <a:pt x="9118600" y="25400"/>
                </a:lnTo>
                <a:lnTo>
                  <a:pt x="9118600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4495" y="285368"/>
            <a:ext cx="66281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7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Selection</a:t>
            </a:r>
            <a:r>
              <a:rPr spc="-15" dirty="0"/>
              <a:t> </a:t>
            </a:r>
            <a:r>
              <a:rPr spc="-20" dirty="0"/>
              <a:t>Sort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2475" y="2000250"/>
            <a:ext cx="7153275" cy="23526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27342" y="1094422"/>
            <a:ext cx="3867150" cy="128333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Let's take</a:t>
            </a:r>
            <a:r>
              <a:rPr sz="1800" spc="8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an</a:t>
            </a:r>
            <a:r>
              <a:rPr sz="1800" spc="6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array</a:t>
            </a:r>
            <a:r>
              <a:rPr sz="1800" spc="3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110" dirty="0">
                <a:solidFill>
                  <a:srgbClr val="161616"/>
                </a:solidFill>
                <a:latin typeface="Arial MT"/>
                <a:cs typeface="Arial MT"/>
              </a:rPr>
              <a:t>of</a:t>
            </a:r>
            <a:r>
              <a:rPr sz="1800" spc="3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8</a:t>
            </a:r>
            <a:r>
              <a:rPr sz="1800" spc="9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161616"/>
                </a:solidFill>
                <a:latin typeface="Arial MT"/>
                <a:cs typeface="Arial MT"/>
              </a:rPr>
              <a:t>elements.</a:t>
            </a:r>
            <a:r>
              <a:rPr sz="1800" spc="50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161616"/>
                </a:solidFill>
                <a:latin typeface="Arial MT"/>
                <a:cs typeface="Arial MT"/>
              </a:rPr>
              <a:t>int</a:t>
            </a:r>
            <a:r>
              <a:rPr sz="1800" spc="-6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80" dirty="0">
                <a:solidFill>
                  <a:srgbClr val="161616"/>
                </a:solidFill>
                <a:latin typeface="Arial MT"/>
                <a:cs typeface="Arial MT"/>
              </a:rPr>
              <a:t>arr</a:t>
            </a:r>
            <a:r>
              <a:rPr sz="1800" spc="-2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65" dirty="0">
                <a:solidFill>
                  <a:srgbClr val="161616"/>
                </a:solidFill>
                <a:latin typeface="Arial MT"/>
                <a:cs typeface="Arial MT"/>
              </a:rPr>
              <a:t>[8]</a:t>
            </a:r>
            <a:r>
              <a:rPr sz="1800" spc="-4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=</a:t>
            </a:r>
            <a:r>
              <a:rPr sz="1800" spc="-3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{</a:t>
            </a:r>
            <a:r>
              <a:rPr sz="1800" dirty="0">
                <a:latin typeface="Calibri"/>
                <a:cs typeface="Calibri"/>
              </a:rPr>
              <a:t>40,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35,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15,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1800">
              <a:latin typeface="Calibri"/>
              <a:cs typeface="Calibri"/>
            </a:endParaRPr>
          </a:p>
          <a:p>
            <a:pPr marL="8763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ITERATION</a:t>
            </a:r>
            <a:r>
              <a:rPr sz="1800" b="1" spc="2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2409" y="4390961"/>
            <a:ext cx="13735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ITERATION</a:t>
            </a:r>
            <a:r>
              <a:rPr sz="1800" b="1" spc="2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2</a:t>
            </a:r>
            <a:r>
              <a:rPr sz="1800" b="1" spc="-50" dirty="0">
                <a:latin typeface="Calibri"/>
                <a:cs typeface="Calibri"/>
              </a:rPr>
              <a:t> 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9175" y="4676775"/>
            <a:ext cx="7200900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87475"/>
            <a:ext cx="9118600" cy="25400"/>
          </a:xfrm>
          <a:custGeom>
            <a:avLst/>
            <a:gdLst/>
            <a:ahLst/>
            <a:cxnLst/>
            <a:rect l="l" t="t" r="r" b="b"/>
            <a:pathLst>
              <a:path w="9118600" h="25400">
                <a:moveTo>
                  <a:pt x="9118600" y="0"/>
                </a:moveTo>
                <a:lnTo>
                  <a:pt x="0" y="0"/>
                </a:lnTo>
                <a:lnTo>
                  <a:pt x="0" y="25400"/>
                </a:lnTo>
                <a:lnTo>
                  <a:pt x="9118600" y="25400"/>
                </a:lnTo>
                <a:lnTo>
                  <a:pt x="9118600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4495" y="285368"/>
            <a:ext cx="66281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7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Selection</a:t>
            </a:r>
            <a:r>
              <a:rPr spc="-15" dirty="0"/>
              <a:t> </a:t>
            </a:r>
            <a:r>
              <a:rPr spc="-20" dirty="0"/>
              <a:t>Sort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7342" y="1094422"/>
            <a:ext cx="3867150" cy="115697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Let's take</a:t>
            </a:r>
            <a:r>
              <a:rPr sz="1800" spc="8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an</a:t>
            </a:r>
            <a:r>
              <a:rPr sz="1800" spc="6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array</a:t>
            </a:r>
            <a:r>
              <a:rPr sz="1800" spc="3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110" dirty="0">
                <a:solidFill>
                  <a:srgbClr val="161616"/>
                </a:solidFill>
                <a:latin typeface="Arial MT"/>
                <a:cs typeface="Arial MT"/>
              </a:rPr>
              <a:t>of</a:t>
            </a:r>
            <a:r>
              <a:rPr sz="1800" spc="3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8</a:t>
            </a:r>
            <a:r>
              <a:rPr sz="1800" spc="9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161616"/>
                </a:solidFill>
                <a:latin typeface="Arial MT"/>
                <a:cs typeface="Arial MT"/>
              </a:rPr>
              <a:t>elements.</a:t>
            </a:r>
            <a:r>
              <a:rPr sz="1800" spc="50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161616"/>
                </a:solidFill>
                <a:latin typeface="Arial MT"/>
                <a:cs typeface="Arial MT"/>
              </a:rPr>
              <a:t>int</a:t>
            </a:r>
            <a:r>
              <a:rPr sz="1800" spc="-6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80" dirty="0">
                <a:solidFill>
                  <a:srgbClr val="161616"/>
                </a:solidFill>
                <a:latin typeface="Arial MT"/>
                <a:cs typeface="Arial MT"/>
              </a:rPr>
              <a:t>arr</a:t>
            </a:r>
            <a:r>
              <a:rPr sz="1800" spc="-2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65" dirty="0">
                <a:solidFill>
                  <a:srgbClr val="161616"/>
                </a:solidFill>
                <a:latin typeface="Arial MT"/>
                <a:cs typeface="Arial MT"/>
              </a:rPr>
              <a:t>[8]</a:t>
            </a:r>
            <a:r>
              <a:rPr sz="1800" spc="-4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=</a:t>
            </a:r>
            <a:r>
              <a:rPr sz="1800" spc="-3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{</a:t>
            </a:r>
            <a:r>
              <a:rPr sz="1800" dirty="0">
                <a:latin typeface="Calibri"/>
                <a:cs typeface="Calibri"/>
              </a:rPr>
              <a:t>40,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35,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15,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8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ITERATION</a:t>
            </a:r>
            <a:r>
              <a:rPr sz="1800" b="1" spc="2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3</a:t>
            </a:r>
            <a:r>
              <a:rPr sz="1800" b="1" spc="-50" dirty="0">
                <a:latin typeface="Calibri"/>
                <a:cs typeface="Calibri"/>
              </a:rPr>
              <a:t> 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750" y="4061777"/>
            <a:ext cx="13735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ITERATION</a:t>
            </a:r>
            <a:r>
              <a:rPr sz="1800" b="1" spc="2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4</a:t>
            </a:r>
            <a:r>
              <a:rPr sz="1800" b="1" spc="-50" dirty="0">
                <a:latin typeface="Calibri"/>
                <a:cs typeface="Calibri"/>
              </a:rPr>
              <a:t> 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800" y="2276475"/>
            <a:ext cx="7038975" cy="18097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14475" y="4467225"/>
            <a:ext cx="6686550" cy="1695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87475"/>
            <a:ext cx="9118600" cy="25400"/>
          </a:xfrm>
          <a:custGeom>
            <a:avLst/>
            <a:gdLst/>
            <a:ahLst/>
            <a:cxnLst/>
            <a:rect l="l" t="t" r="r" b="b"/>
            <a:pathLst>
              <a:path w="9118600" h="25400">
                <a:moveTo>
                  <a:pt x="9118600" y="0"/>
                </a:moveTo>
                <a:lnTo>
                  <a:pt x="0" y="0"/>
                </a:lnTo>
                <a:lnTo>
                  <a:pt x="0" y="25400"/>
                </a:lnTo>
                <a:lnTo>
                  <a:pt x="9118600" y="25400"/>
                </a:lnTo>
                <a:lnTo>
                  <a:pt x="9118600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4495" y="285368"/>
            <a:ext cx="66281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7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Selection</a:t>
            </a:r>
            <a:r>
              <a:rPr spc="-15" dirty="0"/>
              <a:t> </a:t>
            </a:r>
            <a:r>
              <a:rPr spc="-20" dirty="0"/>
              <a:t>Sort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7342" y="1094422"/>
            <a:ext cx="3867150" cy="115697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Let's take</a:t>
            </a:r>
            <a:r>
              <a:rPr sz="1800" spc="8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an</a:t>
            </a:r>
            <a:r>
              <a:rPr sz="1800" spc="6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array</a:t>
            </a:r>
            <a:r>
              <a:rPr sz="1800" spc="3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110" dirty="0">
                <a:solidFill>
                  <a:srgbClr val="161616"/>
                </a:solidFill>
                <a:latin typeface="Arial MT"/>
                <a:cs typeface="Arial MT"/>
              </a:rPr>
              <a:t>of</a:t>
            </a:r>
            <a:r>
              <a:rPr sz="1800" spc="3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8</a:t>
            </a:r>
            <a:r>
              <a:rPr sz="1800" spc="9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161616"/>
                </a:solidFill>
                <a:latin typeface="Arial MT"/>
                <a:cs typeface="Arial MT"/>
              </a:rPr>
              <a:t>elements.</a:t>
            </a:r>
            <a:r>
              <a:rPr sz="1800" spc="50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161616"/>
                </a:solidFill>
                <a:latin typeface="Arial MT"/>
                <a:cs typeface="Arial MT"/>
              </a:rPr>
              <a:t>int</a:t>
            </a:r>
            <a:r>
              <a:rPr sz="1800" spc="-6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80" dirty="0">
                <a:solidFill>
                  <a:srgbClr val="161616"/>
                </a:solidFill>
                <a:latin typeface="Arial MT"/>
                <a:cs typeface="Arial MT"/>
              </a:rPr>
              <a:t>arr</a:t>
            </a:r>
            <a:r>
              <a:rPr sz="1800" spc="-2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65" dirty="0">
                <a:solidFill>
                  <a:srgbClr val="161616"/>
                </a:solidFill>
                <a:latin typeface="Arial MT"/>
                <a:cs typeface="Arial MT"/>
              </a:rPr>
              <a:t>[8]</a:t>
            </a:r>
            <a:r>
              <a:rPr sz="1800" spc="-4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=</a:t>
            </a:r>
            <a:r>
              <a:rPr sz="1800" spc="-3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{</a:t>
            </a:r>
            <a:r>
              <a:rPr sz="1800" dirty="0">
                <a:latin typeface="Calibri"/>
                <a:cs typeface="Calibri"/>
              </a:rPr>
              <a:t>40,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35,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15,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8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ITERATION</a:t>
            </a:r>
            <a:r>
              <a:rPr sz="1800" b="1" spc="2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5</a:t>
            </a:r>
            <a:r>
              <a:rPr sz="1800" b="1" spc="-50" dirty="0">
                <a:latin typeface="Calibri"/>
                <a:cs typeface="Calibri"/>
              </a:rPr>
              <a:t> 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750" y="4061777"/>
            <a:ext cx="13735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ITERATION</a:t>
            </a:r>
            <a:r>
              <a:rPr sz="1800" b="1" spc="2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6</a:t>
            </a:r>
            <a:r>
              <a:rPr sz="1800" b="1" spc="-50" dirty="0">
                <a:latin typeface="Calibri"/>
                <a:cs typeface="Calibri"/>
              </a:rPr>
              <a:t> 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1575" y="2371725"/>
            <a:ext cx="6210300" cy="17811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2525" y="4362450"/>
            <a:ext cx="7000875" cy="1857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1150</Words>
  <Application>Microsoft Office PowerPoint</Application>
  <PresentationFormat>On-screen Show (4:3)</PresentationFormat>
  <Paragraphs>147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 Black</vt:lpstr>
      <vt:lpstr>Arial MT</vt:lpstr>
      <vt:lpstr>Calibri</vt:lpstr>
      <vt:lpstr>Garamond</vt:lpstr>
      <vt:lpstr>Sylfaen</vt:lpstr>
      <vt:lpstr>Times New Roman</vt:lpstr>
      <vt:lpstr>Verdana</vt:lpstr>
      <vt:lpstr>Wingdings</vt:lpstr>
      <vt:lpstr>Office Theme</vt:lpstr>
      <vt:lpstr>Data Structure</vt:lpstr>
      <vt:lpstr>SELECTION SORT</vt:lpstr>
      <vt:lpstr>RECAP</vt:lpstr>
      <vt:lpstr>Selection Sort</vt:lpstr>
      <vt:lpstr>Steps Involved In Selection Sort</vt:lpstr>
      <vt:lpstr>Real World Applications of Insertion Sort</vt:lpstr>
      <vt:lpstr>Example of Selection Sort</vt:lpstr>
      <vt:lpstr>Example of Selection Sort</vt:lpstr>
      <vt:lpstr>Example of Selection Sort</vt:lpstr>
      <vt:lpstr>Example of Selection Sort</vt:lpstr>
      <vt:lpstr>Exercise : Selection Sort</vt:lpstr>
      <vt:lpstr>Selection Sort Algorithm</vt:lpstr>
      <vt:lpstr>Selection Sort Algorithm Complexity Analysis</vt:lpstr>
      <vt:lpstr>Comparison of Selection and Insertion Sort</vt:lpstr>
      <vt:lpstr>Comparison of Selection and Insertion Sort</vt:lpstr>
      <vt:lpstr>Comparison of Selection and Insertion Sort</vt:lpstr>
      <vt:lpstr>Comparison of Selection and Insertion Sort</vt:lpstr>
      <vt:lpstr>Comparison of Selection and Insertion Sort</vt:lpstr>
      <vt:lpstr>Comparison of Selection and Insertion Sort</vt:lpstr>
      <vt:lpstr>Comparison of Selection and Insertion Sort</vt:lpstr>
      <vt:lpstr>Comparison of Selection and Insertion Sort</vt:lpstr>
      <vt:lpstr>Test Your Knowledge</vt:lpstr>
      <vt:lpstr>Test Your Knowledge</vt:lpstr>
      <vt:lpstr>Test Your Knowledge</vt:lpstr>
      <vt:lpstr>Test Your Knowledge</vt:lpstr>
      <vt:lpstr>References</vt:lpstr>
      <vt:lpstr>REVIEW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DEEPAK KAUSHIK</cp:lastModifiedBy>
  <cp:revision>2</cp:revision>
  <dcterms:created xsi:type="dcterms:W3CDTF">2025-08-06T09:13:21Z</dcterms:created>
  <dcterms:modified xsi:type="dcterms:W3CDTF">2025-08-11T10:20:12Z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2024-11-07T00:00:00Z</vt:filetime>
  </property>
  <property fmtid="{D5CDD505-2E9C-101B-9397-08002B2CF9AE}" pid="3" name="LastSaved">
    <vt:filetime>2025-08-06T00:00:00Z</vt:filetime>
  </property>
</Properties>
</file>