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970276" y="6441747"/>
            <a:ext cx="957579" cy="369332"/>
          </a:xfrm>
        </p:spPr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en-US" spc="-10" dirty="0"/>
              <a:t>Dr. </a:t>
            </a:r>
            <a:r>
              <a:rPr lang="en-US" spc="-10" dirty="0" err="1"/>
              <a:t>Shahjad</a:t>
            </a:r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3048000" y="6441747"/>
            <a:ext cx="879855" cy="369332"/>
          </a:xfrm>
        </p:spPr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en-US" spc="-10" dirty="0"/>
              <a:t>Dr. </a:t>
            </a:r>
            <a:r>
              <a:rPr lang="en-US" spc="-10" dirty="0" err="1"/>
              <a:t>Shahjad</a:t>
            </a:r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4287870" y="6441746"/>
            <a:ext cx="957579" cy="279093"/>
          </a:xfrm>
        </p:spPr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2970276" y="6441747"/>
            <a:ext cx="957579" cy="369332"/>
          </a:xfrm>
        </p:spPr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en-US" spc="-10" dirty="0"/>
              <a:t>Dr. </a:t>
            </a:r>
            <a:r>
              <a:rPr lang="en-US" spc="-10" dirty="0" err="1"/>
              <a:t>Shahjad</a:t>
            </a:r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2970276" y="6441747"/>
            <a:ext cx="957579" cy="369332"/>
          </a:xfrm>
        </p:spPr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en-US" spc="-10" dirty="0"/>
              <a:t>Dr. </a:t>
            </a:r>
            <a:r>
              <a:rPr lang="en-US" spc="-10" dirty="0" err="1"/>
              <a:t>Shahjad</a:t>
            </a:r>
            <a:endParaRPr spc="-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072" y="128524"/>
            <a:ext cx="8385175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4640" y="1068387"/>
            <a:ext cx="8603297" cy="4970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87870" y="6441747"/>
            <a:ext cx="957579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50944" y="6441747"/>
            <a:ext cx="78765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en-US" spc="-10" dirty="0"/>
              <a:t>Dr. Shahzad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guru99.com/quicksort-in-javascript.html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600" y="152400"/>
              <a:ext cx="6391275" cy="9144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98495" y="1909444"/>
            <a:ext cx="422211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solidFill>
                  <a:srgbClr val="000000"/>
                </a:solidFill>
                <a:latin typeface="Verdana"/>
                <a:cs typeface="Verdana"/>
              </a:rPr>
              <a:t>Data</a:t>
            </a:r>
            <a:r>
              <a:rPr sz="3950" spc="7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950" spc="-10" dirty="0">
                <a:solidFill>
                  <a:srgbClr val="000000"/>
                </a:solidFill>
                <a:latin typeface="Verdana"/>
                <a:cs typeface="Verdana"/>
              </a:rPr>
              <a:t>Structure</a:t>
            </a:r>
            <a:endParaRPr sz="39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65070" y="3468941"/>
            <a:ext cx="5869940" cy="3174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880744" algn="ctr">
              <a:lnSpc>
                <a:spcPct val="100000"/>
              </a:lnSpc>
              <a:spcBef>
                <a:spcPts val="125"/>
              </a:spcBef>
              <a:tabLst>
                <a:tab pos="2973070" algn="l"/>
              </a:tabLst>
            </a:pPr>
            <a:r>
              <a:rPr sz="2750" b="1" dirty="0">
                <a:latin typeface="Times New Roman"/>
                <a:cs typeface="Times New Roman"/>
              </a:rPr>
              <a:t>Dr</a:t>
            </a:r>
            <a:r>
              <a:rPr sz="2750" b="1" spc="35" dirty="0">
                <a:latin typeface="Times New Roman"/>
                <a:cs typeface="Times New Roman"/>
              </a:rPr>
              <a:t> </a:t>
            </a:r>
            <a:r>
              <a:rPr sz="2750" b="1" dirty="0">
                <a:latin typeface="Times New Roman"/>
                <a:cs typeface="Times New Roman"/>
              </a:rPr>
              <a:t>Swati</a:t>
            </a:r>
            <a:r>
              <a:rPr sz="2750" b="1" spc="110" dirty="0">
                <a:latin typeface="Times New Roman"/>
                <a:cs typeface="Times New Roman"/>
              </a:rPr>
              <a:t> </a:t>
            </a:r>
            <a:r>
              <a:rPr sz="2750" b="1" dirty="0">
                <a:latin typeface="Times New Roman"/>
                <a:cs typeface="Times New Roman"/>
              </a:rPr>
              <a:t>Gupta</a:t>
            </a:r>
            <a:r>
              <a:rPr sz="2750" b="1" spc="95" dirty="0">
                <a:latin typeface="Times New Roman"/>
                <a:cs typeface="Times New Roman"/>
              </a:rPr>
              <a:t> </a:t>
            </a:r>
            <a:r>
              <a:rPr sz="2750" b="1" spc="-50" dirty="0">
                <a:latin typeface="Times New Roman"/>
                <a:cs typeface="Times New Roman"/>
              </a:rPr>
              <a:t>&amp;</a:t>
            </a:r>
            <a:r>
              <a:rPr sz="2750" b="1" dirty="0">
                <a:latin typeface="Times New Roman"/>
                <a:cs typeface="Times New Roman"/>
              </a:rPr>
              <a:t>	Ms</a:t>
            </a:r>
            <a:r>
              <a:rPr sz="2750" b="1" spc="25" dirty="0">
                <a:latin typeface="Times New Roman"/>
                <a:cs typeface="Times New Roman"/>
              </a:rPr>
              <a:t> </a:t>
            </a:r>
            <a:r>
              <a:rPr sz="2750" b="1" spc="-10" dirty="0">
                <a:latin typeface="Times New Roman"/>
                <a:cs typeface="Times New Roman"/>
              </a:rPr>
              <a:t>Suman</a:t>
            </a:r>
            <a:endParaRPr sz="2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2750" dirty="0">
              <a:latin typeface="Times New Roman"/>
              <a:cs typeface="Times New Roman"/>
            </a:endParaRPr>
          </a:p>
          <a:p>
            <a:pPr marR="878840" algn="ctr">
              <a:lnSpc>
                <a:spcPct val="100000"/>
              </a:lnSpc>
            </a:pPr>
            <a:r>
              <a:rPr sz="2000" spc="-10" dirty="0">
                <a:latin typeface="Sylfaen"/>
                <a:cs typeface="Sylfaen"/>
              </a:rPr>
              <a:t>Faculty</a:t>
            </a:r>
            <a:endParaRPr sz="2000" dirty="0">
              <a:latin typeface="Sylfaen"/>
              <a:cs typeface="Sylfaen"/>
            </a:endParaRPr>
          </a:p>
          <a:p>
            <a:pPr marR="880744" algn="ctr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Sylfaen"/>
                <a:cs typeface="Sylfaen"/>
              </a:rPr>
              <a:t>School</a:t>
            </a:r>
            <a:r>
              <a:rPr sz="2000" spc="-35" dirty="0">
                <a:latin typeface="Sylfaen"/>
                <a:cs typeface="Sylfaen"/>
              </a:rPr>
              <a:t> </a:t>
            </a:r>
            <a:r>
              <a:rPr sz="2000" dirty="0">
                <a:latin typeface="Sylfaen"/>
                <a:cs typeface="Sylfaen"/>
              </a:rPr>
              <a:t>of</a:t>
            </a:r>
            <a:r>
              <a:rPr sz="2000" spc="-20" dirty="0">
                <a:latin typeface="Sylfaen"/>
                <a:cs typeface="Sylfaen"/>
              </a:rPr>
              <a:t> </a:t>
            </a:r>
            <a:r>
              <a:rPr sz="2000" dirty="0">
                <a:latin typeface="Sylfaen"/>
                <a:cs typeface="Sylfaen"/>
              </a:rPr>
              <a:t>Engineering</a:t>
            </a:r>
            <a:r>
              <a:rPr sz="2000" spc="-45" dirty="0">
                <a:latin typeface="Sylfaen"/>
                <a:cs typeface="Sylfaen"/>
              </a:rPr>
              <a:t> </a:t>
            </a:r>
            <a:r>
              <a:rPr sz="2000" dirty="0">
                <a:latin typeface="Sylfaen"/>
                <a:cs typeface="Sylfaen"/>
              </a:rPr>
              <a:t>&amp;</a:t>
            </a:r>
            <a:r>
              <a:rPr sz="2000" spc="-30" dirty="0">
                <a:latin typeface="Sylfaen"/>
                <a:cs typeface="Sylfaen"/>
              </a:rPr>
              <a:t> </a:t>
            </a:r>
            <a:r>
              <a:rPr sz="2000" spc="-10" dirty="0">
                <a:latin typeface="Sylfaen"/>
                <a:cs typeface="Sylfaen"/>
              </a:rPr>
              <a:t>Technology</a:t>
            </a:r>
            <a:endParaRPr sz="2000" dirty="0">
              <a:latin typeface="Sylfaen"/>
              <a:cs typeface="Sylfaen"/>
            </a:endParaRPr>
          </a:p>
          <a:p>
            <a:pPr marL="1074420">
              <a:lnSpc>
                <a:spcPct val="100000"/>
              </a:lnSpc>
            </a:pPr>
            <a:r>
              <a:rPr sz="2000" dirty="0">
                <a:latin typeface="Sylfaen"/>
                <a:cs typeface="Sylfaen"/>
              </a:rPr>
              <a:t>K.R.</a:t>
            </a:r>
            <a:r>
              <a:rPr sz="2000" spc="-15" dirty="0">
                <a:latin typeface="Sylfaen"/>
                <a:cs typeface="Sylfaen"/>
              </a:rPr>
              <a:t> </a:t>
            </a:r>
            <a:r>
              <a:rPr sz="2000" dirty="0">
                <a:latin typeface="Sylfaen"/>
                <a:cs typeface="Sylfaen"/>
              </a:rPr>
              <a:t>Mangalam</a:t>
            </a:r>
            <a:r>
              <a:rPr sz="2000" spc="-25" dirty="0">
                <a:latin typeface="Sylfaen"/>
                <a:cs typeface="Sylfaen"/>
              </a:rPr>
              <a:t> </a:t>
            </a:r>
            <a:r>
              <a:rPr sz="2000" spc="-10" dirty="0">
                <a:latin typeface="Sylfaen"/>
                <a:cs typeface="Sylfaen"/>
              </a:rPr>
              <a:t>University</a:t>
            </a:r>
            <a:endParaRPr sz="2000" dirty="0">
              <a:latin typeface="Sylfaen"/>
              <a:cs typeface="Sylfaen"/>
            </a:endParaRPr>
          </a:p>
          <a:p>
            <a:pPr>
              <a:lnSpc>
                <a:spcPct val="100000"/>
              </a:lnSpc>
              <a:spcBef>
                <a:spcPts val="869"/>
              </a:spcBef>
            </a:pPr>
            <a:endParaRPr sz="2000" dirty="0">
              <a:latin typeface="Sylfaen"/>
              <a:cs typeface="Sylfaen"/>
            </a:endParaRPr>
          </a:p>
          <a:p>
            <a:pPr marL="12700">
              <a:lnSpc>
                <a:spcPct val="100000"/>
              </a:lnSpc>
            </a:pPr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Unit</a:t>
            </a:r>
            <a:r>
              <a:rPr sz="2750" spc="9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4</a:t>
            </a:r>
            <a:r>
              <a:rPr sz="2750" spc="7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:</a:t>
            </a:r>
            <a:r>
              <a:rPr sz="2750" spc="9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Sorting</a:t>
            </a:r>
            <a:r>
              <a:rPr sz="2750" spc="6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and</a:t>
            </a:r>
            <a:r>
              <a:rPr sz="2750" spc="70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spc="-10" dirty="0">
                <a:solidFill>
                  <a:srgbClr val="FF0000"/>
                </a:solidFill>
                <a:latin typeface="Arial Black"/>
                <a:cs typeface="Arial Black"/>
              </a:rPr>
              <a:t>Searching</a:t>
            </a:r>
            <a:endParaRPr sz="2750" dirty="0">
              <a:latin typeface="Arial Black"/>
              <a:cs typeface="Arial Black"/>
            </a:endParaRPr>
          </a:p>
          <a:p>
            <a:pPr marL="1930400">
              <a:lnSpc>
                <a:spcPct val="100000"/>
              </a:lnSpc>
              <a:spcBef>
                <a:spcPts val="2590"/>
              </a:spcBef>
            </a:pPr>
            <a:r>
              <a:rPr lang="en-US" sz="1200" spc="-35" dirty="0">
                <a:solidFill>
                  <a:srgbClr val="888888"/>
                </a:solidFill>
                <a:latin typeface="Calibri"/>
                <a:cs typeface="Calibri"/>
              </a:rPr>
              <a:t>Dr. </a:t>
            </a:r>
            <a:r>
              <a:rPr lang="en-US" sz="1200" spc="-35" dirty="0" err="1">
                <a:solidFill>
                  <a:srgbClr val="888888"/>
                </a:solidFill>
                <a:latin typeface="Calibri"/>
                <a:cs typeface="Calibri"/>
              </a:rPr>
              <a:t>Shahjad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-2"/>
            <a:ext cx="90678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sz="3200" b="0" dirty="0">
                <a:latin typeface="Calibri"/>
                <a:cs typeface="Calibri"/>
              </a:rPr>
              <a:t>Pictorial </a:t>
            </a:r>
            <a:r>
              <a:rPr sz="3200" b="0" spc="-20" dirty="0">
                <a:latin typeface="Calibri"/>
                <a:cs typeface="Calibri"/>
              </a:rPr>
              <a:t>Representation</a:t>
            </a:r>
            <a:r>
              <a:rPr sz="3200" b="0" spc="-50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of</a:t>
            </a:r>
            <a:r>
              <a:rPr sz="3200" b="0" spc="-90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Pivot</a:t>
            </a:r>
            <a:r>
              <a:rPr sz="3200" b="0" spc="-40" dirty="0">
                <a:latin typeface="Calibri"/>
                <a:cs typeface="Calibri"/>
              </a:rPr>
              <a:t> </a:t>
            </a:r>
            <a:r>
              <a:rPr sz="3200" b="0" spc="-10" dirty="0">
                <a:latin typeface="Calibri"/>
                <a:cs typeface="Calibri"/>
              </a:rPr>
              <a:t>Selection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763" y="763651"/>
            <a:ext cx="9139555" cy="5894705"/>
            <a:chOff x="4763" y="763651"/>
            <a:chExt cx="9139555" cy="5894705"/>
          </a:xfrm>
        </p:grpSpPr>
        <p:sp>
          <p:nvSpPr>
            <p:cNvPr id="5" name="object 5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049" y="838200"/>
              <a:ext cx="8562975" cy="5191125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-2"/>
            <a:ext cx="90678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sz="3200" b="0" dirty="0">
                <a:latin typeface="Calibri"/>
                <a:cs typeface="Calibri"/>
              </a:rPr>
              <a:t>Quick</a:t>
            </a:r>
            <a:r>
              <a:rPr sz="3200" b="0" spc="-45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Sort</a:t>
            </a:r>
            <a:r>
              <a:rPr sz="3200" b="0" spc="-30" dirty="0">
                <a:latin typeface="Calibri"/>
                <a:cs typeface="Calibri"/>
              </a:rPr>
              <a:t> </a:t>
            </a:r>
            <a:r>
              <a:rPr sz="3200" b="0" spc="-10" dirty="0">
                <a:latin typeface="Calibri"/>
                <a:cs typeface="Calibri"/>
              </a:rPr>
              <a:t>partition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763" y="763651"/>
            <a:ext cx="9139555" cy="5894705"/>
            <a:chOff x="4763" y="763651"/>
            <a:chExt cx="9139555" cy="5894705"/>
          </a:xfrm>
        </p:grpSpPr>
        <p:sp>
          <p:nvSpPr>
            <p:cNvPr id="5" name="object 5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95579" y="996378"/>
            <a:ext cx="8855710" cy="4416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400"/>
              </a:lnSpc>
              <a:spcBef>
                <a:spcPts val="90"/>
              </a:spcBef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key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process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Quick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 is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partition.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Targets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partitions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is,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given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array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 array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pivot,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put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correct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position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sorted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array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put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smaller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equal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elements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(smaller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or </a:t>
            </a:r>
            <a:r>
              <a:rPr sz="2400" dirty="0">
                <a:latin typeface="Calibri"/>
                <a:cs typeface="Calibri"/>
              </a:rPr>
              <a:t>equal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x)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before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x,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put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greater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elements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(greater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x)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after </a:t>
            </a:r>
            <a:r>
              <a:rPr sz="2400" spc="-25" dirty="0">
                <a:latin typeface="Calibri"/>
                <a:cs typeface="Calibri"/>
              </a:rPr>
              <a:t>x.</a:t>
            </a:r>
            <a:endParaRPr sz="2400">
              <a:latin typeface="Calibri"/>
              <a:cs typeface="Calibri"/>
            </a:endParaRPr>
          </a:p>
          <a:p>
            <a:pPr marL="12700" marR="11430" algn="just">
              <a:lnSpc>
                <a:spcPts val="2850"/>
              </a:lnSpc>
              <a:spcBef>
                <a:spcPts val="95"/>
              </a:spcBef>
            </a:pPr>
            <a:r>
              <a:rPr sz="2400" dirty="0">
                <a:latin typeface="Calibri"/>
                <a:cs typeface="Calibri"/>
              </a:rPr>
              <a:t>Partitioning</a:t>
            </a:r>
            <a:r>
              <a:rPr sz="2400" spc="4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array</a:t>
            </a:r>
            <a:r>
              <a:rPr sz="2400" spc="4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around</a:t>
            </a:r>
            <a:r>
              <a:rPr sz="2400" spc="48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4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pivot</a:t>
            </a:r>
            <a:r>
              <a:rPr sz="2400" spc="4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means</a:t>
            </a:r>
            <a:r>
              <a:rPr sz="2400" spc="4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4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divide</a:t>
            </a:r>
            <a:r>
              <a:rPr sz="2400" spc="4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4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array</a:t>
            </a:r>
            <a:r>
              <a:rPr sz="2400" spc="4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into </a:t>
            </a:r>
            <a:r>
              <a:rPr sz="2400" dirty="0">
                <a:latin typeface="Calibri"/>
                <a:cs typeface="Calibri"/>
              </a:rPr>
              <a:t>three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parts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15"/>
              </a:spcBef>
            </a:pP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Partition-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2400" b="1" spc="2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2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Contains</a:t>
            </a:r>
            <a:r>
              <a:rPr sz="2400" spc="25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elements</a:t>
            </a:r>
            <a:r>
              <a:rPr sz="2400" spc="2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2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array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less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equal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  <a:spcBef>
                <a:spcPts val="50"/>
              </a:spcBef>
            </a:pPr>
            <a:r>
              <a:rPr sz="2400" spc="-10" dirty="0">
                <a:latin typeface="Calibri"/>
                <a:cs typeface="Calibri"/>
              </a:rPr>
              <a:t>pivot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55"/>
              </a:lnSpc>
            </a:pP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Partition-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24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Contains only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pivot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Partition-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r>
              <a:rPr sz="24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Contains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array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greater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pivot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-2"/>
            <a:ext cx="90678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sz="3200" b="0" dirty="0">
                <a:latin typeface="Calibri"/>
                <a:cs typeface="Calibri"/>
              </a:rPr>
              <a:t>Steps</a:t>
            </a:r>
            <a:r>
              <a:rPr sz="3200" b="0" spc="-95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to</a:t>
            </a:r>
            <a:r>
              <a:rPr sz="3200" b="0" spc="-85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Partition</a:t>
            </a:r>
            <a:r>
              <a:rPr sz="3200" b="0" spc="-80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an</a:t>
            </a:r>
            <a:r>
              <a:rPr sz="3200" b="0" spc="-80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Unsorted</a:t>
            </a:r>
            <a:r>
              <a:rPr sz="3200" b="0" spc="-20" dirty="0">
                <a:latin typeface="Calibri"/>
                <a:cs typeface="Calibri"/>
              </a:rPr>
              <a:t> </a:t>
            </a:r>
            <a:r>
              <a:rPr sz="3200" b="0" spc="-10" dirty="0">
                <a:latin typeface="Calibri"/>
                <a:cs typeface="Calibri"/>
              </a:rPr>
              <a:t>Array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763" y="763651"/>
            <a:ext cx="9139555" cy="5894705"/>
            <a:chOff x="4763" y="763651"/>
            <a:chExt cx="9139555" cy="5894705"/>
          </a:xfrm>
        </p:grpSpPr>
        <p:sp>
          <p:nvSpPr>
            <p:cNvPr id="5" name="object 5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95579" y="995680"/>
            <a:ext cx="8851265" cy="52190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dirty="0">
                <a:latin typeface="Calibri"/>
                <a:cs typeface="Calibri"/>
              </a:rPr>
              <a:t>STEP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First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select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pivot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unsorted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array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shown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above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pivot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selection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libri"/>
                <a:cs typeface="Calibri"/>
              </a:rPr>
              <a:t>section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STEP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Initialize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low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index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high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index.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Low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index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represents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first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index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of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an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array. </a:t>
            </a:r>
            <a:r>
              <a:rPr sz="2000" dirty="0">
                <a:latin typeface="Calibri"/>
                <a:cs typeface="Calibri"/>
              </a:rPr>
              <a:t>High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index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represents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last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index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array.</a:t>
            </a:r>
            <a:endParaRPr sz="2000">
              <a:latin typeface="Calibri"/>
              <a:cs typeface="Calibri"/>
            </a:endParaRPr>
          </a:p>
          <a:p>
            <a:pPr marL="12700" marR="28702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STEP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Start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comparing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low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index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high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index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pivot. </a:t>
            </a:r>
            <a:r>
              <a:rPr sz="2000" dirty="0">
                <a:latin typeface="Calibri"/>
                <a:cs typeface="Calibri"/>
              </a:rPr>
              <a:t>First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start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comparing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low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index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pivot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element.</a:t>
            </a:r>
            <a:endParaRPr sz="2000">
              <a:latin typeface="Calibri"/>
              <a:cs typeface="Calibri"/>
            </a:endParaRPr>
          </a:p>
          <a:p>
            <a:pPr marL="470534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low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index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less than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pivot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increment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low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index</a:t>
            </a:r>
            <a:endParaRPr sz="2000">
              <a:latin typeface="Calibri"/>
              <a:cs typeface="Calibri"/>
            </a:endParaRPr>
          </a:p>
          <a:p>
            <a:pPr marL="470534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otherwise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start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comparing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high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index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pivot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element.</a:t>
            </a:r>
            <a:endParaRPr sz="2000">
              <a:latin typeface="Calibri"/>
              <a:cs typeface="Calibri"/>
            </a:endParaRPr>
          </a:p>
          <a:p>
            <a:pPr marL="470534" marR="774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high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index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greater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pivot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element,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decrement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high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index </a:t>
            </a:r>
            <a:r>
              <a:rPr sz="2000" dirty="0">
                <a:latin typeface="Calibri"/>
                <a:cs typeface="Calibri"/>
              </a:rPr>
              <a:t>otherwise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stop.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latin typeface="Calibri"/>
                <a:cs typeface="Calibri"/>
              </a:rPr>
              <a:t>STEP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4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Compare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low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index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high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index.</a:t>
            </a:r>
            <a:endParaRPr sz="2000">
              <a:latin typeface="Calibri"/>
              <a:cs typeface="Calibri"/>
            </a:endParaRPr>
          </a:p>
          <a:p>
            <a:pPr marL="470534" marR="28892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low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index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less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high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index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swap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low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index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high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index element.</a:t>
            </a:r>
            <a:endParaRPr sz="2000">
              <a:latin typeface="Calibri"/>
              <a:cs typeface="Calibri"/>
            </a:endParaRPr>
          </a:p>
          <a:p>
            <a:pPr marL="470534" marR="174625"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low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index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greater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high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index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swap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high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index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pivot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index element.</a:t>
            </a:r>
            <a:endParaRPr sz="2000">
              <a:latin typeface="Calibri"/>
              <a:cs typeface="Calibri"/>
            </a:endParaRPr>
          </a:p>
          <a:p>
            <a:pPr marL="12700" marR="36385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STEP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5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Repeat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steps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4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recursively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sub-</a:t>
            </a:r>
            <a:r>
              <a:rPr sz="2000" spc="-10" dirty="0">
                <a:latin typeface="Calibri"/>
                <a:cs typeface="Calibri"/>
              </a:rPr>
              <a:t>arrays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until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 get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sorted array.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-2"/>
            <a:ext cx="90678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sz="3200" b="0" dirty="0">
                <a:latin typeface="Calibri"/>
                <a:cs typeface="Calibri"/>
              </a:rPr>
              <a:t>Partition</a:t>
            </a:r>
            <a:r>
              <a:rPr sz="3200" b="0" spc="-165" dirty="0">
                <a:latin typeface="Calibri"/>
                <a:cs typeface="Calibri"/>
              </a:rPr>
              <a:t> </a:t>
            </a:r>
            <a:r>
              <a:rPr sz="3200" b="0" spc="-10" dirty="0">
                <a:latin typeface="Calibri"/>
                <a:cs typeface="Calibri"/>
              </a:rPr>
              <a:t>Algorithm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763" y="763651"/>
            <a:ext cx="9139555" cy="5894705"/>
            <a:chOff x="4763" y="763651"/>
            <a:chExt cx="9139555" cy="5894705"/>
          </a:xfrm>
        </p:grpSpPr>
        <p:sp>
          <p:nvSpPr>
            <p:cNvPr id="5" name="object 5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95579" y="996378"/>
            <a:ext cx="3810000" cy="4416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PARTITION</a:t>
            </a:r>
            <a:r>
              <a:rPr sz="24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(array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A,</a:t>
            </a:r>
            <a:r>
              <a:rPr sz="2400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start,</a:t>
            </a:r>
            <a:r>
              <a:rPr sz="2400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end)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spc="-50" dirty="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299085" indent="-217804">
              <a:lnSpc>
                <a:spcPts val="2865"/>
              </a:lnSpc>
              <a:spcBef>
                <a:spcPts val="50"/>
              </a:spcBef>
              <a:buAutoNum type="arabicPlain"/>
              <a:tabLst>
                <a:tab pos="299085" algn="l"/>
              </a:tabLst>
            </a:pPr>
            <a:r>
              <a:rPr sz="2400" dirty="0">
                <a:latin typeface="Calibri"/>
                <a:cs typeface="Calibri"/>
              </a:rPr>
              <a:t>pivot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?</a:t>
            </a:r>
            <a:r>
              <a:rPr sz="2400" spc="-10" dirty="0">
                <a:latin typeface="Calibri"/>
                <a:cs typeface="Calibri"/>
              </a:rPr>
              <a:t> A[end]</a:t>
            </a:r>
            <a:endParaRPr sz="2400">
              <a:latin typeface="Calibri"/>
              <a:cs typeface="Calibri"/>
            </a:endParaRPr>
          </a:p>
          <a:p>
            <a:pPr marL="299085" indent="-217804">
              <a:lnSpc>
                <a:spcPts val="2865"/>
              </a:lnSpc>
              <a:buAutoNum type="arabicPlain"/>
              <a:tabLst>
                <a:tab pos="299085" algn="l"/>
              </a:tabLst>
            </a:pPr>
            <a:r>
              <a:rPr sz="2400" dirty="0">
                <a:latin typeface="Calibri"/>
                <a:cs typeface="Calibri"/>
              </a:rPr>
              <a:t>i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?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start-</a:t>
            </a:r>
            <a:r>
              <a:rPr sz="2400" spc="-50" dirty="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  <a:p>
            <a:pPr marL="299085" indent="-217804">
              <a:lnSpc>
                <a:spcPts val="2870"/>
              </a:lnSpc>
              <a:spcBef>
                <a:spcPts val="50"/>
              </a:spcBef>
              <a:buAutoNum type="arabicPlain"/>
              <a:tabLst>
                <a:tab pos="299085" algn="l"/>
              </a:tabLst>
            </a:pPr>
            <a:r>
              <a:rPr sz="2400" dirty="0">
                <a:latin typeface="Calibri"/>
                <a:cs typeface="Calibri"/>
              </a:rPr>
              <a:t>for j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?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start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end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-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299085" indent="-217804">
              <a:lnSpc>
                <a:spcPts val="2855"/>
              </a:lnSpc>
              <a:buAutoNum type="arabicPlain"/>
              <a:tabLst>
                <a:tab pos="299085" algn="l"/>
              </a:tabLst>
            </a:pPr>
            <a:r>
              <a:rPr sz="2400" dirty="0">
                <a:latin typeface="Calibri"/>
                <a:cs typeface="Calibri"/>
              </a:rPr>
              <a:t>do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(A[j]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pivot)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299085" indent="-217804">
              <a:lnSpc>
                <a:spcPts val="2865"/>
              </a:lnSpc>
              <a:buAutoNum type="arabicPlain"/>
              <a:tabLst>
                <a:tab pos="299085" algn="l"/>
              </a:tabLst>
            </a:pPr>
            <a:r>
              <a:rPr sz="2400" dirty="0">
                <a:latin typeface="Calibri"/>
                <a:cs typeface="Calibri"/>
              </a:rPr>
              <a:t>then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?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  <a:p>
            <a:pPr marL="299085" indent="-217804">
              <a:lnSpc>
                <a:spcPts val="2865"/>
              </a:lnSpc>
              <a:spcBef>
                <a:spcPts val="50"/>
              </a:spcBef>
              <a:buAutoNum type="arabicPlain"/>
              <a:tabLst>
                <a:tab pos="299085" algn="l"/>
              </a:tabLst>
            </a:pPr>
            <a:r>
              <a:rPr sz="2400" dirty="0">
                <a:latin typeface="Calibri"/>
                <a:cs typeface="Calibri"/>
              </a:rPr>
              <a:t>swap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A[i]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A[j]</a:t>
            </a:r>
            <a:endParaRPr sz="2400">
              <a:latin typeface="Calibri"/>
              <a:cs typeface="Calibri"/>
            </a:endParaRPr>
          </a:p>
          <a:p>
            <a:pPr marL="375920" indent="-294640">
              <a:lnSpc>
                <a:spcPts val="2865"/>
              </a:lnSpc>
              <a:buAutoNum type="arabicPlain"/>
              <a:tabLst>
                <a:tab pos="375920" algn="l"/>
              </a:tabLst>
            </a:pPr>
            <a:r>
              <a:rPr sz="2400" spc="-25" dirty="0">
                <a:latin typeface="Calibri"/>
                <a:cs typeface="Calibri"/>
              </a:rPr>
              <a:t>}}</a:t>
            </a:r>
            <a:endParaRPr sz="2400">
              <a:latin typeface="Calibri"/>
              <a:cs typeface="Calibri"/>
            </a:endParaRPr>
          </a:p>
          <a:p>
            <a:pPr marL="299085" indent="-217804">
              <a:lnSpc>
                <a:spcPts val="2865"/>
              </a:lnSpc>
              <a:spcBef>
                <a:spcPts val="50"/>
              </a:spcBef>
              <a:buAutoNum type="arabicPlain"/>
              <a:tabLst>
                <a:tab pos="299085" algn="l"/>
              </a:tabLst>
            </a:pPr>
            <a:r>
              <a:rPr sz="2400" dirty="0">
                <a:latin typeface="Calibri"/>
                <a:cs typeface="Calibri"/>
              </a:rPr>
              <a:t>swap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A[i+1]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A[end]</a:t>
            </a:r>
            <a:endParaRPr sz="2400">
              <a:latin typeface="Calibri"/>
              <a:cs typeface="Calibri"/>
            </a:endParaRPr>
          </a:p>
          <a:p>
            <a:pPr marL="299085" indent="-217804">
              <a:lnSpc>
                <a:spcPts val="2855"/>
              </a:lnSpc>
              <a:buAutoNum type="arabicPlain"/>
              <a:tabLst>
                <a:tab pos="299085" algn="l"/>
              </a:tabLst>
            </a:pPr>
            <a:r>
              <a:rPr sz="2400" dirty="0">
                <a:latin typeface="Calibri"/>
                <a:cs typeface="Calibri"/>
              </a:rPr>
              <a:t>return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i+1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spc="-5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6804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25"/>
              </a:spcBef>
            </a:pPr>
            <a:r>
              <a:rPr sz="2750" b="0" dirty="0">
                <a:latin typeface="Calibri"/>
                <a:cs typeface="Calibri"/>
              </a:rPr>
              <a:t>Pictorial</a:t>
            </a:r>
            <a:r>
              <a:rPr sz="2750" b="0" spc="45" dirty="0">
                <a:latin typeface="Calibri"/>
                <a:cs typeface="Calibri"/>
              </a:rPr>
              <a:t> </a:t>
            </a:r>
            <a:r>
              <a:rPr sz="2750" b="0" dirty="0">
                <a:latin typeface="Calibri"/>
                <a:cs typeface="Calibri"/>
              </a:rPr>
              <a:t>Representation</a:t>
            </a:r>
            <a:r>
              <a:rPr sz="2750" b="0" spc="140" dirty="0">
                <a:latin typeface="Calibri"/>
                <a:cs typeface="Calibri"/>
              </a:rPr>
              <a:t> </a:t>
            </a:r>
            <a:r>
              <a:rPr sz="2750" b="0" dirty="0">
                <a:latin typeface="Calibri"/>
                <a:cs typeface="Calibri"/>
              </a:rPr>
              <a:t>of</a:t>
            </a:r>
            <a:r>
              <a:rPr sz="2750" b="0" spc="70" dirty="0">
                <a:latin typeface="Calibri"/>
                <a:cs typeface="Calibri"/>
              </a:rPr>
              <a:t> </a:t>
            </a:r>
            <a:r>
              <a:rPr sz="2750" b="0" dirty="0">
                <a:latin typeface="Calibri"/>
                <a:cs typeface="Calibri"/>
              </a:rPr>
              <a:t>Partitioning</a:t>
            </a:r>
            <a:r>
              <a:rPr sz="2750" b="0" spc="60" dirty="0">
                <a:latin typeface="Calibri"/>
                <a:cs typeface="Calibri"/>
              </a:rPr>
              <a:t> </a:t>
            </a:r>
            <a:r>
              <a:rPr sz="2750" b="0" dirty="0">
                <a:latin typeface="Calibri"/>
                <a:cs typeface="Calibri"/>
              </a:rPr>
              <a:t>Unsorted</a:t>
            </a:r>
            <a:r>
              <a:rPr sz="2750" b="0" spc="140" dirty="0">
                <a:latin typeface="Calibri"/>
                <a:cs typeface="Calibri"/>
              </a:rPr>
              <a:t> </a:t>
            </a:r>
            <a:r>
              <a:rPr sz="2750" b="0" spc="-10" dirty="0">
                <a:latin typeface="Calibri"/>
                <a:cs typeface="Calibri"/>
              </a:rPr>
              <a:t>Array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63" y="763651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5862" y="1062453"/>
            <a:ext cx="6136353" cy="489177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6804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25"/>
              </a:spcBef>
            </a:pPr>
            <a:r>
              <a:rPr sz="2750" b="0" spc="-10" dirty="0">
                <a:latin typeface="Calibri"/>
                <a:cs typeface="Calibri"/>
              </a:rPr>
              <a:t>Example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63" y="763651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479" y="876661"/>
            <a:ext cx="6388186" cy="512815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474088" y="6069965"/>
            <a:ext cx="391922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https://www.guru99.com/quicksort-in-javascript.html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6804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25"/>
              </a:spcBef>
            </a:pPr>
            <a:r>
              <a:rPr sz="2750" b="0" dirty="0">
                <a:latin typeface="Calibri"/>
                <a:cs typeface="Calibri"/>
              </a:rPr>
              <a:t>Quick</a:t>
            </a:r>
            <a:r>
              <a:rPr sz="2750" b="0" spc="125" dirty="0">
                <a:latin typeface="Calibri"/>
                <a:cs typeface="Calibri"/>
              </a:rPr>
              <a:t> </a:t>
            </a:r>
            <a:r>
              <a:rPr sz="2750" b="0" spc="-20" dirty="0">
                <a:latin typeface="Calibri"/>
                <a:cs typeface="Calibri"/>
              </a:rPr>
              <a:t>Sort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63" y="763651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8445" y="924242"/>
            <a:ext cx="8492490" cy="4054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What</a:t>
            </a:r>
            <a:r>
              <a:rPr sz="24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4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Recursion</a:t>
            </a:r>
            <a:endParaRPr sz="2400">
              <a:latin typeface="Calibri"/>
              <a:cs typeface="Calibri"/>
            </a:endParaRPr>
          </a:p>
          <a:p>
            <a:pPr marL="12700" marR="7620">
              <a:lnSpc>
                <a:spcPts val="2930"/>
              </a:lnSpc>
              <a:spcBef>
                <a:spcPts val="45"/>
              </a:spcBef>
            </a:pPr>
            <a:r>
              <a:rPr sz="2400" dirty="0">
                <a:latin typeface="Calibri"/>
                <a:cs typeface="Calibri"/>
              </a:rPr>
              <a:t>On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given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array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1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perform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partition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1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array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and </a:t>
            </a:r>
            <a:r>
              <a:rPr sz="2400" dirty="0">
                <a:latin typeface="Calibri"/>
                <a:cs typeface="Calibri"/>
              </a:rPr>
              <a:t>recursively</a:t>
            </a:r>
            <a:r>
              <a:rPr sz="2400" spc="3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3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partition-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3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3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partition-</a:t>
            </a:r>
            <a:r>
              <a:rPr sz="2400" dirty="0">
                <a:latin typeface="Calibri"/>
                <a:cs typeface="Calibri"/>
              </a:rPr>
              <a:t>3.</a:t>
            </a:r>
            <a:r>
              <a:rPr sz="2400" spc="3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But</a:t>
            </a:r>
            <a:r>
              <a:rPr sz="2400" spc="3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3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3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3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stop</a:t>
            </a:r>
            <a:r>
              <a:rPr sz="2400" spc="37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45"/>
              </a:lnSpc>
            </a:pPr>
            <a:r>
              <a:rPr sz="2400" dirty="0">
                <a:latin typeface="Calibri"/>
                <a:cs typeface="Calibri"/>
              </a:rPr>
              <a:t>some</a:t>
            </a:r>
            <a:r>
              <a:rPr sz="2400" spc="2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point</a:t>
            </a:r>
            <a:r>
              <a:rPr sz="2400" spc="2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i.e.,</a:t>
            </a:r>
            <a:r>
              <a:rPr sz="2400" spc="2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2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stop</a:t>
            </a:r>
            <a:r>
              <a:rPr sz="2400" spc="3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2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partition</a:t>
            </a:r>
            <a:r>
              <a:rPr sz="2400" spc="3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3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already</a:t>
            </a:r>
            <a:r>
              <a:rPr sz="2400" spc="254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sorted.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  <a:spcBef>
                <a:spcPts val="50"/>
              </a:spcBef>
            </a:pPr>
            <a:r>
              <a:rPr sz="2400" dirty="0">
                <a:latin typeface="Calibri"/>
                <a:cs typeface="Calibri"/>
              </a:rPr>
              <a:t>Remember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array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containing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always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sorted.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So,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dirty="0">
                <a:latin typeface="Calibri"/>
                <a:cs typeface="Calibri"/>
              </a:rPr>
              <a:t>we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proceed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till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partition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length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one.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  <a:spcBef>
                <a:spcPts val="2905"/>
              </a:spcBef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What</a:t>
            </a:r>
            <a:r>
              <a:rPr sz="24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4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Concatenation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  <a:tabLst>
                <a:tab pos="3884929" algn="l"/>
                <a:tab pos="4481195" algn="l"/>
                <a:tab pos="5201920" algn="l"/>
                <a:tab pos="6528434" algn="l"/>
                <a:tab pos="7124700" algn="l"/>
              </a:tabLst>
            </a:pPr>
            <a:r>
              <a:rPr sz="2400" dirty="0">
                <a:latin typeface="Calibri"/>
                <a:cs typeface="Calibri"/>
              </a:rPr>
              <a:t>After</a:t>
            </a:r>
            <a:r>
              <a:rPr sz="2400" spc="4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4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sub-arrays(partitions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and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their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partitions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and</a:t>
            </a:r>
            <a:r>
              <a:rPr sz="2400" dirty="0">
                <a:latin typeface="Calibri"/>
                <a:cs typeface="Calibri"/>
              </a:rPr>
              <a:t>	so</a:t>
            </a:r>
            <a:r>
              <a:rPr sz="2400" spc="4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on)</a:t>
            </a:r>
            <a:r>
              <a:rPr sz="2400" spc="4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are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  <a:spcBef>
                <a:spcPts val="50"/>
              </a:spcBef>
              <a:tabLst>
                <a:tab pos="1026794" algn="l"/>
                <a:tab pos="1535430" algn="l"/>
                <a:tab pos="3948429" algn="l"/>
                <a:tab pos="4562475" algn="l"/>
                <a:tab pos="5299075" algn="l"/>
                <a:tab pos="5854065" algn="l"/>
                <a:tab pos="6769100" algn="l"/>
                <a:tab pos="7195820" algn="l"/>
              </a:tabLst>
            </a:pPr>
            <a:r>
              <a:rPr sz="2400" spc="-10" dirty="0">
                <a:latin typeface="Calibri"/>
                <a:cs typeface="Calibri"/>
              </a:rPr>
              <a:t>sorted,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we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concatenate(place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one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after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other)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all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sub-arrays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dirty="0">
                <a:latin typeface="Calibri"/>
                <a:cs typeface="Calibri"/>
              </a:rPr>
              <a:t>according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indices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gives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sorted-</a:t>
            </a:r>
            <a:r>
              <a:rPr sz="2400" spc="-10" dirty="0">
                <a:latin typeface="Calibri"/>
                <a:cs typeface="Calibri"/>
              </a:rPr>
              <a:t>array.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6804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25"/>
              </a:spcBef>
            </a:pPr>
            <a:r>
              <a:rPr sz="2750" b="0" dirty="0">
                <a:latin typeface="Calibri"/>
                <a:cs typeface="Calibri"/>
              </a:rPr>
              <a:t>Quick</a:t>
            </a:r>
            <a:r>
              <a:rPr sz="2750" b="0" spc="125" dirty="0">
                <a:latin typeface="Calibri"/>
                <a:cs typeface="Calibri"/>
              </a:rPr>
              <a:t> </a:t>
            </a:r>
            <a:r>
              <a:rPr sz="2750" b="0" spc="-20" dirty="0">
                <a:latin typeface="Calibri"/>
                <a:cs typeface="Calibri"/>
              </a:rPr>
              <a:t>Sort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63" y="763651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7029" y="1108308"/>
            <a:ext cx="5952648" cy="476316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6804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25"/>
              </a:spcBef>
            </a:pPr>
            <a:r>
              <a:rPr sz="2750" b="0" dirty="0">
                <a:latin typeface="Calibri"/>
                <a:cs typeface="Calibri"/>
              </a:rPr>
              <a:t>Quick</a:t>
            </a:r>
            <a:r>
              <a:rPr sz="2750" b="0" spc="114" dirty="0">
                <a:latin typeface="Calibri"/>
                <a:cs typeface="Calibri"/>
              </a:rPr>
              <a:t> </a:t>
            </a:r>
            <a:r>
              <a:rPr sz="2750" b="0" dirty="0">
                <a:latin typeface="Calibri"/>
                <a:cs typeface="Calibri"/>
              </a:rPr>
              <a:t>Sort</a:t>
            </a:r>
            <a:r>
              <a:rPr sz="2750" b="0" spc="90" dirty="0">
                <a:latin typeface="Calibri"/>
                <a:cs typeface="Calibri"/>
              </a:rPr>
              <a:t> </a:t>
            </a:r>
            <a:r>
              <a:rPr sz="2750" b="0" spc="-10" dirty="0">
                <a:latin typeface="Calibri"/>
                <a:cs typeface="Calibri"/>
              </a:rPr>
              <a:t>Analysis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63" y="763651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30517" y="1496377"/>
            <a:ext cx="8567420" cy="3691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Learning</a:t>
            </a:r>
            <a:r>
              <a:rPr sz="2400" b="1" u="sng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Objectives</a:t>
            </a:r>
            <a:r>
              <a:rPr sz="2400" b="1" u="sng" spc="-7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</a:t>
            </a:r>
            <a:r>
              <a:rPr sz="2400" b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this</a:t>
            </a:r>
            <a:r>
              <a:rPr sz="2400" b="1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Module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5"/>
              </a:spcBef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module,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learning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about: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  <a:spcBef>
                <a:spcPts val="2900"/>
              </a:spcBef>
            </a:pPr>
            <a:r>
              <a:rPr sz="2400" b="1" dirty="0">
                <a:latin typeface="Calibri"/>
                <a:cs typeface="Calibri"/>
              </a:rPr>
              <a:t>Time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and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Space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Complexity: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learn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about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running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of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process.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100400"/>
              </a:lnSpc>
              <a:spcBef>
                <a:spcPts val="2890"/>
              </a:spcBef>
            </a:pPr>
            <a:r>
              <a:rPr sz="2400" b="1" dirty="0">
                <a:latin typeface="Calibri"/>
                <a:cs typeface="Calibri"/>
              </a:rPr>
              <a:t>Comparison</a:t>
            </a:r>
            <a:r>
              <a:rPr sz="2400" b="1" spc="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with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other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algorithms: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compare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quick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with </a:t>
            </a:r>
            <a:r>
              <a:rPr sz="2400" dirty="0">
                <a:latin typeface="Calibri"/>
                <a:cs typeface="Calibri"/>
              </a:rPr>
              <a:t>other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sorting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algorithms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situations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quick sort is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optimal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approach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take.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6804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25"/>
              </a:spcBef>
            </a:pPr>
            <a:r>
              <a:rPr sz="2750" b="0" dirty="0">
                <a:latin typeface="Calibri"/>
                <a:cs typeface="Calibri"/>
              </a:rPr>
              <a:t>Quick</a:t>
            </a:r>
            <a:r>
              <a:rPr sz="2750" b="0" spc="114" dirty="0">
                <a:latin typeface="Calibri"/>
                <a:cs typeface="Calibri"/>
              </a:rPr>
              <a:t> </a:t>
            </a:r>
            <a:r>
              <a:rPr sz="2750" b="0" dirty="0">
                <a:latin typeface="Calibri"/>
                <a:cs typeface="Calibri"/>
              </a:rPr>
              <a:t>Sort</a:t>
            </a:r>
            <a:r>
              <a:rPr sz="2750" b="0" spc="90" dirty="0">
                <a:latin typeface="Calibri"/>
                <a:cs typeface="Calibri"/>
              </a:rPr>
              <a:t> </a:t>
            </a:r>
            <a:r>
              <a:rPr sz="2750" b="0" spc="-10" dirty="0">
                <a:latin typeface="Calibri"/>
                <a:cs typeface="Calibri"/>
              </a:rPr>
              <a:t>Analysis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63" y="763651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94640" y="1212532"/>
            <a:ext cx="8566785" cy="3691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b="1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Calibri"/>
                <a:cs typeface="Calibri"/>
              </a:rPr>
              <a:t>Running</a:t>
            </a:r>
            <a:r>
              <a:rPr sz="2400" b="1" u="sng" spc="-5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Calibri"/>
                <a:cs typeface="Calibri"/>
              </a:rPr>
              <a:t>Time</a:t>
            </a:r>
            <a:r>
              <a:rPr sz="2400" b="1" u="sng" spc="-4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Calibri"/>
                <a:cs typeface="Calibri"/>
              </a:rPr>
              <a:t>of Quick</a:t>
            </a:r>
            <a:r>
              <a:rPr sz="2400" b="1" u="sng" spc="10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spc="-20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Calibri"/>
                <a:cs typeface="Calibri"/>
              </a:rPr>
              <a:t>Sort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1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taken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quick</a:t>
            </a:r>
            <a:r>
              <a:rPr sz="2400" spc="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array</a:t>
            </a:r>
            <a:r>
              <a:rPr sz="2400" spc="1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either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ascending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or</a:t>
            </a:r>
            <a:endParaRPr sz="2400">
              <a:latin typeface="Calibri"/>
              <a:cs typeface="Calibri"/>
            </a:endParaRPr>
          </a:p>
          <a:p>
            <a:pPr marL="12700" marR="9525">
              <a:lnSpc>
                <a:spcPts val="2850"/>
              </a:lnSpc>
              <a:spcBef>
                <a:spcPts val="170"/>
              </a:spcBef>
              <a:tabLst>
                <a:tab pos="1600200" algn="l"/>
                <a:tab pos="2463165" algn="l"/>
                <a:tab pos="3773804" algn="l"/>
                <a:tab pos="5020945" algn="l"/>
                <a:tab pos="5843270" algn="l"/>
                <a:tab pos="6438265" algn="l"/>
                <a:tab pos="7271384" algn="l"/>
                <a:tab pos="8083550" algn="l"/>
              </a:tabLst>
            </a:pPr>
            <a:r>
              <a:rPr sz="2400" spc="-10" dirty="0">
                <a:latin typeface="Calibri"/>
                <a:cs typeface="Calibri"/>
              </a:rPr>
              <a:t>descending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0" dirty="0">
                <a:latin typeface="Calibri"/>
                <a:cs typeface="Calibri"/>
              </a:rPr>
              <a:t>order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generally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depends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0" dirty="0">
                <a:latin typeface="Calibri"/>
                <a:cs typeface="Calibri"/>
              </a:rPr>
              <a:t>upon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input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array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and </a:t>
            </a:r>
            <a:r>
              <a:rPr sz="2400" dirty="0">
                <a:latin typeface="Calibri"/>
                <a:cs typeface="Calibri"/>
              </a:rPr>
              <a:t>partition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strategy.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>
              <a:latin typeface="Calibri"/>
              <a:cs typeface="Calibri"/>
            </a:endParaRPr>
          </a:p>
          <a:p>
            <a:pPr marL="12700" marR="14604">
              <a:lnSpc>
                <a:spcPts val="2850"/>
              </a:lnSpc>
              <a:tabLst>
                <a:tab pos="1320165" algn="l"/>
              </a:tabLst>
            </a:pPr>
            <a:r>
              <a:rPr sz="2400" spc="-10" dirty="0">
                <a:latin typeface="Calibri"/>
                <a:cs typeface="Calibri"/>
              </a:rPr>
              <a:t>Following</a:t>
            </a:r>
            <a:r>
              <a:rPr sz="2400" dirty="0">
                <a:latin typeface="Calibri"/>
                <a:cs typeface="Calibri"/>
              </a:rPr>
              <a:t>	are</a:t>
            </a:r>
            <a:r>
              <a:rPr sz="2400" spc="3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three</a:t>
            </a:r>
            <a:r>
              <a:rPr sz="2400" spc="3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cases</a:t>
            </a:r>
            <a:r>
              <a:rPr sz="2400" spc="3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3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3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come</a:t>
            </a:r>
            <a:r>
              <a:rPr sz="2400" spc="3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across</a:t>
            </a:r>
            <a:r>
              <a:rPr sz="2400" spc="3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while</a:t>
            </a:r>
            <a:r>
              <a:rPr sz="2400" spc="3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sorting</a:t>
            </a:r>
            <a:r>
              <a:rPr sz="2400" spc="39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 </a:t>
            </a:r>
            <a:r>
              <a:rPr sz="2400" dirty="0">
                <a:latin typeface="Calibri"/>
                <a:cs typeface="Calibri"/>
              </a:rPr>
              <a:t>array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quick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algorithm:</a:t>
            </a:r>
            <a:endParaRPr sz="2400">
              <a:latin typeface="Calibri"/>
              <a:cs typeface="Calibri"/>
            </a:endParaRPr>
          </a:p>
          <a:p>
            <a:pPr marL="118745" indent="-114300">
              <a:lnSpc>
                <a:spcPts val="2830"/>
              </a:lnSpc>
              <a:buSzPct val="95833"/>
              <a:buFont typeface="Arial MT"/>
              <a:buChar char="•"/>
              <a:tabLst>
                <a:tab pos="118745" algn="l"/>
              </a:tabLst>
            </a:pPr>
            <a:r>
              <a:rPr sz="2400" dirty="0">
                <a:latin typeface="Calibri"/>
                <a:cs typeface="Calibri"/>
              </a:rPr>
              <a:t>Best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Case</a:t>
            </a:r>
            <a:endParaRPr sz="2400">
              <a:latin typeface="Calibri"/>
              <a:cs typeface="Calibri"/>
            </a:endParaRPr>
          </a:p>
          <a:p>
            <a:pPr marL="118745" indent="-114300">
              <a:lnSpc>
                <a:spcPts val="2870"/>
              </a:lnSpc>
              <a:buSzPct val="95833"/>
              <a:buFont typeface="Arial MT"/>
              <a:buChar char="•"/>
              <a:tabLst>
                <a:tab pos="118745" algn="l"/>
              </a:tabLst>
            </a:pPr>
            <a:r>
              <a:rPr sz="2400" spc="-25" dirty="0">
                <a:latin typeface="Calibri"/>
                <a:cs typeface="Calibri"/>
              </a:rPr>
              <a:t>Worst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Case</a:t>
            </a:r>
            <a:endParaRPr sz="24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50"/>
              </a:spcBef>
              <a:buSzPct val="95833"/>
              <a:buFont typeface="Arial MT"/>
              <a:buChar char="•"/>
              <a:tabLst>
                <a:tab pos="118745" algn="l"/>
              </a:tabLst>
            </a:pPr>
            <a:r>
              <a:rPr sz="2400" spc="-10" dirty="0">
                <a:latin typeface="Calibri"/>
                <a:cs typeface="Calibri"/>
              </a:rPr>
              <a:t>Average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Case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192"/>
            <a:ext cx="9139555" cy="6858000"/>
            <a:chOff x="4763" y="0"/>
            <a:chExt cx="913955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25" y="0"/>
              <a:ext cx="9134475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763" y="1049400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99" y="6305550"/>
              <a:ext cx="2409825" cy="35242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362200" y="2318195"/>
            <a:ext cx="4930140" cy="2957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ts val="2865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Quick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Sort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ts val="2865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Choosing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pivot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Quick</a:t>
            </a:r>
            <a:endParaRPr sz="2400" dirty="0">
              <a:latin typeface="Calibri"/>
              <a:cs typeface="Calibri"/>
            </a:endParaRPr>
          </a:p>
          <a:p>
            <a:pPr marL="355600">
              <a:lnSpc>
                <a:spcPts val="2865"/>
              </a:lnSpc>
              <a:spcBef>
                <a:spcPts val="50"/>
              </a:spcBef>
            </a:pPr>
            <a:r>
              <a:rPr sz="2400" spc="-20" dirty="0">
                <a:latin typeface="Calibri"/>
                <a:cs typeface="Calibri"/>
              </a:rPr>
              <a:t>Sort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ts val="2865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Example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Quick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Sort</a:t>
            </a:r>
            <a:endParaRPr sz="2400" dirty="0">
              <a:latin typeface="Calibri"/>
              <a:cs typeface="Calibri"/>
            </a:endParaRPr>
          </a:p>
          <a:p>
            <a:pPr marL="354965" indent="-342265">
              <a:lnSpc>
                <a:spcPts val="2870"/>
              </a:lnSpc>
              <a:spcBef>
                <a:spcPts val="50"/>
              </a:spcBef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Algorithm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Quick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Sort</a:t>
            </a:r>
            <a:endParaRPr sz="2400" dirty="0">
              <a:latin typeface="Calibri"/>
              <a:cs typeface="Calibri"/>
            </a:endParaRPr>
          </a:p>
          <a:p>
            <a:pPr marL="354330" marR="5080" indent="-342265">
              <a:lnSpc>
                <a:spcPts val="2850"/>
              </a:lnSpc>
              <a:spcBef>
                <a:spcPts val="11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Complexity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Analysis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Sorting 	Algorithm</a:t>
            </a:r>
            <a:endParaRPr sz="2400" dirty="0">
              <a:latin typeface="Calibri"/>
              <a:cs typeface="Calibri"/>
            </a:endParaRPr>
          </a:p>
          <a:p>
            <a:pPr marL="354965" indent="-342265">
              <a:lnSpc>
                <a:spcPts val="2840"/>
              </a:lnSpc>
              <a:buFont typeface="Wingdings"/>
              <a:buChar char=""/>
              <a:tabLst>
                <a:tab pos="354965" algn="l"/>
              </a:tabLst>
            </a:pPr>
            <a:r>
              <a:rPr sz="2400" spc="-10" dirty="0">
                <a:latin typeface="Calibri"/>
                <a:cs typeface="Calibri"/>
              </a:rPr>
              <a:t>Brainstorming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Session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F7E20CD-770C-D643-1EA6-4B6A8166E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6" y="266605"/>
            <a:ext cx="8385175" cy="619696"/>
          </a:xfrm>
        </p:spPr>
        <p:txBody>
          <a:bodyPr/>
          <a:lstStyle/>
          <a:p>
            <a:pPr algn="ctr"/>
            <a:r>
              <a:rPr lang="en-IN" dirty="0"/>
              <a:t>Quick</a:t>
            </a:r>
            <a:r>
              <a:rPr lang="en-IN" spc="-25" dirty="0"/>
              <a:t> </a:t>
            </a:r>
            <a:r>
              <a:rPr lang="en-IN" spc="-20" dirty="0"/>
              <a:t>Sort</a:t>
            </a:r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6804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25"/>
              </a:spcBef>
            </a:pPr>
            <a:r>
              <a:rPr sz="2750" b="0" dirty="0">
                <a:latin typeface="Calibri"/>
                <a:cs typeface="Calibri"/>
              </a:rPr>
              <a:t>Quick</a:t>
            </a:r>
            <a:r>
              <a:rPr sz="2750" b="0" spc="114" dirty="0">
                <a:latin typeface="Calibri"/>
                <a:cs typeface="Calibri"/>
              </a:rPr>
              <a:t> </a:t>
            </a:r>
            <a:r>
              <a:rPr sz="2750" b="0" dirty="0">
                <a:latin typeface="Calibri"/>
                <a:cs typeface="Calibri"/>
              </a:rPr>
              <a:t>Sort</a:t>
            </a:r>
            <a:r>
              <a:rPr sz="2750" b="0" spc="90" dirty="0">
                <a:latin typeface="Calibri"/>
                <a:cs typeface="Calibri"/>
              </a:rPr>
              <a:t> </a:t>
            </a:r>
            <a:r>
              <a:rPr sz="2750" b="0" spc="-10" dirty="0">
                <a:latin typeface="Calibri"/>
                <a:cs typeface="Calibri"/>
              </a:rPr>
              <a:t>Analysis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63" y="763651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05205" y="974344"/>
          <a:ext cx="6972300" cy="31070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000" spc="-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Case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000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r>
                        <a:rPr sz="2000" spc="-1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Complexity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5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Best</a:t>
                      </a:r>
                      <a:r>
                        <a:rPr sz="20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Case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 marR="1993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Minimum</a:t>
                      </a:r>
                      <a:r>
                        <a:rPr sz="20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levels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of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recursion,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balanced splits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7155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T(n)=nlogn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Worst</a:t>
                      </a:r>
                      <a:r>
                        <a:rPr sz="2000" spc="-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Case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 marR="37973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Already</a:t>
                      </a:r>
                      <a:r>
                        <a:rPr sz="20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sorted 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array,</a:t>
                      </a:r>
                      <a:r>
                        <a:rPr sz="20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unbalanced splits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185"/>
                        </a:spcBef>
                      </a:pPr>
                      <a:r>
                        <a:rPr sz="2000" i="1" spc="-10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000" spc="-10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2000" i="1" spc="-10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000" spc="-10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)=</a:t>
                      </a:r>
                      <a:r>
                        <a:rPr sz="2000" i="1" spc="-10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750" spc="-10" dirty="0">
                          <a:latin typeface="Calibri"/>
                          <a:cs typeface="Calibri"/>
                        </a:rPr>
                        <a:t>2</a:t>
                      </a:r>
                      <a:endParaRPr sz="2750">
                        <a:latin typeface="Calibri"/>
                        <a:cs typeface="Calibri"/>
                      </a:endParaRPr>
                    </a:p>
                  </a:txBody>
                  <a:tcPr marL="0" marR="0" marT="27749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Average</a:t>
                      </a:r>
                      <a:r>
                        <a:rPr sz="20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Case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8732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 marR="42735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Uneven</a:t>
                      </a:r>
                      <a:r>
                        <a:rPr sz="2000" spc="-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balanced partitions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T(n)=nlogn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8732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4662" y="4457382"/>
            <a:ext cx="3474085" cy="853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Space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Complexity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Analysis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space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complexity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Quicksort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O(n)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sz="3200" b="0" dirty="0">
                <a:latin typeface="Calibri"/>
                <a:cs typeface="Calibri"/>
              </a:rPr>
              <a:t>Comparison</a:t>
            </a:r>
            <a:r>
              <a:rPr sz="3200" b="0" spc="-45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of</a:t>
            </a:r>
            <a:r>
              <a:rPr sz="3200" b="0" spc="-70" dirty="0">
                <a:latin typeface="Calibri"/>
                <a:cs typeface="Calibri"/>
              </a:rPr>
              <a:t> </a:t>
            </a:r>
            <a:r>
              <a:rPr sz="3200" b="0" spc="-10" dirty="0">
                <a:latin typeface="Calibri"/>
                <a:cs typeface="Calibri"/>
              </a:rPr>
              <a:t>Analysis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63" y="763651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9063" y="904875"/>
            <a:ext cx="7264224" cy="506293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sz="3200" b="0" spc="-10" dirty="0">
                <a:latin typeface="Calibri"/>
                <a:cs typeface="Calibri"/>
              </a:rPr>
              <a:t>Comparative</a:t>
            </a:r>
            <a:r>
              <a:rPr sz="3200" b="0" spc="-125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Analysis</a:t>
            </a:r>
            <a:r>
              <a:rPr sz="3200" b="0" spc="-10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of</a:t>
            </a:r>
            <a:r>
              <a:rPr sz="3200" b="0" spc="-35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all</a:t>
            </a:r>
            <a:r>
              <a:rPr sz="3200" b="0" spc="-5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the</a:t>
            </a:r>
            <a:r>
              <a:rPr sz="3200" b="0" spc="-120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Sorting</a:t>
            </a:r>
            <a:r>
              <a:rPr sz="3200" b="0" spc="-45" dirty="0">
                <a:latin typeface="Calibri"/>
                <a:cs typeface="Calibri"/>
              </a:rPr>
              <a:t> </a:t>
            </a:r>
            <a:r>
              <a:rPr sz="3200" b="0" spc="-10" dirty="0">
                <a:latin typeface="Calibri"/>
                <a:cs typeface="Calibri"/>
              </a:rPr>
              <a:t>Algorithm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63" y="763651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5450" y="1216786"/>
          <a:ext cx="8782049" cy="3966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6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6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6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64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6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5819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770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Algorithm</a:t>
                      </a:r>
                      <a:r>
                        <a:rPr sz="1800" b="1" spc="-5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Sort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2479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 marR="730250">
                        <a:lnSpc>
                          <a:spcPct val="100899"/>
                        </a:lnSpc>
                        <a:spcBef>
                          <a:spcPts val="670"/>
                        </a:spcBef>
                      </a:pP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Algorithm Average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770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Best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2479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1770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Time </a:t>
                      </a:r>
                      <a:r>
                        <a:rPr sz="1800" b="1" spc="-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Worst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2479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770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Features</a:t>
                      </a:r>
                      <a:r>
                        <a:rPr sz="1800" b="1" spc="-1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Space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2479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67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Quicksort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O(n*log(n))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O(n*log(n))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O(n2)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Constant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67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Bubble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sort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93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O(n2)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93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O(n2)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93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O(n2)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93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Constant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93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67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Selection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Sort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O(n2)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O(n2)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O(n2)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Constant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67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2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Insertion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Sort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684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92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O(n2)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684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92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O(n)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684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92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O(n2)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684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92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Constant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684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467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Heap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Sort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747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O(n*log(n))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747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O(n*log(n))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747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O(n*log(n))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747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Constant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747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467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Merge</a:t>
                      </a:r>
                      <a:r>
                        <a:rPr sz="18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Sort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O(n*log(n))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O(n*log(n))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O(n*log(n))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Depends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6166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E21E23"/>
                </a:solidFill>
                <a:latin typeface="Verdana"/>
                <a:cs typeface="Verdana"/>
              </a:rPr>
              <a:t>Test</a:t>
            </a:r>
            <a:r>
              <a:rPr sz="3200" spc="-55" dirty="0">
                <a:solidFill>
                  <a:srgbClr val="E21E23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E21E23"/>
                </a:solidFill>
                <a:latin typeface="Verdana"/>
                <a:cs typeface="Verdana"/>
              </a:rPr>
              <a:t>Your</a:t>
            </a:r>
            <a:r>
              <a:rPr sz="3200" spc="-40" dirty="0">
                <a:solidFill>
                  <a:srgbClr val="E21E23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E21E23"/>
                </a:solidFill>
                <a:latin typeface="Verdana"/>
                <a:cs typeface="Verdana"/>
              </a:rPr>
              <a:t>Knowledge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63" y="763651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66700" y="851535"/>
            <a:ext cx="8256905" cy="47898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1615" indent="-219075">
              <a:lnSpc>
                <a:spcPts val="2865"/>
              </a:lnSpc>
              <a:spcBef>
                <a:spcPts val="105"/>
              </a:spcBef>
              <a:buSzPct val="89583"/>
              <a:buAutoNum type="arabicPeriod"/>
              <a:tabLst>
                <a:tab pos="221615" algn="l"/>
              </a:tabLst>
            </a:pP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following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arrays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sorted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ascending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order:</a:t>
            </a:r>
            <a:endParaRPr sz="2400">
              <a:latin typeface="Calibri"/>
              <a:cs typeface="Calibri"/>
            </a:endParaRPr>
          </a:p>
          <a:p>
            <a:pPr marL="80645">
              <a:lnSpc>
                <a:spcPts val="2865"/>
              </a:lnSpc>
            </a:pPr>
            <a:r>
              <a:rPr sz="2400" dirty="0">
                <a:latin typeface="Calibri"/>
                <a:cs typeface="Calibri"/>
              </a:rPr>
              <a:t>a: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10, 14,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18, 22,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98, 101,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123</a:t>
            </a:r>
            <a:endParaRPr sz="2400">
              <a:latin typeface="Calibri"/>
              <a:cs typeface="Calibri"/>
            </a:endParaRPr>
          </a:p>
          <a:p>
            <a:pPr marL="80645">
              <a:lnSpc>
                <a:spcPts val="2865"/>
              </a:lnSpc>
              <a:spcBef>
                <a:spcPts val="50"/>
              </a:spcBef>
            </a:pPr>
            <a:r>
              <a:rPr sz="2400" dirty="0">
                <a:latin typeface="Calibri"/>
                <a:cs typeface="Calibri"/>
              </a:rPr>
              <a:t>b: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8,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7,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6,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5,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4,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3,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  <a:p>
            <a:pPr marL="80645">
              <a:lnSpc>
                <a:spcPts val="2865"/>
              </a:lnSpc>
            </a:pPr>
            <a:r>
              <a:rPr sz="2400" dirty="0">
                <a:latin typeface="Calibri"/>
                <a:cs typeface="Calibri"/>
              </a:rPr>
              <a:t>c: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54,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55,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56,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58,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61,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60,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65</a:t>
            </a:r>
            <a:endParaRPr sz="2400">
              <a:latin typeface="Calibri"/>
              <a:cs typeface="Calibri"/>
            </a:endParaRPr>
          </a:p>
          <a:p>
            <a:pPr marL="80645">
              <a:lnSpc>
                <a:spcPts val="2865"/>
              </a:lnSpc>
              <a:spcBef>
                <a:spcPts val="50"/>
              </a:spcBef>
            </a:pPr>
            <a:r>
              <a:rPr sz="2400" dirty="0">
                <a:latin typeface="Calibri"/>
                <a:cs typeface="Calibri"/>
              </a:rPr>
              <a:t>d: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3,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4,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5,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6,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7,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  <a:p>
            <a:pPr marL="80645">
              <a:lnSpc>
                <a:spcPts val="2865"/>
              </a:lnSpc>
            </a:pPr>
            <a:r>
              <a:rPr sz="2400" dirty="0">
                <a:latin typeface="Calibri"/>
                <a:cs typeface="Calibri"/>
              </a:rPr>
              <a:t>e: 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d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2400">
              <a:latin typeface="Calibri"/>
              <a:cs typeface="Calibri"/>
            </a:endParaRPr>
          </a:p>
          <a:p>
            <a:pPr marL="12700" marR="5080" indent="294005">
              <a:lnSpc>
                <a:spcPts val="2850"/>
              </a:lnSpc>
              <a:buSzPct val="89583"/>
              <a:buAutoNum type="arabicPeriod" startAt="2"/>
              <a:tabLst>
                <a:tab pos="306705" algn="l"/>
              </a:tabLst>
            </a:pPr>
            <a:r>
              <a:rPr sz="2400" spc="-50" dirty="0">
                <a:latin typeface="Calibri"/>
                <a:cs typeface="Calibri"/>
              </a:rPr>
              <a:t>You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given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array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[9,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5,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3,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8,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10,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11,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8,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12].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What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index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array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1-</a:t>
            </a:r>
            <a:r>
              <a:rPr sz="2400" spc="-10" dirty="0">
                <a:latin typeface="Calibri"/>
                <a:cs typeface="Calibri"/>
              </a:rPr>
              <a:t>indexed?</a:t>
            </a:r>
            <a:endParaRPr sz="2400">
              <a:latin typeface="Calibri"/>
              <a:cs typeface="Calibri"/>
            </a:endParaRPr>
          </a:p>
          <a:p>
            <a:pPr marL="80645">
              <a:lnSpc>
                <a:spcPts val="2830"/>
              </a:lnSpc>
            </a:pPr>
            <a:r>
              <a:rPr sz="2400" dirty="0">
                <a:latin typeface="Calibri"/>
                <a:cs typeface="Calibri"/>
              </a:rPr>
              <a:t>a: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  <a:p>
            <a:pPr marL="80645">
              <a:lnSpc>
                <a:spcPts val="2855"/>
              </a:lnSpc>
            </a:pPr>
            <a:r>
              <a:rPr sz="2400" dirty="0">
                <a:latin typeface="Calibri"/>
                <a:cs typeface="Calibri"/>
              </a:rPr>
              <a:t>b: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  <a:p>
            <a:pPr marL="80645">
              <a:lnSpc>
                <a:spcPts val="2870"/>
              </a:lnSpc>
            </a:pPr>
            <a:r>
              <a:rPr sz="2400" dirty="0">
                <a:latin typeface="Calibri"/>
                <a:cs typeface="Calibri"/>
              </a:rPr>
              <a:t>c: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  <a:p>
            <a:pPr marL="80645">
              <a:lnSpc>
                <a:spcPct val="100000"/>
              </a:lnSpc>
              <a:spcBef>
                <a:spcPts val="50"/>
              </a:spcBef>
            </a:pPr>
            <a:r>
              <a:rPr sz="2400" dirty="0">
                <a:latin typeface="Calibri"/>
                <a:cs typeface="Calibri"/>
              </a:rPr>
              <a:t>d: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6166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E21E23"/>
                </a:solidFill>
                <a:latin typeface="Verdana"/>
                <a:cs typeface="Verdana"/>
              </a:rPr>
              <a:t>Test</a:t>
            </a:r>
            <a:r>
              <a:rPr sz="3200" spc="-55" dirty="0">
                <a:solidFill>
                  <a:srgbClr val="E21E23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E21E23"/>
                </a:solidFill>
                <a:latin typeface="Verdana"/>
                <a:cs typeface="Verdana"/>
              </a:rPr>
              <a:t>Your</a:t>
            </a:r>
            <a:r>
              <a:rPr sz="3200" spc="-40" dirty="0">
                <a:solidFill>
                  <a:srgbClr val="E21E23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E21E23"/>
                </a:solidFill>
                <a:latin typeface="Verdana"/>
                <a:cs typeface="Verdana"/>
              </a:rPr>
              <a:t>Knowledge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63" y="763651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66700" y="851852"/>
            <a:ext cx="8599805" cy="5523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indent="246379">
              <a:lnSpc>
                <a:spcPct val="100000"/>
              </a:lnSpc>
              <a:spcBef>
                <a:spcPts val="125"/>
              </a:spcBef>
              <a:buAutoNum type="arabicPeriod" startAt="3"/>
              <a:tabLst>
                <a:tab pos="259079" algn="l"/>
              </a:tabLst>
            </a:pPr>
            <a:r>
              <a:rPr sz="2000" spc="-40" dirty="0">
                <a:latin typeface="Calibri"/>
                <a:cs typeface="Calibri"/>
              </a:rPr>
              <a:t>You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given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array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[9,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5,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3,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8,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10,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11,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8,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12].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Which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following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are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indices 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elements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order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appear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sorted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array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(arg-sort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array).</a:t>
            </a:r>
            <a:endParaRPr sz="200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latin typeface="Calibri"/>
                <a:cs typeface="Calibri"/>
              </a:rPr>
              <a:t>a: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[1,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4,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5,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6,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7,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8,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9,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10]</a:t>
            </a:r>
            <a:endParaRPr sz="200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b: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[7,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4,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5,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1,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2,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8,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9,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6,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10]</a:t>
            </a:r>
            <a:endParaRPr sz="200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c: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[5,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6, 3,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2,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4,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9,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1, 7,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8,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10]</a:t>
            </a:r>
            <a:endParaRPr sz="200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d: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[5,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6,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9,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4,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7,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8,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10]</a:t>
            </a:r>
            <a:endParaRPr sz="200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e: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  <a:p>
            <a:pPr marL="12700" marR="54610" indent="246379">
              <a:lnSpc>
                <a:spcPct val="100000"/>
              </a:lnSpc>
              <a:spcBef>
                <a:spcPts val="2405"/>
              </a:spcBef>
              <a:buAutoNum type="arabicPeriod" startAt="4"/>
              <a:tabLst>
                <a:tab pos="259079" algn="l"/>
              </a:tabLst>
            </a:pPr>
            <a:r>
              <a:rPr sz="2000" spc="-40" dirty="0">
                <a:latin typeface="Calibri"/>
                <a:cs typeface="Calibri"/>
              </a:rPr>
              <a:t>You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asked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sort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array.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After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first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iteration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quicksort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(picking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a </a:t>
            </a:r>
            <a:r>
              <a:rPr sz="2000" dirty="0">
                <a:latin typeface="Calibri"/>
                <a:cs typeface="Calibri"/>
              </a:rPr>
              <a:t>median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partitioning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array),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result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[6,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4,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5,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7,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9,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8,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11,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12].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Which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following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could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have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been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chosen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pivot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this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partitioning:</a:t>
            </a:r>
            <a:endParaRPr sz="200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latin typeface="Calibri"/>
                <a:cs typeface="Calibri"/>
              </a:rPr>
              <a:t>a: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7</a:t>
            </a:r>
            <a:endParaRPr sz="200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b: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c: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11</a:t>
            </a:r>
            <a:endParaRPr sz="200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d: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9</a:t>
            </a:r>
            <a:endParaRPr sz="200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e: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12</a:t>
            </a:r>
            <a:endParaRPr sz="200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f: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6166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E21E23"/>
                </a:solidFill>
                <a:latin typeface="Verdana"/>
                <a:cs typeface="Verdana"/>
              </a:rPr>
              <a:t>Test</a:t>
            </a:r>
            <a:r>
              <a:rPr sz="3200" spc="-55" dirty="0">
                <a:solidFill>
                  <a:srgbClr val="E21E23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E21E23"/>
                </a:solidFill>
                <a:latin typeface="Verdana"/>
                <a:cs typeface="Verdana"/>
              </a:rPr>
              <a:t>Your</a:t>
            </a:r>
            <a:r>
              <a:rPr sz="3200" spc="-40" dirty="0">
                <a:solidFill>
                  <a:srgbClr val="E21E23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E21E23"/>
                </a:solidFill>
                <a:latin typeface="Verdana"/>
                <a:cs typeface="Verdana"/>
              </a:rPr>
              <a:t>Knowledge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63" y="763651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008697" y="2889912"/>
            <a:ext cx="393065" cy="0"/>
          </a:xfrm>
          <a:custGeom>
            <a:avLst/>
            <a:gdLst/>
            <a:ahLst/>
            <a:cxnLst/>
            <a:rect l="l" t="t" r="r" b="b"/>
            <a:pathLst>
              <a:path w="393065">
                <a:moveTo>
                  <a:pt x="0" y="0"/>
                </a:moveTo>
                <a:lnTo>
                  <a:pt x="392972" y="0"/>
                </a:lnTo>
              </a:path>
            </a:pathLst>
          </a:custGeom>
          <a:ln w="17251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5844" y="2889912"/>
            <a:ext cx="393065" cy="0"/>
          </a:xfrm>
          <a:custGeom>
            <a:avLst/>
            <a:gdLst/>
            <a:ahLst/>
            <a:cxnLst/>
            <a:rect l="l" t="t" r="r" b="b"/>
            <a:pathLst>
              <a:path w="393064">
                <a:moveTo>
                  <a:pt x="0" y="0"/>
                </a:moveTo>
                <a:lnTo>
                  <a:pt x="392972" y="0"/>
                </a:lnTo>
              </a:path>
            </a:pathLst>
          </a:custGeom>
          <a:ln w="17251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6700" y="851852"/>
            <a:ext cx="7836534" cy="5218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Calibri"/>
                <a:cs typeface="Calibri"/>
              </a:rPr>
              <a:t>5.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Function</a:t>
            </a:r>
            <a:endParaRPr sz="2000">
              <a:latin typeface="Calibri"/>
              <a:cs typeface="Calibri"/>
            </a:endParaRPr>
          </a:p>
          <a:p>
            <a:pPr marL="241300" marR="4391025" indent="-2286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libri"/>
                <a:cs typeface="Calibri"/>
              </a:rPr>
              <a:t>quick_sort(array)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-</a:t>
            </a:r>
            <a:r>
              <a:rPr sz="2000" dirty="0">
                <a:latin typeface="Calibri"/>
                <a:cs typeface="Calibri"/>
              </a:rPr>
              <a:t>&gt;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sorted-array: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array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empty: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return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array </a:t>
            </a:r>
            <a:r>
              <a:rPr sz="2000" dirty="0">
                <a:latin typeface="Calibri"/>
                <a:cs typeface="Calibri"/>
              </a:rPr>
              <a:t>pivot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choose_pivot_index()</a:t>
            </a:r>
            <a:endParaRPr sz="2000">
              <a:latin typeface="Calibri"/>
              <a:cs typeface="Calibri"/>
            </a:endParaRPr>
          </a:p>
          <a:p>
            <a:pPr marL="241300" marR="3950335">
              <a:lnSpc>
                <a:spcPct val="100000"/>
              </a:lnSpc>
              <a:spcBef>
                <a:spcPts val="10"/>
              </a:spcBef>
            </a:pPr>
            <a:r>
              <a:rPr sz="2000" spc="-10" dirty="0">
                <a:latin typeface="Calibri"/>
                <a:cs typeface="Calibri"/>
              </a:rPr>
              <a:t>smaller_array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[],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bigger_array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[]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sizeof(array):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  <a:tabLst>
                <a:tab pos="1130935" algn="l"/>
                <a:tab pos="1668145" algn="l"/>
              </a:tabLst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(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5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5" dirty="0">
                <a:latin typeface="Calibri"/>
                <a:cs typeface="Calibri"/>
              </a:rPr>
              <a:t>):</a:t>
            </a:r>
            <a:endParaRPr sz="2000">
              <a:latin typeface="Calibri"/>
              <a:cs typeface="Calibri"/>
            </a:endParaRPr>
          </a:p>
          <a:p>
            <a:pPr marL="355600" marR="4374515" indent="-22923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append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array[i]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smaller_array </a:t>
            </a:r>
            <a:r>
              <a:rPr sz="2000" dirty="0">
                <a:latin typeface="Calibri"/>
                <a:cs typeface="Calibri"/>
              </a:rPr>
              <a:t>else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(--</a:t>
            </a:r>
            <a:r>
              <a:rPr sz="2000" spc="55" dirty="0">
                <a:latin typeface="Calibri"/>
                <a:cs typeface="Calibri"/>
              </a:rPr>
              <a:t>-</a:t>
            </a:r>
            <a:r>
              <a:rPr sz="2000" spc="-25" dirty="0">
                <a:latin typeface="Calibri"/>
                <a:cs typeface="Calibri"/>
              </a:rPr>
              <a:t>-</a:t>
            </a:r>
            <a:r>
              <a:rPr sz="2000" spc="-30" dirty="0">
                <a:latin typeface="Calibri"/>
                <a:cs typeface="Calibri"/>
              </a:rPr>
              <a:t>-</a:t>
            </a:r>
            <a:r>
              <a:rPr sz="2000" spc="-20" dirty="0">
                <a:latin typeface="Calibri"/>
                <a:cs typeface="Calibri"/>
              </a:rPr>
              <a:t>B-</a:t>
            </a:r>
            <a:r>
              <a:rPr sz="2000" spc="-25" dirty="0">
                <a:latin typeface="Calibri"/>
                <a:cs typeface="Calibri"/>
              </a:rPr>
              <a:t>-</a:t>
            </a:r>
            <a:r>
              <a:rPr sz="2000" spc="55" dirty="0">
                <a:latin typeface="Calibri"/>
                <a:cs typeface="Calibri"/>
              </a:rPr>
              <a:t>-</a:t>
            </a:r>
            <a:r>
              <a:rPr sz="2000" spc="-25" dirty="0">
                <a:latin typeface="Calibri"/>
                <a:cs typeface="Calibri"/>
              </a:rPr>
              <a:t>-</a:t>
            </a:r>
            <a:r>
              <a:rPr sz="2000" spc="-30" dirty="0">
                <a:latin typeface="Calibri"/>
                <a:cs typeface="Calibri"/>
              </a:rPr>
              <a:t>-</a:t>
            </a:r>
            <a:r>
              <a:rPr sz="2000" spc="-25" dirty="0">
                <a:latin typeface="Calibri"/>
                <a:cs typeface="Calibri"/>
              </a:rPr>
              <a:t>):</a:t>
            </a:r>
            <a:endParaRPr sz="2000">
              <a:latin typeface="Calibri"/>
              <a:cs typeface="Calibri"/>
            </a:endParaRPr>
          </a:p>
          <a:p>
            <a:pPr marL="1270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append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array[i]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bigger_array</a:t>
            </a:r>
            <a:endParaRPr sz="2000">
              <a:latin typeface="Calibri"/>
              <a:cs typeface="Calibri"/>
            </a:endParaRPr>
          </a:p>
          <a:p>
            <a:pPr marL="12700" marR="5080" indent="5715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return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quick_sort(smaller_array)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+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[array[pivot]]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+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quick_sort(bigger_array) </a:t>
            </a:r>
            <a:r>
              <a:rPr sz="2000" dirty="0">
                <a:latin typeface="Calibri"/>
                <a:cs typeface="Calibri"/>
              </a:rPr>
              <a:t>Which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following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fill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blank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(A)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quick-</a:t>
            </a:r>
            <a:r>
              <a:rPr sz="2000" spc="-20" dirty="0">
                <a:latin typeface="Calibri"/>
                <a:cs typeface="Calibri"/>
              </a:rPr>
              <a:t>sort </a:t>
            </a:r>
            <a:r>
              <a:rPr sz="2000" spc="-10" dirty="0">
                <a:latin typeface="Calibri"/>
                <a:cs typeface="Calibri"/>
              </a:rPr>
              <a:t>algorithm</a:t>
            </a:r>
            <a:endParaRPr sz="2000">
              <a:latin typeface="Calibri"/>
              <a:cs typeface="Calibri"/>
            </a:endParaRPr>
          </a:p>
          <a:p>
            <a:pPr marL="69850" marR="5212080"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latin typeface="Calibri"/>
                <a:cs typeface="Calibri"/>
              </a:rPr>
              <a:t>a: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array[i]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&lt;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array[pivot] </a:t>
            </a:r>
            <a:r>
              <a:rPr sz="2000" dirty="0">
                <a:latin typeface="Calibri"/>
                <a:cs typeface="Calibri"/>
              </a:rPr>
              <a:t>b: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array[i]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&gt;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array[pivot] </a:t>
            </a:r>
            <a:r>
              <a:rPr sz="2000" dirty="0">
                <a:latin typeface="Calibri"/>
                <a:cs typeface="Calibri"/>
              </a:rPr>
              <a:t>c: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array[i]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==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array[pivot] </a:t>
            </a:r>
            <a:r>
              <a:rPr sz="2000" dirty="0">
                <a:latin typeface="Calibri"/>
                <a:cs typeface="Calibri"/>
              </a:rPr>
              <a:t>d: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array[i]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!=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array[pivot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6166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E21E23"/>
                </a:solidFill>
                <a:latin typeface="Verdana"/>
                <a:cs typeface="Verdana"/>
              </a:rPr>
              <a:t>Test</a:t>
            </a:r>
            <a:r>
              <a:rPr sz="3200" spc="-55" dirty="0">
                <a:solidFill>
                  <a:srgbClr val="E21E23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E21E23"/>
                </a:solidFill>
                <a:latin typeface="Verdana"/>
                <a:cs typeface="Verdana"/>
              </a:rPr>
              <a:t>Your</a:t>
            </a:r>
            <a:r>
              <a:rPr sz="3200" spc="-40" dirty="0">
                <a:solidFill>
                  <a:srgbClr val="E21E23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E21E23"/>
                </a:solidFill>
                <a:latin typeface="Verdana"/>
                <a:cs typeface="Verdana"/>
              </a:rPr>
              <a:t>Knowledge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63" y="763651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008697" y="2889912"/>
            <a:ext cx="393065" cy="0"/>
          </a:xfrm>
          <a:custGeom>
            <a:avLst/>
            <a:gdLst/>
            <a:ahLst/>
            <a:cxnLst/>
            <a:rect l="l" t="t" r="r" b="b"/>
            <a:pathLst>
              <a:path w="393065">
                <a:moveTo>
                  <a:pt x="0" y="0"/>
                </a:moveTo>
                <a:lnTo>
                  <a:pt x="392972" y="0"/>
                </a:lnTo>
              </a:path>
            </a:pathLst>
          </a:custGeom>
          <a:ln w="17251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5844" y="2889912"/>
            <a:ext cx="393065" cy="0"/>
          </a:xfrm>
          <a:custGeom>
            <a:avLst/>
            <a:gdLst/>
            <a:ahLst/>
            <a:cxnLst/>
            <a:rect l="l" t="t" r="r" b="b"/>
            <a:pathLst>
              <a:path w="393064">
                <a:moveTo>
                  <a:pt x="0" y="0"/>
                </a:moveTo>
                <a:lnTo>
                  <a:pt x="392972" y="0"/>
                </a:lnTo>
              </a:path>
            </a:pathLst>
          </a:custGeom>
          <a:ln w="17251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6700" y="851852"/>
            <a:ext cx="7836534" cy="5218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Calibri"/>
                <a:cs typeface="Calibri"/>
              </a:rPr>
              <a:t>6.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Function</a:t>
            </a:r>
            <a:endParaRPr sz="2000">
              <a:latin typeface="Calibri"/>
              <a:cs typeface="Calibri"/>
            </a:endParaRPr>
          </a:p>
          <a:p>
            <a:pPr marL="241300" marR="4391025" indent="-2286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libri"/>
                <a:cs typeface="Calibri"/>
              </a:rPr>
              <a:t>quick_sort(array)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-</a:t>
            </a:r>
            <a:r>
              <a:rPr sz="2000" dirty="0">
                <a:latin typeface="Calibri"/>
                <a:cs typeface="Calibri"/>
              </a:rPr>
              <a:t>&gt;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sorted-array: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array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empty: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return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array </a:t>
            </a:r>
            <a:r>
              <a:rPr sz="2000" dirty="0">
                <a:latin typeface="Calibri"/>
                <a:cs typeface="Calibri"/>
              </a:rPr>
              <a:t>pivot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choose_pivot_index()</a:t>
            </a:r>
            <a:endParaRPr sz="2000">
              <a:latin typeface="Calibri"/>
              <a:cs typeface="Calibri"/>
            </a:endParaRPr>
          </a:p>
          <a:p>
            <a:pPr marL="241300" marR="3950335">
              <a:lnSpc>
                <a:spcPct val="100000"/>
              </a:lnSpc>
              <a:spcBef>
                <a:spcPts val="10"/>
              </a:spcBef>
            </a:pPr>
            <a:r>
              <a:rPr sz="2000" spc="-10" dirty="0">
                <a:latin typeface="Calibri"/>
                <a:cs typeface="Calibri"/>
              </a:rPr>
              <a:t>smaller_array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[],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bigger_array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[]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sizeof(array):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  <a:tabLst>
                <a:tab pos="1130935" algn="l"/>
                <a:tab pos="1668145" algn="l"/>
              </a:tabLst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(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5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5" dirty="0">
                <a:latin typeface="Calibri"/>
                <a:cs typeface="Calibri"/>
              </a:rPr>
              <a:t>):</a:t>
            </a:r>
            <a:endParaRPr sz="2000">
              <a:latin typeface="Calibri"/>
              <a:cs typeface="Calibri"/>
            </a:endParaRPr>
          </a:p>
          <a:p>
            <a:pPr marL="355600" marR="4374515" indent="-22923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append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array[i]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smaller_array </a:t>
            </a:r>
            <a:r>
              <a:rPr sz="2000" dirty="0">
                <a:latin typeface="Calibri"/>
                <a:cs typeface="Calibri"/>
              </a:rPr>
              <a:t>else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(--</a:t>
            </a:r>
            <a:r>
              <a:rPr sz="2000" spc="55" dirty="0">
                <a:latin typeface="Calibri"/>
                <a:cs typeface="Calibri"/>
              </a:rPr>
              <a:t>-</a:t>
            </a:r>
            <a:r>
              <a:rPr sz="2000" spc="-25" dirty="0">
                <a:latin typeface="Calibri"/>
                <a:cs typeface="Calibri"/>
              </a:rPr>
              <a:t>-</a:t>
            </a:r>
            <a:r>
              <a:rPr sz="2000" spc="-30" dirty="0">
                <a:latin typeface="Calibri"/>
                <a:cs typeface="Calibri"/>
              </a:rPr>
              <a:t>-</a:t>
            </a:r>
            <a:r>
              <a:rPr sz="2000" spc="-20" dirty="0">
                <a:latin typeface="Calibri"/>
                <a:cs typeface="Calibri"/>
              </a:rPr>
              <a:t>B-</a:t>
            </a:r>
            <a:r>
              <a:rPr sz="2000" spc="-25" dirty="0">
                <a:latin typeface="Calibri"/>
                <a:cs typeface="Calibri"/>
              </a:rPr>
              <a:t>-</a:t>
            </a:r>
            <a:r>
              <a:rPr sz="2000" spc="55" dirty="0">
                <a:latin typeface="Calibri"/>
                <a:cs typeface="Calibri"/>
              </a:rPr>
              <a:t>-</a:t>
            </a:r>
            <a:r>
              <a:rPr sz="2000" spc="-25" dirty="0">
                <a:latin typeface="Calibri"/>
                <a:cs typeface="Calibri"/>
              </a:rPr>
              <a:t>-</a:t>
            </a:r>
            <a:r>
              <a:rPr sz="2000" spc="-30" dirty="0">
                <a:latin typeface="Calibri"/>
                <a:cs typeface="Calibri"/>
              </a:rPr>
              <a:t>-</a:t>
            </a:r>
            <a:r>
              <a:rPr sz="2000" spc="-25" dirty="0">
                <a:latin typeface="Calibri"/>
                <a:cs typeface="Calibri"/>
              </a:rPr>
              <a:t>):</a:t>
            </a:r>
            <a:endParaRPr sz="2000">
              <a:latin typeface="Calibri"/>
              <a:cs typeface="Calibri"/>
            </a:endParaRPr>
          </a:p>
          <a:p>
            <a:pPr marL="1270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append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array[i]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bigger_array</a:t>
            </a:r>
            <a:endParaRPr sz="2000">
              <a:latin typeface="Calibri"/>
              <a:cs typeface="Calibri"/>
            </a:endParaRPr>
          </a:p>
          <a:p>
            <a:pPr marL="12700" marR="5080" indent="5715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return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quick_sort(smaller_array)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+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[array[pivot]]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+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quick_sort(bigger_array) </a:t>
            </a:r>
            <a:r>
              <a:rPr sz="2000" dirty="0">
                <a:latin typeface="Calibri"/>
                <a:cs typeface="Calibri"/>
              </a:rPr>
              <a:t>Which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following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fill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blank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(B)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quick-</a:t>
            </a:r>
            <a:r>
              <a:rPr sz="2000" spc="-20" dirty="0">
                <a:latin typeface="Calibri"/>
                <a:cs typeface="Calibri"/>
              </a:rPr>
              <a:t>sort </a:t>
            </a:r>
            <a:r>
              <a:rPr sz="2000" spc="-10" dirty="0">
                <a:latin typeface="Calibri"/>
                <a:cs typeface="Calibri"/>
              </a:rPr>
              <a:t>algorithm</a:t>
            </a:r>
            <a:endParaRPr sz="2000">
              <a:latin typeface="Calibri"/>
              <a:cs typeface="Calibri"/>
            </a:endParaRPr>
          </a:p>
          <a:p>
            <a:pPr marL="69850" marR="5183505" algn="just"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latin typeface="Calibri"/>
                <a:cs typeface="Calibri"/>
              </a:rPr>
              <a:t>a: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array[i]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&lt;=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array[pivot] </a:t>
            </a:r>
            <a:r>
              <a:rPr sz="2000" dirty="0">
                <a:latin typeface="Calibri"/>
                <a:cs typeface="Calibri"/>
              </a:rPr>
              <a:t>b: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array[i]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&gt;=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array[pivot] </a:t>
            </a:r>
            <a:r>
              <a:rPr sz="2000" dirty="0">
                <a:latin typeface="Calibri"/>
                <a:cs typeface="Calibri"/>
              </a:rPr>
              <a:t>c: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array[i]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==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array[pivot] </a:t>
            </a:r>
            <a:r>
              <a:rPr sz="2000" dirty="0">
                <a:latin typeface="Calibri"/>
                <a:cs typeface="Calibri"/>
              </a:rPr>
              <a:t>d: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array[i]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!=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array[pivot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6166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E21E23"/>
                </a:solidFill>
                <a:latin typeface="Verdana"/>
                <a:cs typeface="Verdana"/>
              </a:rPr>
              <a:t>Test</a:t>
            </a:r>
            <a:r>
              <a:rPr sz="3200" spc="-55" dirty="0">
                <a:solidFill>
                  <a:srgbClr val="E21E23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E21E23"/>
                </a:solidFill>
                <a:latin typeface="Verdana"/>
                <a:cs typeface="Verdana"/>
              </a:rPr>
              <a:t>Your</a:t>
            </a:r>
            <a:r>
              <a:rPr sz="3200" spc="-40" dirty="0">
                <a:solidFill>
                  <a:srgbClr val="E21E23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E21E23"/>
                </a:solidFill>
                <a:latin typeface="Verdana"/>
                <a:cs typeface="Verdana"/>
              </a:rPr>
              <a:t>Knowledge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63" y="763651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66700" y="851852"/>
            <a:ext cx="8629650" cy="5218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indent="246379">
              <a:lnSpc>
                <a:spcPct val="100000"/>
              </a:lnSpc>
              <a:spcBef>
                <a:spcPts val="125"/>
              </a:spcBef>
              <a:buAutoNum type="arabicPeriod" startAt="7"/>
              <a:tabLst>
                <a:tab pos="259079" algn="l"/>
              </a:tabLst>
            </a:pPr>
            <a:r>
              <a:rPr sz="2000" dirty="0">
                <a:latin typeface="Calibri"/>
                <a:cs typeface="Calibri"/>
              </a:rPr>
              <a:t>An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array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16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already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sorted.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always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pick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first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array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iteration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sorting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process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pivot.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How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many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recursions (layers)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will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take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quicksort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terminate.</a:t>
            </a:r>
            <a:endParaRPr sz="200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latin typeface="Calibri"/>
                <a:cs typeface="Calibri"/>
              </a:rPr>
              <a:t>a: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b: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c: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d: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8</a:t>
            </a:r>
            <a:endParaRPr sz="200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e: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16</a:t>
            </a:r>
            <a:endParaRPr sz="2000">
              <a:latin typeface="Calibri"/>
              <a:cs typeface="Calibri"/>
            </a:endParaRPr>
          </a:p>
          <a:p>
            <a:pPr marL="12700" marR="110489" indent="246379">
              <a:lnSpc>
                <a:spcPct val="100000"/>
              </a:lnSpc>
              <a:spcBef>
                <a:spcPts val="5"/>
              </a:spcBef>
              <a:buAutoNum type="arabicPeriod" startAt="8"/>
              <a:tabLst>
                <a:tab pos="259079" algn="l"/>
              </a:tabLst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array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16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sorted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decreasing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order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initially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(opposite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how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want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sort).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always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pick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middle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(the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higher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two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middle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tie)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array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iteration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sorting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process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pivot.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How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many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iterations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will it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take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quicksort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terminate?</a:t>
            </a:r>
            <a:endParaRPr sz="200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latin typeface="Calibri"/>
                <a:cs typeface="Calibri"/>
              </a:rPr>
              <a:t>a: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b: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c: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d: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8</a:t>
            </a:r>
            <a:endParaRPr sz="200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e: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16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6166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E21E23"/>
                </a:solidFill>
                <a:latin typeface="Verdana"/>
                <a:cs typeface="Verdana"/>
              </a:rPr>
              <a:t>Test</a:t>
            </a:r>
            <a:r>
              <a:rPr sz="3200" spc="-55" dirty="0">
                <a:solidFill>
                  <a:srgbClr val="E21E23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E21E23"/>
                </a:solidFill>
                <a:latin typeface="Verdana"/>
                <a:cs typeface="Verdana"/>
              </a:rPr>
              <a:t>Your</a:t>
            </a:r>
            <a:r>
              <a:rPr sz="3200" spc="-40" dirty="0">
                <a:solidFill>
                  <a:srgbClr val="E21E23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E21E23"/>
                </a:solidFill>
                <a:latin typeface="Verdana"/>
                <a:cs typeface="Verdana"/>
              </a:rPr>
              <a:t>Knowledge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63" y="763651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66700" y="851852"/>
            <a:ext cx="8611235" cy="46081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Calibri"/>
                <a:cs typeface="Calibri"/>
              </a:rPr>
              <a:t>Q9: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Given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following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list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[14,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17,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13,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15,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19,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10,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16,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9,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12]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which </a:t>
            </a:r>
            <a:r>
              <a:rPr sz="2000" dirty="0">
                <a:latin typeface="Calibri"/>
                <a:cs typeface="Calibri"/>
              </a:rPr>
              <a:t>answer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shows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contents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list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after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second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partitioning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according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quicksort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algorithm?</a:t>
            </a:r>
            <a:endParaRPr sz="2000">
              <a:latin typeface="Calibri"/>
              <a:cs typeface="Calibri"/>
            </a:endParaRPr>
          </a:p>
          <a:p>
            <a:pPr marL="278765" indent="-266065">
              <a:lnSpc>
                <a:spcPct val="100000"/>
              </a:lnSpc>
              <a:spcBef>
                <a:spcPts val="10"/>
              </a:spcBef>
              <a:buAutoNum type="alphaUcPeriod"/>
              <a:tabLst>
                <a:tab pos="278765" algn="l"/>
              </a:tabLst>
            </a:pPr>
            <a:r>
              <a:rPr sz="2000" dirty="0">
                <a:latin typeface="Calibri"/>
                <a:cs typeface="Calibri"/>
              </a:rPr>
              <a:t>[9, 3,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10,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13,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12]</a:t>
            </a:r>
            <a:endParaRPr sz="2000">
              <a:latin typeface="Calibri"/>
              <a:cs typeface="Calibri"/>
            </a:endParaRPr>
          </a:p>
          <a:p>
            <a:pPr marL="268605" indent="-25590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268605" algn="l"/>
              </a:tabLst>
            </a:pPr>
            <a:r>
              <a:rPr sz="2000" dirty="0">
                <a:latin typeface="Calibri"/>
                <a:cs typeface="Calibri"/>
              </a:rPr>
              <a:t>[9, 3,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10,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13,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12,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14]</a:t>
            </a:r>
            <a:endParaRPr sz="2000">
              <a:latin typeface="Calibri"/>
              <a:cs typeface="Calibri"/>
            </a:endParaRPr>
          </a:p>
          <a:p>
            <a:pPr marL="267970" indent="-255270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267970" algn="l"/>
              </a:tabLst>
            </a:pPr>
            <a:r>
              <a:rPr sz="2000" dirty="0">
                <a:latin typeface="Calibri"/>
                <a:cs typeface="Calibri"/>
              </a:rPr>
              <a:t>[9,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3,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10,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13,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12,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14,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17,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16,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15,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19]</a:t>
            </a:r>
            <a:endParaRPr sz="2000">
              <a:latin typeface="Calibri"/>
              <a:cs typeface="Calibri"/>
            </a:endParaRPr>
          </a:p>
          <a:p>
            <a:pPr marL="278130" indent="-265430">
              <a:lnSpc>
                <a:spcPct val="100000"/>
              </a:lnSpc>
              <a:buAutoNum type="alphaUcPeriod"/>
              <a:tabLst>
                <a:tab pos="278130" algn="l"/>
              </a:tabLst>
            </a:pPr>
            <a:r>
              <a:rPr sz="2000" dirty="0">
                <a:latin typeface="Calibri"/>
                <a:cs typeface="Calibri"/>
              </a:rPr>
              <a:t>[9, 3,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10,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13,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12,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14,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19,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16,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15,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17]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370"/>
              </a:spcBef>
            </a:pP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Q-</a:t>
            </a:r>
            <a:r>
              <a:rPr sz="2000" dirty="0">
                <a:latin typeface="Calibri"/>
                <a:cs typeface="Calibri"/>
              </a:rPr>
              <a:t>10: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Given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following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list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[1,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20,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11,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5,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9,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16,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14,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13,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19]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what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would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first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pivot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value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using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median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method?</a:t>
            </a:r>
            <a:endParaRPr sz="2000">
              <a:latin typeface="Calibri"/>
              <a:cs typeface="Calibri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278765" algn="l"/>
              </a:tabLst>
            </a:pPr>
            <a:r>
              <a:rPr sz="2000" spc="-50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  <a:p>
            <a:pPr marL="268605" indent="-25590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268605" algn="l"/>
              </a:tabLst>
            </a:pPr>
            <a:r>
              <a:rPr sz="2000" spc="-50" dirty="0">
                <a:latin typeface="Calibri"/>
                <a:cs typeface="Calibri"/>
              </a:rPr>
              <a:t>9</a:t>
            </a:r>
            <a:endParaRPr sz="2000">
              <a:latin typeface="Calibri"/>
              <a:cs typeface="Calibri"/>
            </a:endParaRPr>
          </a:p>
          <a:p>
            <a:pPr marL="267970" indent="-255270">
              <a:lnSpc>
                <a:spcPct val="100000"/>
              </a:lnSpc>
              <a:buAutoNum type="alphaUcPeriod"/>
              <a:tabLst>
                <a:tab pos="267970" algn="l"/>
              </a:tabLst>
            </a:pPr>
            <a:r>
              <a:rPr sz="2000" spc="-25" dirty="0">
                <a:latin typeface="Calibri"/>
                <a:cs typeface="Calibri"/>
              </a:rPr>
              <a:t>16</a:t>
            </a:r>
            <a:endParaRPr sz="2000">
              <a:latin typeface="Calibri"/>
              <a:cs typeface="Calibri"/>
            </a:endParaRPr>
          </a:p>
          <a:p>
            <a:pPr marL="278130" indent="-265430">
              <a:lnSpc>
                <a:spcPct val="100000"/>
              </a:lnSpc>
              <a:spcBef>
                <a:spcPts val="10"/>
              </a:spcBef>
              <a:buAutoNum type="alphaUcPeriod"/>
              <a:tabLst>
                <a:tab pos="278130" algn="l"/>
              </a:tabLst>
            </a:pPr>
            <a:r>
              <a:rPr sz="2000" spc="-25" dirty="0">
                <a:latin typeface="Calibri"/>
                <a:cs typeface="Calibri"/>
              </a:rPr>
              <a:t>19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sz="3200" b="0" dirty="0">
                <a:latin typeface="Calibri"/>
                <a:cs typeface="Calibri"/>
              </a:rPr>
              <a:t>Quiz</a:t>
            </a:r>
            <a:r>
              <a:rPr sz="3200" b="0" spc="-20" dirty="0">
                <a:latin typeface="Calibri"/>
                <a:cs typeface="Calibri"/>
              </a:rPr>
              <a:t> </a:t>
            </a:r>
            <a:r>
              <a:rPr sz="3200" b="0" spc="-10" dirty="0">
                <a:latin typeface="Calibri"/>
                <a:cs typeface="Calibri"/>
              </a:rPr>
              <a:t>Answers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63" y="763651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17650" y="1390650"/>
          <a:ext cx="6096000" cy="40747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Question</a:t>
                      </a:r>
                      <a:r>
                        <a:rPr sz="1800" b="1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number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Correct</a:t>
                      </a:r>
                      <a:r>
                        <a:rPr sz="18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Options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-2"/>
            <a:ext cx="9077325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sz="3200" b="0" spc="-10" dirty="0">
                <a:latin typeface="Calibri"/>
                <a:cs typeface="Calibri"/>
              </a:rPr>
              <a:t>Recap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763" y="763651"/>
            <a:ext cx="9139555" cy="5894705"/>
            <a:chOff x="4763" y="763651"/>
            <a:chExt cx="9139555" cy="5894705"/>
          </a:xfrm>
        </p:grpSpPr>
        <p:sp>
          <p:nvSpPr>
            <p:cNvPr id="5" name="object 5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618807" y="1174432"/>
            <a:ext cx="7423150" cy="3319779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149860">
              <a:lnSpc>
                <a:spcPts val="2850"/>
              </a:lnSpc>
              <a:spcBef>
                <a:spcPts val="220"/>
              </a:spcBef>
            </a:pPr>
            <a:r>
              <a:rPr sz="2400" dirty="0">
                <a:latin typeface="Times New Roman"/>
                <a:cs typeface="Times New Roman"/>
              </a:rPr>
              <a:t>Merge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sort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sorting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algorithm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approach.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In </a:t>
            </a:r>
            <a:r>
              <a:rPr sz="2400" dirty="0">
                <a:latin typeface="Times New Roman"/>
                <a:cs typeface="Times New Roman"/>
              </a:rPr>
              <a:t>Merge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Sort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will: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latin typeface="Times New Roman"/>
                <a:cs typeface="Times New Roman"/>
              </a:rPr>
              <a:t>DIVIDE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Split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array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parts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recursively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half.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CONQUER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Sort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sub-arrays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individually.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ts val="2860"/>
              </a:lnSpc>
            </a:pPr>
            <a:r>
              <a:rPr sz="2400" b="1" dirty="0">
                <a:latin typeface="Times New Roman"/>
                <a:cs typeface="Times New Roman"/>
              </a:rPr>
              <a:t>COMBINE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Merge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sorted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sub-arrays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sorted array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xfrm>
            <a:off x="2970276" y="6441747"/>
            <a:ext cx="957579" cy="18979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en-US" spc="-10" dirty="0"/>
              <a:t>Dr. </a:t>
            </a:r>
            <a:r>
              <a:rPr lang="en-US" spc="-10" dirty="0" err="1"/>
              <a:t>Shahjad</a:t>
            </a:r>
            <a:endParaRPr spc="-10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sz="3200" b="0" dirty="0">
                <a:latin typeface="Calibri"/>
                <a:cs typeface="Calibri"/>
              </a:rPr>
              <a:t>Practice</a:t>
            </a:r>
            <a:r>
              <a:rPr sz="3200" b="0" spc="-120" dirty="0">
                <a:latin typeface="Calibri"/>
                <a:cs typeface="Calibri"/>
              </a:rPr>
              <a:t> </a:t>
            </a:r>
            <a:r>
              <a:rPr sz="3200" b="0" spc="-10" dirty="0">
                <a:latin typeface="Calibri"/>
                <a:cs typeface="Calibri"/>
              </a:rPr>
              <a:t>Questions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63" y="763651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74942" y="995997"/>
            <a:ext cx="7651750" cy="360108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80"/>
              </a:spcBef>
            </a:pPr>
            <a:r>
              <a:rPr sz="1800" b="1" dirty="0">
                <a:latin typeface="Calibri"/>
                <a:cs typeface="Calibri"/>
              </a:rPr>
              <a:t>Question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: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Here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unsorted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array.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You </a:t>
            </a:r>
            <a:r>
              <a:rPr sz="1800" dirty="0">
                <a:latin typeface="Calibri"/>
                <a:cs typeface="Calibri"/>
              </a:rPr>
              <a:t>must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series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steps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provided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instruction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box,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until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array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10" dirty="0">
                <a:latin typeface="Calibri"/>
                <a:cs typeface="Calibri"/>
              </a:rPr>
              <a:t> completely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sorted.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25" dirty="0">
                <a:latin typeface="Calibri"/>
                <a:cs typeface="Calibri"/>
              </a:rPr>
              <a:t>550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  <a:spcBef>
                <a:spcPts val="15"/>
              </a:spcBef>
            </a:pPr>
            <a:r>
              <a:rPr sz="1800" spc="-25" dirty="0">
                <a:latin typeface="Calibri"/>
                <a:cs typeface="Calibri"/>
              </a:rPr>
              <a:t>611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</a:pPr>
            <a:r>
              <a:rPr sz="1800" spc="-25" dirty="0">
                <a:latin typeface="Calibri"/>
                <a:cs typeface="Calibri"/>
              </a:rPr>
              <a:t>222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-25" dirty="0">
                <a:latin typeface="Calibri"/>
                <a:cs typeface="Calibri"/>
              </a:rPr>
              <a:t>113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-25" dirty="0">
                <a:latin typeface="Calibri"/>
                <a:cs typeface="Calibri"/>
              </a:rPr>
              <a:t>994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25" dirty="0">
                <a:latin typeface="Calibri"/>
                <a:cs typeface="Calibri"/>
              </a:rPr>
              <a:t>465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  <a:spcBef>
                <a:spcPts val="20"/>
              </a:spcBef>
            </a:pPr>
            <a:r>
              <a:rPr sz="1800" spc="-25" dirty="0">
                <a:latin typeface="Calibri"/>
                <a:cs typeface="Calibri"/>
              </a:rPr>
              <a:t>286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</a:pPr>
            <a:r>
              <a:rPr sz="1800" spc="-25" dirty="0">
                <a:latin typeface="Calibri"/>
                <a:cs typeface="Calibri"/>
              </a:rPr>
              <a:t>717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25" dirty="0">
                <a:latin typeface="Calibri"/>
                <a:cs typeface="Calibri"/>
              </a:rPr>
              <a:t>478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00" spc="-25" dirty="0">
                <a:latin typeface="Calibri"/>
                <a:cs typeface="Calibri"/>
              </a:rPr>
              <a:t>649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sz="3200" b="0" dirty="0">
                <a:latin typeface="Calibri"/>
                <a:cs typeface="Calibri"/>
              </a:rPr>
              <a:t>Practice</a:t>
            </a:r>
            <a:r>
              <a:rPr sz="3200" b="0" spc="-120" dirty="0">
                <a:latin typeface="Calibri"/>
                <a:cs typeface="Calibri"/>
              </a:rPr>
              <a:t> </a:t>
            </a:r>
            <a:r>
              <a:rPr sz="3200" b="0" spc="-10" dirty="0">
                <a:latin typeface="Calibri"/>
                <a:cs typeface="Calibri"/>
              </a:rPr>
              <a:t>Questions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63" y="763651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52729" rIns="0" bIns="0" rtlCol="0">
            <a:spAutoFit/>
          </a:bodyPr>
          <a:lstStyle/>
          <a:p>
            <a:pPr marL="192405" marR="5080">
              <a:lnSpc>
                <a:spcPct val="100400"/>
              </a:lnSpc>
              <a:spcBef>
                <a:spcPts val="90"/>
              </a:spcBef>
            </a:pPr>
            <a:r>
              <a:rPr b="1" dirty="0">
                <a:latin typeface="Calibri"/>
                <a:cs typeface="Calibri"/>
              </a:rPr>
              <a:t>Question</a:t>
            </a:r>
            <a:r>
              <a:rPr b="1" spc="-6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: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dirty="0"/>
              <a:t>Here</a:t>
            </a:r>
            <a:r>
              <a:rPr spc="-50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an</a:t>
            </a:r>
            <a:r>
              <a:rPr spc="-40" dirty="0"/>
              <a:t> </a:t>
            </a:r>
            <a:r>
              <a:rPr dirty="0"/>
              <a:t>unsorted</a:t>
            </a:r>
            <a:r>
              <a:rPr spc="-35" dirty="0"/>
              <a:t> array.</a:t>
            </a:r>
            <a:r>
              <a:rPr spc="-60" dirty="0"/>
              <a:t> </a:t>
            </a:r>
            <a:r>
              <a:rPr spc="-50" dirty="0"/>
              <a:t>You</a:t>
            </a:r>
            <a:r>
              <a:rPr spc="-40" dirty="0"/>
              <a:t> </a:t>
            </a:r>
            <a:r>
              <a:rPr dirty="0"/>
              <a:t>must</a:t>
            </a:r>
            <a:r>
              <a:rPr spc="-105" dirty="0"/>
              <a:t> </a:t>
            </a:r>
            <a:r>
              <a:rPr dirty="0"/>
              <a:t>do</a:t>
            </a:r>
            <a:r>
              <a:rPr spc="-4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series</a:t>
            </a:r>
            <a:r>
              <a:rPr spc="-9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10" dirty="0"/>
              <a:t>steps </a:t>
            </a:r>
            <a:r>
              <a:rPr dirty="0"/>
              <a:t>provided</a:t>
            </a:r>
            <a:r>
              <a:rPr spc="-65" dirty="0"/>
              <a:t> </a:t>
            </a:r>
            <a:r>
              <a:rPr dirty="0"/>
              <a:t>in</a:t>
            </a:r>
            <a:r>
              <a:rPr spc="-70" dirty="0"/>
              <a:t> </a:t>
            </a:r>
            <a:r>
              <a:rPr dirty="0"/>
              <a:t>the</a:t>
            </a:r>
            <a:r>
              <a:rPr spc="-70" dirty="0"/>
              <a:t> </a:t>
            </a:r>
            <a:r>
              <a:rPr dirty="0"/>
              <a:t>instruction</a:t>
            </a:r>
            <a:r>
              <a:rPr spc="-70" dirty="0"/>
              <a:t> </a:t>
            </a:r>
            <a:r>
              <a:rPr dirty="0"/>
              <a:t>box,</a:t>
            </a:r>
            <a:r>
              <a:rPr spc="-75" dirty="0"/>
              <a:t> </a:t>
            </a:r>
            <a:r>
              <a:rPr dirty="0"/>
              <a:t>until</a:t>
            </a:r>
            <a:r>
              <a:rPr spc="-100" dirty="0"/>
              <a:t> </a:t>
            </a:r>
            <a:r>
              <a:rPr dirty="0"/>
              <a:t>the</a:t>
            </a:r>
            <a:r>
              <a:rPr spc="-75" dirty="0"/>
              <a:t> </a:t>
            </a:r>
            <a:r>
              <a:rPr spc="-10" dirty="0"/>
              <a:t>array</a:t>
            </a:r>
            <a:r>
              <a:rPr spc="-55" dirty="0"/>
              <a:t> </a:t>
            </a:r>
            <a:r>
              <a:rPr dirty="0"/>
              <a:t>is</a:t>
            </a:r>
            <a:r>
              <a:rPr spc="-45" dirty="0"/>
              <a:t> </a:t>
            </a:r>
            <a:r>
              <a:rPr dirty="0"/>
              <a:t>completely</a:t>
            </a:r>
            <a:r>
              <a:rPr spc="-55" dirty="0"/>
              <a:t> </a:t>
            </a:r>
            <a:r>
              <a:rPr spc="-10" dirty="0"/>
              <a:t>sorted. </a:t>
            </a:r>
            <a:r>
              <a:rPr spc="-25" dirty="0"/>
              <a:t>910</a:t>
            </a:r>
          </a:p>
          <a:p>
            <a:pPr marL="192405">
              <a:lnSpc>
                <a:spcPts val="2855"/>
              </a:lnSpc>
            </a:pPr>
            <a:r>
              <a:rPr spc="-25" dirty="0"/>
              <a:t>541</a:t>
            </a:r>
          </a:p>
          <a:p>
            <a:pPr marL="192405">
              <a:lnSpc>
                <a:spcPts val="2865"/>
              </a:lnSpc>
              <a:spcBef>
                <a:spcPts val="50"/>
              </a:spcBef>
            </a:pPr>
            <a:r>
              <a:rPr spc="-25" dirty="0"/>
              <a:t>52</a:t>
            </a:r>
          </a:p>
          <a:p>
            <a:pPr marL="192405">
              <a:lnSpc>
                <a:spcPts val="2855"/>
              </a:lnSpc>
            </a:pPr>
            <a:r>
              <a:rPr spc="-25" dirty="0"/>
              <a:t>713</a:t>
            </a:r>
          </a:p>
          <a:p>
            <a:pPr marL="192405">
              <a:lnSpc>
                <a:spcPts val="2865"/>
              </a:lnSpc>
            </a:pPr>
            <a:r>
              <a:rPr spc="-25" dirty="0"/>
              <a:t>944</a:t>
            </a:r>
          </a:p>
          <a:p>
            <a:pPr marL="192405">
              <a:lnSpc>
                <a:spcPts val="2870"/>
              </a:lnSpc>
              <a:spcBef>
                <a:spcPts val="45"/>
              </a:spcBef>
            </a:pPr>
            <a:r>
              <a:rPr spc="-25" dirty="0"/>
              <a:t>195</a:t>
            </a:r>
          </a:p>
          <a:p>
            <a:pPr marL="192405">
              <a:lnSpc>
                <a:spcPts val="2870"/>
              </a:lnSpc>
            </a:pPr>
            <a:r>
              <a:rPr spc="-25" dirty="0"/>
              <a:t>816</a:t>
            </a:r>
          </a:p>
          <a:p>
            <a:pPr marL="192405">
              <a:lnSpc>
                <a:spcPts val="2865"/>
              </a:lnSpc>
              <a:spcBef>
                <a:spcPts val="50"/>
              </a:spcBef>
            </a:pPr>
            <a:r>
              <a:rPr spc="-25" dirty="0"/>
              <a:t>427</a:t>
            </a:r>
          </a:p>
          <a:p>
            <a:pPr marL="192405">
              <a:lnSpc>
                <a:spcPts val="2855"/>
              </a:lnSpc>
            </a:pPr>
            <a:r>
              <a:rPr spc="-25" dirty="0"/>
              <a:t>158</a:t>
            </a:r>
          </a:p>
          <a:p>
            <a:pPr marL="192405">
              <a:lnSpc>
                <a:spcPts val="2865"/>
              </a:lnSpc>
            </a:pPr>
            <a:r>
              <a:rPr spc="-25" dirty="0"/>
              <a:t>389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5" y="0"/>
            <a:ext cx="9134475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REVIEW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763" y="1049400"/>
            <a:ext cx="9139555" cy="5608955"/>
            <a:chOff x="4763" y="1049400"/>
            <a:chExt cx="9139555" cy="5608955"/>
          </a:xfrm>
        </p:grpSpPr>
        <p:sp>
          <p:nvSpPr>
            <p:cNvPr id="5" name="object 5"/>
            <p:cNvSpPr/>
            <p:nvPr/>
          </p:nvSpPr>
          <p:spPr>
            <a:xfrm>
              <a:off x="4763" y="1049400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46734" y="1371218"/>
            <a:ext cx="8128634" cy="33204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870"/>
              </a:lnSpc>
              <a:spcBef>
                <a:spcPts val="105"/>
              </a:spcBef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Quicksort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sorting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algorithm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based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 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Divide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Conquer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</a:pPr>
            <a:r>
              <a:rPr sz="2400" dirty="0">
                <a:latin typeface="Calibri"/>
                <a:cs typeface="Calibri"/>
              </a:rPr>
              <a:t>algorithm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picks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pivot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0"/>
              </a:spcBef>
            </a:pPr>
            <a:r>
              <a:rPr sz="2400" b="1" dirty="0">
                <a:latin typeface="Calibri"/>
                <a:cs typeface="Calibri"/>
              </a:rPr>
              <a:t>How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to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Choose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-20" dirty="0">
                <a:latin typeface="Calibri"/>
                <a:cs typeface="Calibri"/>
              </a:rPr>
              <a:t> Pivot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ts val="2865"/>
              </a:lnSpc>
              <a:spcBef>
                <a:spcPts val="2905"/>
              </a:spcBef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Always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pick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first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pivot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ts val="2865"/>
              </a:lnSpc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Always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pick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last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pivot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ts val="2865"/>
              </a:lnSpc>
              <a:spcBef>
                <a:spcPts val="50"/>
              </a:spcBef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Pick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random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pivot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ts val="2865"/>
              </a:lnSpc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Pick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median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pivot.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200" y="6305550"/>
              <a:ext cx="2409825" cy="35242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43735" y="2669539"/>
            <a:ext cx="5441315" cy="1124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200" b="0" spc="50" dirty="0">
                <a:solidFill>
                  <a:srgbClr val="005FAA"/>
                </a:solidFill>
                <a:latin typeface="Times New Roman"/>
                <a:cs typeface="Times New Roman"/>
              </a:rPr>
              <a:t>THANK</a:t>
            </a:r>
            <a:r>
              <a:rPr sz="7200" b="0" spc="-20" dirty="0">
                <a:solidFill>
                  <a:srgbClr val="005FAA"/>
                </a:solidFill>
                <a:latin typeface="Times New Roman"/>
                <a:cs typeface="Times New Roman"/>
              </a:rPr>
              <a:t> </a:t>
            </a:r>
            <a:r>
              <a:rPr sz="7200" b="0" spc="-55" dirty="0">
                <a:solidFill>
                  <a:srgbClr val="E21E23"/>
                </a:solidFill>
                <a:latin typeface="Times New Roman"/>
                <a:cs typeface="Times New Roman"/>
              </a:rPr>
              <a:t>YOU</a:t>
            </a:r>
            <a:endParaRPr sz="7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912" y="18796"/>
            <a:ext cx="90678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sz="3200" b="0" dirty="0">
                <a:latin typeface="Calibri"/>
                <a:cs typeface="Calibri"/>
              </a:rPr>
              <a:t>Quick</a:t>
            </a:r>
            <a:r>
              <a:rPr sz="3200" b="0" spc="-30" dirty="0">
                <a:latin typeface="Calibri"/>
                <a:cs typeface="Calibri"/>
              </a:rPr>
              <a:t> </a:t>
            </a:r>
            <a:r>
              <a:rPr sz="3200" b="0" spc="-20" dirty="0">
                <a:latin typeface="Calibri"/>
                <a:cs typeface="Calibri"/>
              </a:rPr>
              <a:t>Sort</a:t>
            </a:r>
            <a:endParaRPr sz="32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763" y="763651"/>
            <a:ext cx="9139555" cy="5894705"/>
            <a:chOff x="4763" y="763651"/>
            <a:chExt cx="9139555" cy="5894705"/>
          </a:xfrm>
        </p:grpSpPr>
        <p:sp>
          <p:nvSpPr>
            <p:cNvPr id="5" name="object 5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30517" y="1286573"/>
            <a:ext cx="8747760" cy="26295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54330" marR="12700" indent="-342265">
              <a:lnSpc>
                <a:spcPct val="101699"/>
              </a:lnSpc>
              <a:spcBef>
                <a:spcPts val="5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Quicksort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sorting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algorithm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based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Divide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Conquer 	algorithm</a:t>
            </a:r>
            <a:endParaRPr sz="2400" dirty="0">
              <a:latin typeface="Calibri"/>
              <a:cs typeface="Calibri"/>
            </a:endParaRPr>
          </a:p>
          <a:p>
            <a:pPr marL="424180" indent="-411480">
              <a:lnSpc>
                <a:spcPts val="2855"/>
              </a:lnSpc>
              <a:buFont typeface="Wingdings"/>
              <a:buChar char=""/>
              <a:tabLst>
                <a:tab pos="424180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picks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pivot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partitions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given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array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around</a:t>
            </a:r>
            <a:endParaRPr sz="2400" dirty="0">
              <a:latin typeface="Calibri"/>
              <a:cs typeface="Calibri"/>
            </a:endParaRPr>
          </a:p>
          <a:p>
            <a:pPr marL="355600">
              <a:lnSpc>
                <a:spcPts val="2865"/>
              </a:lnSpc>
              <a:spcBef>
                <a:spcPts val="50"/>
              </a:spcBef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picked</a:t>
            </a:r>
            <a:r>
              <a:rPr sz="2400" spc="2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pivot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placing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pivot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correct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position</a:t>
            </a:r>
            <a:r>
              <a:rPr sz="2400" spc="2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</a:t>
            </a:r>
            <a:endParaRPr sz="2400" dirty="0">
              <a:latin typeface="Calibri"/>
              <a:cs typeface="Calibri"/>
            </a:endParaRPr>
          </a:p>
          <a:p>
            <a:pPr marL="355600">
              <a:lnSpc>
                <a:spcPts val="2865"/>
              </a:lnSpc>
            </a:pPr>
            <a:r>
              <a:rPr sz="2400" dirty="0">
                <a:latin typeface="Calibri"/>
                <a:cs typeface="Calibri"/>
              </a:rPr>
              <a:t>sorted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array.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10"/>
              </a:spcBef>
            </a:pPr>
            <a:endParaRPr sz="24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xfrm>
            <a:off x="2970276" y="6441747"/>
            <a:ext cx="957579" cy="18979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en-US" spc="-10" dirty="0"/>
              <a:t>Dr. </a:t>
            </a:r>
            <a:r>
              <a:rPr lang="en-US" spc="-10" dirty="0" err="1"/>
              <a:t>Shahjad</a:t>
            </a:r>
            <a:endParaRPr spc="-10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-2"/>
            <a:ext cx="90678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68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b="0" dirty="0">
                <a:latin typeface="Calibri"/>
                <a:cs typeface="Calibri"/>
              </a:rPr>
              <a:t>Steps</a:t>
            </a:r>
            <a:r>
              <a:rPr sz="2750" b="0" spc="15" dirty="0">
                <a:latin typeface="Calibri"/>
                <a:cs typeface="Calibri"/>
              </a:rPr>
              <a:t> </a:t>
            </a:r>
            <a:r>
              <a:rPr sz="2750" b="0" dirty="0">
                <a:latin typeface="Calibri"/>
                <a:cs typeface="Calibri"/>
              </a:rPr>
              <a:t>to</a:t>
            </a:r>
            <a:r>
              <a:rPr sz="2750" b="0" spc="20" dirty="0">
                <a:latin typeface="Calibri"/>
                <a:cs typeface="Calibri"/>
              </a:rPr>
              <a:t> </a:t>
            </a:r>
            <a:r>
              <a:rPr sz="2750" b="0" dirty="0">
                <a:latin typeface="Calibri"/>
                <a:cs typeface="Calibri"/>
              </a:rPr>
              <a:t>Sort</a:t>
            </a:r>
            <a:r>
              <a:rPr sz="2750" b="0" spc="40" dirty="0">
                <a:latin typeface="Calibri"/>
                <a:cs typeface="Calibri"/>
              </a:rPr>
              <a:t> </a:t>
            </a:r>
            <a:r>
              <a:rPr sz="2750" b="0" dirty="0">
                <a:latin typeface="Calibri"/>
                <a:cs typeface="Calibri"/>
              </a:rPr>
              <a:t>an</a:t>
            </a:r>
            <a:r>
              <a:rPr sz="2750" b="0" spc="100" dirty="0">
                <a:latin typeface="Calibri"/>
                <a:cs typeface="Calibri"/>
              </a:rPr>
              <a:t> </a:t>
            </a:r>
            <a:r>
              <a:rPr sz="2750" b="0" dirty="0">
                <a:latin typeface="Calibri"/>
                <a:cs typeface="Calibri"/>
              </a:rPr>
              <a:t>Unsorted</a:t>
            </a:r>
            <a:r>
              <a:rPr sz="2750" b="0" spc="30" dirty="0">
                <a:latin typeface="Calibri"/>
                <a:cs typeface="Calibri"/>
              </a:rPr>
              <a:t> </a:t>
            </a:r>
            <a:r>
              <a:rPr sz="2750" b="0" dirty="0">
                <a:latin typeface="Calibri"/>
                <a:cs typeface="Calibri"/>
              </a:rPr>
              <a:t>Array</a:t>
            </a:r>
            <a:r>
              <a:rPr sz="2750" b="0" spc="75" dirty="0">
                <a:latin typeface="Calibri"/>
                <a:cs typeface="Calibri"/>
              </a:rPr>
              <a:t> </a:t>
            </a:r>
            <a:r>
              <a:rPr sz="2750" b="0" dirty="0">
                <a:latin typeface="Calibri"/>
                <a:cs typeface="Calibri"/>
              </a:rPr>
              <a:t>with</a:t>
            </a:r>
            <a:r>
              <a:rPr sz="2750" b="0" spc="100" dirty="0">
                <a:latin typeface="Calibri"/>
                <a:cs typeface="Calibri"/>
              </a:rPr>
              <a:t> </a:t>
            </a:r>
            <a:r>
              <a:rPr sz="2750" b="0" dirty="0">
                <a:latin typeface="Calibri"/>
                <a:cs typeface="Calibri"/>
              </a:rPr>
              <a:t>Quick</a:t>
            </a:r>
            <a:r>
              <a:rPr sz="2750" b="0" spc="-5" dirty="0">
                <a:latin typeface="Calibri"/>
                <a:cs typeface="Calibri"/>
              </a:rPr>
              <a:t> </a:t>
            </a:r>
            <a:r>
              <a:rPr sz="2750" b="0" dirty="0">
                <a:latin typeface="Calibri"/>
                <a:cs typeface="Calibri"/>
              </a:rPr>
              <a:t>Sort</a:t>
            </a:r>
            <a:r>
              <a:rPr sz="2750" b="0" spc="45" dirty="0">
                <a:latin typeface="Calibri"/>
                <a:cs typeface="Calibri"/>
              </a:rPr>
              <a:t> </a:t>
            </a:r>
            <a:r>
              <a:rPr sz="2750" b="0" spc="-10" dirty="0">
                <a:latin typeface="Calibri"/>
                <a:cs typeface="Calibri"/>
              </a:rPr>
              <a:t>Algorithm</a:t>
            </a:r>
            <a:endParaRPr sz="275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763" y="763651"/>
            <a:ext cx="9139555" cy="5894705"/>
            <a:chOff x="4763" y="763651"/>
            <a:chExt cx="9139555" cy="5894705"/>
          </a:xfrm>
        </p:grpSpPr>
        <p:sp>
          <p:nvSpPr>
            <p:cNvPr id="5" name="object 5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" marR="508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Calibri"/>
                <a:cs typeface="Calibri"/>
              </a:rPr>
              <a:t>Pivot</a:t>
            </a:r>
            <a:r>
              <a:rPr b="1" spc="-7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Selection</a:t>
            </a:r>
            <a:r>
              <a:rPr b="1" spc="-8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and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Partition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dirty="0"/>
              <a:t>:</a:t>
            </a:r>
            <a:r>
              <a:rPr spc="-45" dirty="0"/>
              <a:t> </a:t>
            </a:r>
            <a:r>
              <a:rPr dirty="0"/>
              <a:t>Selects</a:t>
            </a:r>
            <a:r>
              <a:rPr spc="-40" dirty="0"/>
              <a:t> </a:t>
            </a:r>
            <a:r>
              <a:rPr dirty="0"/>
              <a:t>an</a:t>
            </a:r>
            <a:r>
              <a:rPr spc="-65" dirty="0"/>
              <a:t> </a:t>
            </a:r>
            <a:r>
              <a:rPr dirty="0"/>
              <a:t>element</a:t>
            </a:r>
            <a:r>
              <a:rPr spc="-55" dirty="0"/>
              <a:t> </a:t>
            </a:r>
            <a:r>
              <a:rPr dirty="0"/>
              <a:t>for</a:t>
            </a:r>
            <a:r>
              <a:rPr spc="-85" dirty="0"/>
              <a:t> </a:t>
            </a:r>
            <a:r>
              <a:rPr spc="-10" dirty="0"/>
              <a:t>partitioning </a:t>
            </a:r>
            <a:r>
              <a:rPr dirty="0"/>
              <a:t>around</a:t>
            </a:r>
            <a:r>
              <a:rPr spc="-45" dirty="0"/>
              <a:t> </a:t>
            </a:r>
            <a:r>
              <a:rPr dirty="0"/>
              <a:t>it</a:t>
            </a:r>
            <a:r>
              <a:rPr spc="-35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dirty="0"/>
              <a:t>partition</a:t>
            </a:r>
            <a:r>
              <a:rPr spc="-45" dirty="0"/>
              <a:t> </a:t>
            </a:r>
            <a:r>
              <a:rPr dirty="0"/>
              <a:t>the</a:t>
            </a:r>
            <a:r>
              <a:rPr spc="20" dirty="0"/>
              <a:t> </a:t>
            </a:r>
            <a:r>
              <a:rPr spc="-10" dirty="0"/>
              <a:t>array</a:t>
            </a:r>
            <a:r>
              <a:rPr spc="-20" dirty="0"/>
              <a:t> </a:t>
            </a:r>
            <a:r>
              <a:rPr dirty="0"/>
              <a:t>into</a:t>
            </a:r>
            <a:r>
              <a:rPr spc="-50" dirty="0"/>
              <a:t> </a:t>
            </a:r>
            <a:r>
              <a:rPr dirty="0"/>
              <a:t>two</a:t>
            </a:r>
            <a:r>
              <a:rPr spc="-45" dirty="0"/>
              <a:t> </a:t>
            </a:r>
            <a:r>
              <a:rPr dirty="0"/>
              <a:t>parts</a:t>
            </a:r>
            <a:r>
              <a:rPr spc="-25" dirty="0"/>
              <a:t> </a:t>
            </a:r>
            <a:r>
              <a:rPr dirty="0"/>
              <a:t>such</a:t>
            </a:r>
            <a:r>
              <a:rPr spc="-45" dirty="0"/>
              <a:t> </a:t>
            </a:r>
            <a:r>
              <a:rPr dirty="0"/>
              <a:t>that</a:t>
            </a:r>
            <a:r>
              <a:rPr spc="-100" dirty="0"/>
              <a:t> </a:t>
            </a:r>
            <a:r>
              <a:rPr dirty="0"/>
              <a:t>left</a:t>
            </a:r>
            <a:r>
              <a:rPr spc="-40" dirty="0"/>
              <a:t> </a:t>
            </a:r>
            <a:r>
              <a:rPr dirty="0"/>
              <a:t>part</a:t>
            </a:r>
            <a:r>
              <a:rPr spc="-40" dirty="0"/>
              <a:t> </a:t>
            </a:r>
            <a:r>
              <a:rPr spc="-25" dirty="0"/>
              <a:t>of </a:t>
            </a:r>
            <a:r>
              <a:rPr dirty="0"/>
              <a:t>the</a:t>
            </a:r>
            <a:r>
              <a:rPr spc="-65" dirty="0"/>
              <a:t> </a:t>
            </a:r>
            <a:r>
              <a:rPr dirty="0"/>
              <a:t>pivot</a:t>
            </a:r>
            <a:r>
              <a:rPr spc="-45" dirty="0"/>
              <a:t> </a:t>
            </a:r>
            <a:r>
              <a:rPr dirty="0"/>
              <a:t>contains</a:t>
            </a:r>
            <a:r>
              <a:rPr spc="-35" dirty="0"/>
              <a:t> </a:t>
            </a:r>
            <a:r>
              <a:rPr dirty="0"/>
              <a:t>elements</a:t>
            </a:r>
            <a:r>
              <a:rPr spc="-100" dirty="0"/>
              <a:t> </a:t>
            </a:r>
            <a:r>
              <a:rPr dirty="0"/>
              <a:t>less</a:t>
            </a:r>
            <a:r>
              <a:rPr spc="-35" dirty="0"/>
              <a:t> </a:t>
            </a:r>
            <a:r>
              <a:rPr dirty="0"/>
              <a:t>than</a:t>
            </a:r>
            <a:r>
              <a:rPr spc="-55" dirty="0"/>
              <a:t> </a:t>
            </a:r>
            <a:r>
              <a:rPr dirty="0"/>
              <a:t>pivot</a:t>
            </a:r>
            <a:r>
              <a:rPr spc="-45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dirty="0"/>
              <a:t>right</a:t>
            </a:r>
            <a:r>
              <a:rPr spc="-50" dirty="0"/>
              <a:t> </a:t>
            </a:r>
            <a:r>
              <a:rPr dirty="0"/>
              <a:t>part</a:t>
            </a:r>
            <a:r>
              <a:rPr spc="-45" dirty="0"/>
              <a:t> </a:t>
            </a:r>
            <a:r>
              <a:rPr spc="-10" dirty="0"/>
              <a:t>contains </a:t>
            </a:r>
            <a:r>
              <a:rPr dirty="0"/>
              <a:t>elements</a:t>
            </a:r>
            <a:r>
              <a:rPr spc="-40" dirty="0"/>
              <a:t> </a:t>
            </a:r>
            <a:r>
              <a:rPr spc="-10" dirty="0"/>
              <a:t>greater</a:t>
            </a:r>
            <a:r>
              <a:rPr spc="-75" dirty="0"/>
              <a:t> </a:t>
            </a:r>
            <a:r>
              <a:rPr dirty="0"/>
              <a:t>than</a:t>
            </a:r>
            <a:r>
              <a:rPr spc="-60" dirty="0"/>
              <a:t> </a:t>
            </a:r>
            <a:r>
              <a:rPr spc="-10" dirty="0"/>
              <a:t>pivot.</a:t>
            </a:r>
          </a:p>
          <a:p>
            <a:pPr marL="48260">
              <a:lnSpc>
                <a:spcPts val="2865"/>
              </a:lnSpc>
              <a:spcBef>
                <a:spcPts val="2905"/>
              </a:spcBef>
            </a:pPr>
            <a:r>
              <a:rPr b="1" dirty="0">
                <a:latin typeface="Calibri"/>
                <a:cs typeface="Calibri"/>
              </a:rPr>
              <a:t>Recursion</a:t>
            </a:r>
            <a:r>
              <a:rPr b="1" spc="-4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in</a:t>
            </a:r>
            <a:r>
              <a:rPr b="1" spc="-4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Quick</a:t>
            </a:r>
            <a:r>
              <a:rPr b="1" spc="-6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Sort</a:t>
            </a:r>
            <a:r>
              <a:rPr b="1" spc="-40" dirty="0">
                <a:latin typeface="Calibri"/>
                <a:cs typeface="Calibri"/>
              </a:rPr>
              <a:t> </a:t>
            </a:r>
            <a:r>
              <a:rPr dirty="0"/>
              <a:t>: </a:t>
            </a:r>
            <a:r>
              <a:rPr spc="-20" dirty="0"/>
              <a:t>Recursively</a:t>
            </a:r>
            <a:r>
              <a:rPr spc="-75" dirty="0"/>
              <a:t> </a:t>
            </a:r>
            <a:r>
              <a:rPr spc="-20" dirty="0"/>
              <a:t>executes</a:t>
            </a:r>
            <a:r>
              <a:rPr spc="-65" dirty="0"/>
              <a:t> </a:t>
            </a:r>
            <a:r>
              <a:rPr dirty="0"/>
              <a:t>above</a:t>
            </a:r>
            <a:r>
              <a:rPr spc="-30" dirty="0"/>
              <a:t> </a:t>
            </a:r>
            <a:r>
              <a:rPr dirty="0"/>
              <a:t>step</a:t>
            </a:r>
            <a:r>
              <a:rPr spc="-15" dirty="0"/>
              <a:t> </a:t>
            </a:r>
            <a:r>
              <a:rPr dirty="0"/>
              <a:t>on</a:t>
            </a:r>
            <a:r>
              <a:rPr spc="-15" dirty="0"/>
              <a:t> </a:t>
            </a:r>
            <a:r>
              <a:rPr spc="-20" dirty="0"/>
              <a:t>both</a:t>
            </a:r>
          </a:p>
          <a:p>
            <a:pPr marL="48260">
              <a:lnSpc>
                <a:spcPts val="2865"/>
              </a:lnSpc>
            </a:pPr>
            <a:r>
              <a:rPr dirty="0"/>
              <a:t>of</a:t>
            </a:r>
            <a:r>
              <a:rPr spc="-45" dirty="0"/>
              <a:t> </a:t>
            </a:r>
            <a:r>
              <a:rPr dirty="0"/>
              <a:t>the</a:t>
            </a:r>
            <a:r>
              <a:rPr spc="15" dirty="0"/>
              <a:t> </a:t>
            </a:r>
            <a:r>
              <a:rPr spc="-10" dirty="0"/>
              <a:t>partitions(left,right)</a:t>
            </a:r>
            <a:r>
              <a:rPr spc="-50" dirty="0"/>
              <a:t> </a:t>
            </a:r>
            <a:r>
              <a:rPr dirty="0"/>
              <a:t>inividually</a:t>
            </a:r>
            <a:r>
              <a:rPr spc="-30" dirty="0"/>
              <a:t> </a:t>
            </a:r>
            <a:r>
              <a:rPr dirty="0"/>
              <a:t>till</a:t>
            </a:r>
            <a:r>
              <a:rPr spc="-20" dirty="0"/>
              <a:t> </a:t>
            </a:r>
            <a:r>
              <a:rPr dirty="0"/>
              <a:t>they</a:t>
            </a:r>
            <a:r>
              <a:rPr spc="-25" dirty="0"/>
              <a:t> </a:t>
            </a:r>
            <a:r>
              <a:rPr dirty="0"/>
              <a:t>get</a:t>
            </a:r>
            <a:r>
              <a:rPr spc="-45" dirty="0"/>
              <a:t> </a:t>
            </a:r>
            <a:r>
              <a:rPr spc="-10" dirty="0"/>
              <a:t>sorted.</a:t>
            </a:r>
          </a:p>
          <a:p>
            <a:pPr marL="48260">
              <a:lnSpc>
                <a:spcPct val="100000"/>
              </a:lnSpc>
              <a:spcBef>
                <a:spcPts val="2900"/>
              </a:spcBef>
            </a:pPr>
            <a:r>
              <a:rPr b="1" spc="-10" dirty="0">
                <a:latin typeface="Calibri"/>
                <a:cs typeface="Calibri"/>
              </a:rPr>
              <a:t>Concatenation</a:t>
            </a:r>
            <a:r>
              <a:rPr b="1" spc="-5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of</a:t>
            </a:r>
            <a:r>
              <a:rPr b="1" spc="3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the</a:t>
            </a:r>
            <a:r>
              <a:rPr b="1" spc="-4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Sub-Arrays</a:t>
            </a:r>
            <a:r>
              <a:rPr b="1" spc="-45" dirty="0">
                <a:latin typeface="Calibri"/>
                <a:cs typeface="Calibri"/>
              </a:rPr>
              <a:t> </a:t>
            </a:r>
            <a:r>
              <a:rPr dirty="0"/>
              <a:t>:</a:t>
            </a:r>
            <a:r>
              <a:rPr spc="-5" dirty="0"/>
              <a:t> </a:t>
            </a:r>
            <a:r>
              <a:rPr spc="-20" dirty="0"/>
              <a:t>Concatenate</a:t>
            </a:r>
            <a:r>
              <a:rPr spc="-30" dirty="0"/>
              <a:t> </a:t>
            </a:r>
            <a:r>
              <a:rPr dirty="0"/>
              <a:t>all</a:t>
            </a:r>
            <a:r>
              <a:rPr spc="-70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sub-</a:t>
            </a:r>
            <a:r>
              <a:rPr spc="-10" dirty="0"/>
              <a:t>arrays</a:t>
            </a:r>
          </a:p>
          <a:p>
            <a:pPr marL="48260">
              <a:lnSpc>
                <a:spcPct val="100000"/>
              </a:lnSpc>
              <a:spcBef>
                <a:spcPts val="50"/>
              </a:spcBef>
            </a:pPr>
            <a:r>
              <a:rPr dirty="0"/>
              <a:t>according</a:t>
            </a:r>
            <a:r>
              <a:rPr spc="-75" dirty="0"/>
              <a:t> </a:t>
            </a:r>
            <a:r>
              <a:rPr dirty="0"/>
              <a:t>to</a:t>
            </a:r>
            <a:r>
              <a:rPr spc="-60" dirty="0"/>
              <a:t> </a:t>
            </a:r>
            <a:r>
              <a:rPr dirty="0"/>
              <a:t>their</a:t>
            </a:r>
            <a:r>
              <a:rPr spc="-85" dirty="0"/>
              <a:t> </a:t>
            </a:r>
            <a:r>
              <a:rPr spc="-10" dirty="0"/>
              <a:t>indices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-2"/>
            <a:ext cx="90678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sz="3200" b="0" dirty="0">
                <a:latin typeface="Calibri"/>
                <a:cs typeface="Calibri"/>
              </a:rPr>
              <a:t>Choosing</a:t>
            </a:r>
            <a:r>
              <a:rPr sz="3200" b="0" spc="-40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the</a:t>
            </a:r>
            <a:r>
              <a:rPr sz="3200" b="0" spc="-45" dirty="0">
                <a:latin typeface="Calibri"/>
                <a:cs typeface="Calibri"/>
              </a:rPr>
              <a:t> </a:t>
            </a:r>
            <a:r>
              <a:rPr sz="3200" b="0" spc="-20" dirty="0">
                <a:latin typeface="Calibri"/>
                <a:cs typeface="Calibri"/>
              </a:rPr>
              <a:t>pivot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763" y="763651"/>
            <a:ext cx="9139555" cy="5894705"/>
            <a:chOff x="4763" y="763651"/>
            <a:chExt cx="9139555" cy="5894705"/>
          </a:xfrm>
        </p:grpSpPr>
        <p:sp>
          <p:nvSpPr>
            <p:cNvPr id="5" name="object 5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9200" y="3000374"/>
              <a:ext cx="7924800" cy="237172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95275" y="996378"/>
            <a:ext cx="445960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ts val="2865"/>
              </a:lnSpc>
              <a:spcBef>
                <a:spcPts val="100"/>
              </a:spcBef>
              <a:buClr>
                <a:srgbClr val="FF0000"/>
              </a:buClr>
              <a:buFont typeface="Wingdings"/>
              <a:buChar char=""/>
              <a:tabLst>
                <a:tab pos="354965" algn="l"/>
              </a:tabLst>
            </a:pPr>
            <a:r>
              <a:rPr sz="2400" spc="-10" dirty="0">
                <a:latin typeface="Calibri"/>
                <a:cs typeface="Calibri"/>
              </a:rPr>
              <a:t>Always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pick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first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pivot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ts val="2865"/>
              </a:lnSpc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Always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pick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last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pivot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ts val="2865"/>
              </a:lnSpc>
              <a:spcBef>
                <a:spcPts val="50"/>
              </a:spcBef>
              <a:buClr>
                <a:srgbClr val="FF0000"/>
              </a:buClr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Pick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random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pivot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ts val="2865"/>
              </a:lnSpc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Pick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median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pivot.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-2"/>
            <a:ext cx="90678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sz="3200" b="0" spc="-10" dirty="0">
                <a:latin typeface="Calibri"/>
                <a:cs typeface="Calibri"/>
              </a:rPr>
              <a:t>Algorithm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763" y="763651"/>
            <a:ext cx="9139555" cy="5894705"/>
            <a:chOff x="4763" y="763651"/>
            <a:chExt cx="9139555" cy="5894705"/>
          </a:xfrm>
        </p:grpSpPr>
        <p:sp>
          <p:nvSpPr>
            <p:cNvPr id="5" name="object 5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95275" y="996378"/>
            <a:ext cx="3923665" cy="33197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QUICKSORT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(array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A,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start,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end)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spc="-50" dirty="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375920" indent="-295275">
              <a:lnSpc>
                <a:spcPts val="2865"/>
              </a:lnSpc>
              <a:spcBef>
                <a:spcPts val="50"/>
              </a:spcBef>
              <a:buAutoNum type="arabicPlain"/>
              <a:tabLst>
                <a:tab pos="375920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(start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end)</a:t>
            </a:r>
            <a:endParaRPr sz="2400">
              <a:latin typeface="Calibri"/>
              <a:cs typeface="Calibri"/>
            </a:endParaRPr>
          </a:p>
          <a:p>
            <a:pPr marL="375285" indent="-294640">
              <a:lnSpc>
                <a:spcPts val="2865"/>
              </a:lnSpc>
              <a:buAutoNum type="arabicPlain"/>
              <a:tabLst>
                <a:tab pos="375285" algn="l"/>
              </a:tabLst>
            </a:pPr>
            <a:r>
              <a:rPr sz="2400" spc="-50" dirty="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307340" indent="-294640">
              <a:lnSpc>
                <a:spcPts val="2870"/>
              </a:lnSpc>
              <a:spcBef>
                <a:spcPts val="50"/>
              </a:spcBef>
              <a:buAutoNum type="arabicPlain"/>
              <a:tabLst>
                <a:tab pos="307340" algn="l"/>
              </a:tabLst>
            </a:pPr>
            <a:r>
              <a:rPr sz="2400" dirty="0">
                <a:latin typeface="Calibri"/>
                <a:cs typeface="Calibri"/>
              </a:rPr>
              <a:t>p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partition(A,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start,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end)</a:t>
            </a:r>
            <a:endParaRPr sz="2400">
              <a:latin typeface="Calibri"/>
              <a:cs typeface="Calibri"/>
            </a:endParaRPr>
          </a:p>
          <a:p>
            <a:pPr marL="307340" indent="-294640">
              <a:lnSpc>
                <a:spcPts val="2855"/>
              </a:lnSpc>
              <a:buAutoNum type="arabicPlain"/>
              <a:tabLst>
                <a:tab pos="307340" algn="l"/>
              </a:tabLst>
            </a:pPr>
            <a:r>
              <a:rPr sz="2400" dirty="0">
                <a:latin typeface="Calibri"/>
                <a:cs typeface="Calibri"/>
              </a:rPr>
              <a:t>QUICKSORT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(A,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start,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1)</a:t>
            </a:r>
            <a:endParaRPr sz="2400">
              <a:latin typeface="Calibri"/>
              <a:cs typeface="Calibri"/>
            </a:endParaRPr>
          </a:p>
          <a:p>
            <a:pPr marL="307340" indent="-294640">
              <a:lnSpc>
                <a:spcPts val="2865"/>
              </a:lnSpc>
              <a:buAutoNum type="arabicPlain"/>
              <a:tabLst>
                <a:tab pos="307340" algn="l"/>
              </a:tabLst>
            </a:pPr>
            <a:r>
              <a:rPr sz="2400" dirty="0">
                <a:latin typeface="Calibri"/>
                <a:cs typeface="Calibri"/>
              </a:rPr>
              <a:t>QUICKSORT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(A,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1, </a:t>
            </a:r>
            <a:r>
              <a:rPr sz="2400" spc="-20" dirty="0">
                <a:latin typeface="Calibri"/>
                <a:cs typeface="Calibri"/>
              </a:rPr>
              <a:t>end)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  <a:spcBef>
                <a:spcPts val="50"/>
              </a:spcBef>
              <a:tabLst>
                <a:tab pos="441325" algn="l"/>
              </a:tabLst>
            </a:pPr>
            <a:r>
              <a:rPr sz="2400" spc="-50" dirty="0">
                <a:latin typeface="Calibri"/>
                <a:cs typeface="Calibri"/>
              </a:rPr>
              <a:t>6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5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 marL="285750">
              <a:lnSpc>
                <a:spcPts val="2865"/>
              </a:lnSpc>
            </a:pPr>
            <a:r>
              <a:rPr sz="2400" spc="-5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-2"/>
            <a:ext cx="90678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sz="3200" b="0" dirty="0">
                <a:latin typeface="Calibri"/>
                <a:cs typeface="Calibri"/>
              </a:rPr>
              <a:t>Pictorial </a:t>
            </a:r>
            <a:r>
              <a:rPr sz="3200" b="0" spc="-20" dirty="0">
                <a:latin typeface="Calibri"/>
                <a:cs typeface="Calibri"/>
              </a:rPr>
              <a:t>Representation</a:t>
            </a:r>
            <a:r>
              <a:rPr sz="3200" b="0" spc="-50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of</a:t>
            </a:r>
            <a:r>
              <a:rPr sz="3200" b="0" spc="-90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Pivot</a:t>
            </a:r>
            <a:r>
              <a:rPr sz="3200" b="0" spc="-40" dirty="0">
                <a:latin typeface="Calibri"/>
                <a:cs typeface="Calibri"/>
              </a:rPr>
              <a:t> </a:t>
            </a:r>
            <a:r>
              <a:rPr sz="3200" b="0" spc="-10" dirty="0">
                <a:latin typeface="Calibri"/>
                <a:cs typeface="Calibri"/>
              </a:rPr>
              <a:t>Selection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763" y="763651"/>
            <a:ext cx="9139555" cy="5894705"/>
            <a:chOff x="4763" y="763651"/>
            <a:chExt cx="9139555" cy="5894705"/>
          </a:xfrm>
        </p:grpSpPr>
        <p:sp>
          <p:nvSpPr>
            <p:cNvPr id="5" name="object 5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9549" y="1028700"/>
              <a:ext cx="8267700" cy="525780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-2"/>
            <a:ext cx="90678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sz="3200" b="0" dirty="0">
                <a:latin typeface="Calibri"/>
                <a:cs typeface="Calibri"/>
              </a:rPr>
              <a:t>Pictorial </a:t>
            </a:r>
            <a:r>
              <a:rPr sz="3200" b="0" spc="-20" dirty="0">
                <a:latin typeface="Calibri"/>
                <a:cs typeface="Calibri"/>
              </a:rPr>
              <a:t>Representation</a:t>
            </a:r>
            <a:r>
              <a:rPr sz="3200" b="0" spc="-50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of</a:t>
            </a:r>
            <a:r>
              <a:rPr sz="3200" b="0" spc="-90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Pivot</a:t>
            </a:r>
            <a:r>
              <a:rPr sz="3200" b="0" spc="-40" dirty="0">
                <a:latin typeface="Calibri"/>
                <a:cs typeface="Calibri"/>
              </a:rPr>
              <a:t> </a:t>
            </a:r>
            <a:r>
              <a:rPr sz="3200" b="0" spc="-10" dirty="0">
                <a:latin typeface="Calibri"/>
                <a:cs typeface="Calibri"/>
              </a:rPr>
              <a:t>Selection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763" y="763651"/>
            <a:ext cx="9139555" cy="5894705"/>
            <a:chOff x="4763" y="763651"/>
            <a:chExt cx="9139555" cy="5894705"/>
          </a:xfrm>
        </p:grpSpPr>
        <p:sp>
          <p:nvSpPr>
            <p:cNvPr id="5" name="object 5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049" y="1123950"/>
              <a:ext cx="8372475" cy="4829175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2514</Words>
  <Application>Microsoft Office PowerPoint</Application>
  <PresentationFormat>On-screen Show (4:3)</PresentationFormat>
  <Paragraphs>388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 Black</vt:lpstr>
      <vt:lpstr>Arial MT</vt:lpstr>
      <vt:lpstr>Calibri</vt:lpstr>
      <vt:lpstr>Sylfaen</vt:lpstr>
      <vt:lpstr>Times New Roman</vt:lpstr>
      <vt:lpstr>Verdana</vt:lpstr>
      <vt:lpstr>Wingdings</vt:lpstr>
      <vt:lpstr>Office Theme</vt:lpstr>
      <vt:lpstr>Data Structure</vt:lpstr>
      <vt:lpstr>Quick Sort </vt:lpstr>
      <vt:lpstr>Recap</vt:lpstr>
      <vt:lpstr>Quick Sort</vt:lpstr>
      <vt:lpstr>Steps to Sort an Unsorted Array with Quick Sort Algorithm</vt:lpstr>
      <vt:lpstr>Choosing the pivot</vt:lpstr>
      <vt:lpstr>Algorithm</vt:lpstr>
      <vt:lpstr>Pictorial Representation of Pivot Selection</vt:lpstr>
      <vt:lpstr>Pictorial Representation of Pivot Selection</vt:lpstr>
      <vt:lpstr>Pictorial Representation of Pivot Selection</vt:lpstr>
      <vt:lpstr>Quick Sort partition</vt:lpstr>
      <vt:lpstr>Steps to Partition an Unsorted Array</vt:lpstr>
      <vt:lpstr>Partition Algorithm</vt:lpstr>
      <vt:lpstr>Pictorial Representation of Partitioning Unsorted Array</vt:lpstr>
      <vt:lpstr>Example</vt:lpstr>
      <vt:lpstr>Quick Sort</vt:lpstr>
      <vt:lpstr>Quick Sort</vt:lpstr>
      <vt:lpstr>Quick Sort Analysis</vt:lpstr>
      <vt:lpstr>Quick Sort Analysis</vt:lpstr>
      <vt:lpstr>Quick Sort Analysis</vt:lpstr>
      <vt:lpstr>Comparison of Analysis</vt:lpstr>
      <vt:lpstr>Comparative Analysis of all the Sorting Algorithm</vt:lpstr>
      <vt:lpstr>Test Your Knowledge</vt:lpstr>
      <vt:lpstr>Test Your Knowledge</vt:lpstr>
      <vt:lpstr>Test Your Knowledge</vt:lpstr>
      <vt:lpstr>Test Your Knowledge</vt:lpstr>
      <vt:lpstr>Test Your Knowledge</vt:lpstr>
      <vt:lpstr>Test Your Knowledge</vt:lpstr>
      <vt:lpstr>Quiz Answers</vt:lpstr>
      <vt:lpstr>Practice Questions</vt:lpstr>
      <vt:lpstr>Practice Questions</vt:lpstr>
      <vt:lpstr>REVIEW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DEEPAK KAUSHIK</cp:lastModifiedBy>
  <cp:revision>3</cp:revision>
  <dcterms:created xsi:type="dcterms:W3CDTF">2025-08-06T07:37:32Z</dcterms:created>
  <dcterms:modified xsi:type="dcterms:W3CDTF">2025-08-11T10:23:42Z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2024-11-07T00:00:00Z</vt:filetime>
  </property>
  <property fmtid="{D5CDD505-2E9C-101B-9397-08002B2CF9AE}" pid="3" name="LastSaved">
    <vt:filetime>2025-08-06T00:00:00Z</vt:filetime>
  </property>
</Properties>
</file>