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11" d="100"/>
          <a:sy n="111" d="100"/>
        </p:scale>
        <p:origin x="253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35F09-4BFC-416F-A494-1A67796780E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12612-7A95-4B55-A969-4487A5CC7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140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8445" y="159130"/>
            <a:ext cx="1771014" cy="518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50944" y="6441747"/>
            <a:ext cx="787655" cy="369332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pc="-10" dirty="0"/>
              <a:t>Dr. </a:t>
            </a:r>
            <a:r>
              <a:rPr lang="en-US" spc="-10" dirty="0" err="1"/>
              <a:t>Shahjad</a:t>
            </a:r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 hasCustomPrompt="1"/>
          </p:nvPr>
        </p:nvSpPr>
        <p:spPr>
          <a:xfrm>
            <a:off x="72072" y="159130"/>
            <a:ext cx="7379970" cy="492443"/>
          </a:xfrm>
        </p:spPr>
        <p:txBody>
          <a:bodyPr lIns="0" tIns="0" rIns="0" bIns="0"/>
          <a:lstStyle>
            <a:lvl1pPr>
              <a:defRPr sz="32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r>
              <a:rPr lang="en-US" dirty="0"/>
              <a:t>\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3048000" y="6441747"/>
            <a:ext cx="879855" cy="369332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pc="-10" dirty="0"/>
              <a:t>Dr. </a:t>
            </a:r>
            <a:r>
              <a:rPr lang="en-US" spc="-10" dirty="0" err="1"/>
              <a:t>Shahjad</a:t>
            </a:r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2819400" y="6441747"/>
            <a:ext cx="1108455" cy="369332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pc="-10" dirty="0"/>
              <a:t>Dr. </a:t>
            </a:r>
            <a:r>
              <a:rPr lang="en-US" spc="-10" dirty="0" err="1"/>
              <a:t>Shahjad</a:t>
            </a:r>
            <a:endParaRPr lang="en-US"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2970276" y="6441747"/>
            <a:ext cx="957579" cy="369332"/>
          </a:xfrm>
        </p:spPr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lang="en-US" spc="-10" dirty="0"/>
              <a:t>Dr. </a:t>
            </a:r>
            <a:r>
              <a:rPr lang="en-US" spc="-10" dirty="0" err="1"/>
              <a:t>Shahjad</a:t>
            </a:r>
            <a:endParaRPr lang="en-US" spc="-1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6200" y="-2"/>
            <a:ext cx="90678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2072" y="159130"/>
            <a:ext cx="7379970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6859" y="1086802"/>
            <a:ext cx="8639175" cy="4417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287870" y="6441747"/>
            <a:ext cx="957579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250945" y="6441747"/>
            <a:ext cx="67691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71600" y="152400"/>
              <a:ext cx="6391275" cy="9144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98495" y="1909444"/>
            <a:ext cx="42221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dirty="0">
                <a:solidFill>
                  <a:srgbClr val="000000"/>
                </a:solidFill>
                <a:latin typeface="Verdana"/>
                <a:cs typeface="Verdana"/>
              </a:rPr>
              <a:t>Data</a:t>
            </a:r>
            <a:r>
              <a:rPr sz="3950" b="1" spc="7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3950" b="1" spc="-10" dirty="0">
                <a:solidFill>
                  <a:srgbClr val="000000"/>
                </a:solidFill>
                <a:latin typeface="Verdana"/>
                <a:cs typeface="Verdana"/>
              </a:rPr>
              <a:t>Structure</a:t>
            </a:r>
            <a:endParaRPr sz="39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65070" y="3468941"/>
            <a:ext cx="5869940" cy="267060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880744" algn="ctr">
              <a:lnSpc>
                <a:spcPct val="100000"/>
              </a:lnSpc>
              <a:spcBef>
                <a:spcPts val="125"/>
              </a:spcBef>
              <a:tabLst>
                <a:tab pos="2973070" algn="l"/>
              </a:tabLst>
            </a:pPr>
            <a:r>
              <a:rPr sz="2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sz="275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5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Shahjad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878840" algn="ctr">
              <a:lnSpc>
                <a:spcPct val="100000"/>
              </a:lnSpc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880744"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</a:t>
            </a:r>
            <a:r>
              <a:rPr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4420">
              <a:lnSpc>
                <a:spcPct val="100000"/>
              </a:lnSpc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K.R.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Mangalam</a:t>
            </a:r>
            <a:r>
              <a:rPr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869"/>
              </a:spcBef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ctr">
              <a:lnSpc>
                <a:spcPct val="100000"/>
              </a:lnSpc>
            </a:pPr>
            <a:r>
              <a:rPr sz="27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sz="2750" spc="9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2750" spc="7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750" spc="9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Sorting</a:t>
            </a:r>
            <a:r>
              <a:rPr sz="2750" spc="6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750" spc="7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Searching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" y="152400"/>
            <a:ext cx="9086850" cy="1243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Demo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763651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98603" y="1457325"/>
            <a:ext cx="2893374" cy="39052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273762" y="2699275"/>
            <a:ext cx="2985715" cy="193583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Demo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49" y="1285875"/>
              <a:ext cx="8867775" cy="42291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Demo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399" y="1409700"/>
              <a:ext cx="8724900" cy="345757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Demo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775" y="1123950"/>
              <a:ext cx="8172450" cy="475297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Demo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4774" y="1123950"/>
              <a:ext cx="8601075" cy="467677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Demo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763651"/>
            <a:ext cx="9144000" cy="5894705"/>
            <a:chOff x="0" y="763651"/>
            <a:chExt cx="9144000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123950"/>
              <a:ext cx="9039224" cy="48958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Demo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849" y="1057275"/>
              <a:ext cx="8534400" cy="48196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Demo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849" y="1285875"/>
              <a:ext cx="7991475" cy="45148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Demo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749" y="1123950"/>
              <a:ext cx="8677275" cy="482917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Demo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600" y="819150"/>
              <a:ext cx="7991475" cy="26860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9600" y="3419474"/>
              <a:ext cx="8353425" cy="273367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192"/>
            <a:ext cx="9139555" cy="6858000"/>
            <a:chOff x="4763" y="0"/>
            <a:chExt cx="9139555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525" y="0"/>
              <a:ext cx="9134475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63" y="1049400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50"/>
              <a:ext cx="2409825" cy="35242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590800" y="2139440"/>
            <a:ext cx="4601845" cy="2223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865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Divide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Conquer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Strategy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ts val="2865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Merge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ts val="2865"/>
              </a:lnSpc>
              <a:spcBef>
                <a:spcPts val="5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Example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Merge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ts val="2865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Algorithm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Merge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ts val="2870"/>
              </a:lnSpc>
              <a:spcBef>
                <a:spcPts val="5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Complexity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Analysis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Merge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</a:t>
            </a:r>
            <a:endParaRPr sz="2400" dirty="0">
              <a:latin typeface="Calibri"/>
              <a:cs typeface="Calibri"/>
            </a:endParaRPr>
          </a:p>
          <a:p>
            <a:pPr marL="354965" indent="-342265">
              <a:lnSpc>
                <a:spcPts val="2870"/>
              </a:lnSpc>
              <a:buFont typeface="Wingdings"/>
              <a:buChar char="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Brainstorming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Session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7ACE7465-FB21-2A76-7DAF-0F6C39F92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015" y="378142"/>
            <a:ext cx="7379970" cy="984885"/>
          </a:xfrm>
        </p:spPr>
        <p:txBody>
          <a:bodyPr/>
          <a:lstStyle/>
          <a:p>
            <a:pPr algn="ctr"/>
            <a:r>
              <a:rPr lang="en-IN" dirty="0"/>
              <a:t>Merge</a:t>
            </a:r>
            <a:r>
              <a:rPr lang="en-IN" spc="-70" dirty="0"/>
              <a:t> </a:t>
            </a:r>
            <a:r>
              <a:rPr lang="en-IN" spc="-20" dirty="0"/>
              <a:t>Sort</a:t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Demo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974" y="904875"/>
              <a:ext cx="8315325" cy="31432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2925" y="4048124"/>
              <a:ext cx="7953375" cy="2181225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Demo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574" y="981075"/>
              <a:ext cx="9029700" cy="22860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1975" y="3676649"/>
              <a:ext cx="8496300" cy="2657475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Demo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974" y="819150"/>
              <a:ext cx="8239125" cy="505777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Demo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90500" y="809625"/>
            <a:ext cx="8953500" cy="5848350"/>
            <a:chOff x="190500" y="809625"/>
            <a:chExt cx="8953500" cy="58483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0500" y="809625"/>
              <a:ext cx="8391525" cy="32194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050" y="3876675"/>
              <a:ext cx="8743950" cy="278130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Demo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9574" y="1057275"/>
              <a:ext cx="8324850" cy="24479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1550" y="3448049"/>
              <a:ext cx="7762875" cy="285750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Demo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0974" y="1047750"/>
              <a:ext cx="8963025" cy="25431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1025" y="3000374"/>
              <a:ext cx="8029575" cy="282892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20" dirty="0"/>
              <a:t>Demo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9549" y="981075"/>
              <a:ext cx="8248650" cy="26098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9549" y="3619499"/>
              <a:ext cx="6896100" cy="219075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Analysis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62050" y="904875"/>
              <a:ext cx="6819900" cy="501967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Analysis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14425" y="1095375"/>
              <a:ext cx="7848600" cy="435292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Analysis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3925" y="1123950"/>
              <a:ext cx="6800850" cy="49720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Recap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5" name="object 5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28899" y="3600449"/>
              <a:ext cx="3267075" cy="240982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763269" y="1171892"/>
            <a:ext cx="7289800" cy="222313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97815" marR="44450" indent="-285750">
              <a:lnSpc>
                <a:spcPts val="2850"/>
              </a:lnSpc>
              <a:spcBef>
                <a:spcPts val="220"/>
              </a:spcBef>
              <a:buFont typeface="Wingdings"/>
              <a:buChar char=""/>
              <a:tabLst>
                <a:tab pos="297815" algn="l"/>
              </a:tabLst>
            </a:pPr>
            <a:r>
              <a:rPr sz="2400" dirty="0">
                <a:latin typeface="Calibri"/>
                <a:cs typeface="Calibri"/>
              </a:rPr>
              <a:t>Heap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nearly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complete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binary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properties:</a:t>
            </a:r>
            <a:endParaRPr sz="2400">
              <a:latin typeface="Calibri"/>
              <a:cs typeface="Calibri"/>
            </a:endParaRPr>
          </a:p>
          <a:p>
            <a:pPr marL="812800" lvl="1" indent="-342900">
              <a:lnSpc>
                <a:spcPts val="2830"/>
              </a:lnSpc>
              <a:buFont typeface="Wingdings"/>
              <a:buChar char=""/>
              <a:tabLst>
                <a:tab pos="812800" algn="l"/>
              </a:tabLst>
            </a:pPr>
            <a:r>
              <a:rPr sz="2400" b="1" dirty="0">
                <a:latin typeface="Calibri"/>
                <a:cs typeface="Calibri"/>
              </a:rPr>
              <a:t>Structural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property: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full,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except</a:t>
            </a:r>
            <a:endParaRPr sz="2400">
              <a:latin typeface="Calibri"/>
              <a:cs typeface="Calibri"/>
            </a:endParaRPr>
          </a:p>
          <a:p>
            <a:pPr marL="813435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possibly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last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filled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left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right</a:t>
            </a:r>
            <a:endParaRPr sz="2400">
              <a:latin typeface="Calibri"/>
              <a:cs typeface="Calibri"/>
            </a:endParaRPr>
          </a:p>
          <a:p>
            <a:pPr marL="812800" lvl="1" indent="-342900">
              <a:lnSpc>
                <a:spcPts val="2865"/>
              </a:lnSpc>
              <a:spcBef>
                <a:spcPts val="50"/>
              </a:spcBef>
              <a:buFont typeface="Wingdings"/>
              <a:buChar char=""/>
              <a:tabLst>
                <a:tab pos="812800" algn="l"/>
              </a:tabLst>
            </a:pPr>
            <a:r>
              <a:rPr sz="2400" b="1" dirty="0">
                <a:latin typeface="Calibri"/>
                <a:cs typeface="Calibri"/>
              </a:rPr>
              <a:t>Order</a:t>
            </a:r>
            <a:r>
              <a:rPr sz="2400" b="1" spc="-10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(heap)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property: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3673475">
              <a:lnSpc>
                <a:spcPts val="2865"/>
              </a:lnSpc>
            </a:pPr>
            <a:r>
              <a:rPr sz="2400" spc="-10" dirty="0">
                <a:latin typeface="Calibri"/>
                <a:cs typeface="Calibri"/>
              </a:rPr>
              <a:t>Parent(x)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≥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Analysis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04139" y="1399539"/>
            <a:ext cx="8351520" cy="2958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5"/>
              </a:spcBef>
            </a:pPr>
            <a:r>
              <a:rPr sz="2400" b="1" dirty="0">
                <a:latin typeface="Calibri"/>
                <a:cs typeface="Calibri"/>
              </a:rPr>
              <a:t>Complexity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Analysis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Merge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Sort: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b="1" dirty="0">
                <a:latin typeface="Calibri"/>
                <a:cs typeface="Calibri"/>
              </a:rPr>
              <a:t>Time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Complexity: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  <a:spcBef>
                <a:spcPts val="50"/>
              </a:spcBef>
            </a:pPr>
            <a:r>
              <a:rPr sz="2400" b="1" dirty="0">
                <a:latin typeface="Calibri"/>
                <a:cs typeface="Calibri"/>
              </a:rPr>
              <a:t>Best</a:t>
            </a:r>
            <a:r>
              <a:rPr sz="2400" b="1" spc="19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Case:</a:t>
            </a:r>
            <a:r>
              <a:rPr sz="2400" b="1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O(n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</a:t>
            </a:r>
            <a:r>
              <a:rPr sz="2400" spc="2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n),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229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already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sorted</a:t>
            </a:r>
            <a:r>
              <a:rPr sz="2400" spc="2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nearly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Calibri"/>
                <a:cs typeface="Calibri"/>
              </a:rPr>
              <a:t>sorted.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0"/>
              </a:spcBef>
              <a:tabLst>
                <a:tab pos="933450" algn="l"/>
                <a:tab pos="2625090" algn="l"/>
                <a:tab pos="3428365" algn="l"/>
                <a:tab pos="4885055" algn="l"/>
                <a:tab pos="5772785" algn="l"/>
                <a:tab pos="6142990" algn="l"/>
                <a:tab pos="7385050" algn="l"/>
                <a:tab pos="7919720" algn="l"/>
              </a:tabLst>
            </a:pPr>
            <a:r>
              <a:rPr sz="2400" b="1" spc="-20" dirty="0">
                <a:latin typeface="Calibri"/>
                <a:cs typeface="Calibri"/>
              </a:rPr>
              <a:t>Average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Case: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O(n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n),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randomly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ordered. </a:t>
            </a:r>
            <a:r>
              <a:rPr sz="2400" b="1" spc="-20" dirty="0">
                <a:latin typeface="Calibri"/>
                <a:cs typeface="Calibri"/>
              </a:rPr>
              <a:t>Worst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Case: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O(n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n),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reverse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order. </a:t>
            </a:r>
            <a:r>
              <a:rPr sz="2400" b="1" spc="-10" dirty="0">
                <a:latin typeface="Calibri"/>
                <a:cs typeface="Calibri"/>
              </a:rPr>
              <a:t>Space</a:t>
            </a:r>
            <a:r>
              <a:rPr sz="2400" b="1" dirty="0">
                <a:latin typeface="Calibri"/>
                <a:cs typeface="Calibri"/>
              </a:rPr>
              <a:t>	</a:t>
            </a:r>
            <a:r>
              <a:rPr sz="2400" b="1" spc="-10" dirty="0">
                <a:latin typeface="Calibri"/>
                <a:cs typeface="Calibri"/>
              </a:rPr>
              <a:t>Complexity:</a:t>
            </a:r>
            <a:r>
              <a:rPr sz="2400" b="1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O(n),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Additional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space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required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for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temporary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during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merging.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Analysis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02590" y="1309687"/>
            <a:ext cx="8346440" cy="2957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7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Advantages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Merge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Sort: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b="1" dirty="0">
                <a:latin typeface="Calibri"/>
                <a:cs typeface="Calibri"/>
              </a:rPr>
              <a:t>Stability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Merge</a:t>
            </a:r>
            <a:r>
              <a:rPr sz="2400" spc="1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stable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sorting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algorithm,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means</a:t>
            </a:r>
            <a:r>
              <a:rPr sz="2400" spc="1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it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50"/>
              </a:spcBef>
            </a:pPr>
            <a:r>
              <a:rPr sz="2400" dirty="0">
                <a:latin typeface="Calibri"/>
                <a:cs typeface="Calibri"/>
              </a:rPr>
              <a:t>maintains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relative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order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equal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array. </a:t>
            </a:r>
            <a:r>
              <a:rPr sz="2400" b="1" dirty="0">
                <a:latin typeface="Calibri"/>
                <a:cs typeface="Calibri"/>
              </a:rPr>
              <a:t>Guaranteed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worst-</a:t>
            </a:r>
            <a:r>
              <a:rPr sz="2400" b="1" dirty="0">
                <a:latin typeface="Calibri"/>
                <a:cs typeface="Calibri"/>
              </a:rPr>
              <a:t>case</a:t>
            </a:r>
            <a:r>
              <a:rPr sz="2400" b="1" spc="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performance:</a:t>
            </a:r>
            <a:r>
              <a:rPr sz="2400" b="1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Merge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worst-</a:t>
            </a:r>
            <a:r>
              <a:rPr sz="2400" spc="-20" dirty="0">
                <a:latin typeface="Calibri"/>
                <a:cs typeface="Calibri"/>
              </a:rPr>
              <a:t>case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complexity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O(N</a:t>
            </a:r>
            <a:r>
              <a:rPr sz="2400" b="1" spc="1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logN)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means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1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performs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well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even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large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datasets.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55"/>
              </a:lnSpc>
              <a:tabLst>
                <a:tab pos="1118235" algn="l"/>
                <a:tab pos="1631314" algn="l"/>
                <a:tab pos="3346450" algn="l"/>
                <a:tab pos="4055110" algn="l"/>
                <a:tab pos="6734809" algn="l"/>
                <a:tab pos="8145780" algn="l"/>
              </a:tabLst>
            </a:pPr>
            <a:r>
              <a:rPr sz="2400" b="1" spc="-10" dirty="0">
                <a:latin typeface="Calibri"/>
                <a:cs typeface="Calibri"/>
              </a:rPr>
              <a:t>Simple</a:t>
            </a:r>
            <a:r>
              <a:rPr sz="2400" b="1" dirty="0">
                <a:latin typeface="Calibri"/>
                <a:cs typeface="Calibri"/>
              </a:rPr>
              <a:t>	</a:t>
            </a:r>
            <a:r>
              <a:rPr sz="2400" b="1" spc="-25" dirty="0">
                <a:latin typeface="Calibri"/>
                <a:cs typeface="Calibri"/>
              </a:rPr>
              <a:t>to</a:t>
            </a:r>
            <a:r>
              <a:rPr sz="2400" b="1" dirty="0">
                <a:latin typeface="Calibri"/>
                <a:cs typeface="Calibri"/>
              </a:rPr>
              <a:t>	</a:t>
            </a:r>
            <a:r>
              <a:rPr sz="2400" b="1" spc="-10" dirty="0">
                <a:latin typeface="Calibri"/>
                <a:cs typeface="Calibri"/>
              </a:rPr>
              <a:t>implement:</a:t>
            </a:r>
            <a:r>
              <a:rPr sz="2400" b="1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divide-and-conquer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approach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2400" spc="-10" dirty="0">
                <a:latin typeface="Calibri"/>
                <a:cs typeface="Calibri"/>
              </a:rPr>
              <a:t>straightforward.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Analysis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67957" y="1275016"/>
            <a:ext cx="8352155" cy="4417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ts val="2865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Disadvantage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Merge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Sort: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865"/>
              </a:lnSpc>
            </a:pPr>
            <a:r>
              <a:rPr sz="2400" b="1" dirty="0">
                <a:latin typeface="Calibri"/>
                <a:cs typeface="Calibri"/>
              </a:rPr>
              <a:t>Space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complexity: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Merge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requires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additional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store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865"/>
              </a:lnSpc>
              <a:spcBef>
                <a:spcPts val="50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merged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sub-arrays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during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865"/>
              </a:lnSpc>
            </a:pPr>
            <a:r>
              <a:rPr sz="2400" b="1" dirty="0">
                <a:latin typeface="Calibri"/>
                <a:cs typeface="Calibri"/>
              </a:rPr>
              <a:t>Not</a:t>
            </a:r>
            <a:r>
              <a:rPr sz="2400" b="1" spc="-10" dirty="0">
                <a:latin typeface="Calibri"/>
                <a:cs typeface="Calibri"/>
              </a:rPr>
              <a:t> in-</a:t>
            </a:r>
            <a:r>
              <a:rPr sz="2400" b="1" dirty="0">
                <a:latin typeface="Calibri"/>
                <a:cs typeface="Calibri"/>
              </a:rPr>
              <a:t>place: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Merge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not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in-</a:t>
            </a:r>
            <a:r>
              <a:rPr sz="2400" dirty="0">
                <a:latin typeface="Calibri"/>
                <a:cs typeface="Calibri"/>
              </a:rPr>
              <a:t>place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algorithm,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which</a:t>
            </a:r>
            <a:endParaRPr sz="2400">
              <a:latin typeface="Calibri"/>
              <a:cs typeface="Calibri"/>
            </a:endParaRPr>
          </a:p>
          <a:p>
            <a:pPr marL="12700" marR="7620" algn="just">
              <a:lnSpc>
                <a:spcPts val="2850"/>
              </a:lnSpc>
              <a:spcBef>
                <a:spcPts val="170"/>
              </a:spcBef>
            </a:pPr>
            <a:r>
              <a:rPr sz="2400" dirty="0">
                <a:latin typeface="Calibri"/>
                <a:cs typeface="Calibri"/>
              </a:rPr>
              <a:t>means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requires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additional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store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sorted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data.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This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disadvantage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3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applications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where</a:t>
            </a:r>
            <a:r>
              <a:rPr sz="2400" spc="3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usage</a:t>
            </a:r>
            <a:r>
              <a:rPr sz="2400" spc="3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35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concern.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835"/>
              </a:lnSpc>
            </a:pPr>
            <a:r>
              <a:rPr sz="2400" b="1" dirty="0">
                <a:latin typeface="Calibri"/>
                <a:cs typeface="Calibri"/>
              </a:rPr>
              <a:t>Applications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Merge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Sort:</a:t>
            </a:r>
            <a:endParaRPr sz="2400">
              <a:latin typeface="Calibri"/>
              <a:cs typeface="Calibri"/>
            </a:endParaRPr>
          </a:p>
          <a:p>
            <a:pPr marL="12700" algn="just">
              <a:lnSpc>
                <a:spcPts val="2870"/>
              </a:lnSpc>
            </a:pPr>
            <a:r>
              <a:rPr sz="2400" dirty="0">
                <a:latin typeface="Calibri"/>
                <a:cs typeface="Calibri"/>
              </a:rPr>
              <a:t>Sorting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large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datasets</a:t>
            </a:r>
            <a:endParaRPr sz="2400">
              <a:latin typeface="Calibri"/>
              <a:cs typeface="Calibri"/>
            </a:endParaRPr>
          </a:p>
          <a:p>
            <a:pPr marL="12700" marR="178435">
              <a:lnSpc>
                <a:spcPct val="99100"/>
              </a:lnSpc>
              <a:spcBef>
                <a:spcPts val="75"/>
              </a:spcBef>
            </a:pPr>
            <a:r>
              <a:rPr sz="2400" dirty="0">
                <a:latin typeface="Calibri"/>
                <a:cs typeface="Calibri"/>
              </a:rPr>
              <a:t>External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(when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dataset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large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memory) Inversion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counting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(counting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inversions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array) </a:t>
            </a:r>
            <a:r>
              <a:rPr sz="2400" dirty="0">
                <a:latin typeface="Calibri"/>
                <a:cs typeface="Calibri"/>
              </a:rPr>
              <a:t>Finding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median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b="1" dirty="0">
                <a:solidFill>
                  <a:srgbClr val="E21E23"/>
                </a:solidFill>
                <a:latin typeface="Verdana"/>
                <a:cs typeface="Verdana"/>
              </a:rPr>
              <a:t>Test</a:t>
            </a:r>
            <a:r>
              <a:rPr b="1" spc="-55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b="1" dirty="0">
                <a:solidFill>
                  <a:srgbClr val="E21E23"/>
                </a:solidFill>
                <a:latin typeface="Verdana"/>
                <a:cs typeface="Verdana"/>
              </a:rPr>
              <a:t>Your</a:t>
            </a:r>
            <a:r>
              <a:rPr b="1" spc="-40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b="1" spc="-10" dirty="0">
                <a:solidFill>
                  <a:srgbClr val="E21E23"/>
                </a:solidFill>
                <a:latin typeface="Verdana"/>
                <a:cs typeface="Verdana"/>
              </a:rPr>
              <a:t>Knowledge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51459" y="1086802"/>
            <a:ext cx="8688070" cy="2585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 marR="30480" algn="just">
              <a:lnSpc>
                <a:spcPct val="100400"/>
              </a:lnSpc>
              <a:spcBef>
                <a:spcPts val="90"/>
              </a:spcBef>
            </a:pPr>
            <a:r>
              <a:rPr sz="2400" dirty="0">
                <a:latin typeface="Calibri"/>
                <a:cs typeface="Calibri"/>
              </a:rPr>
              <a:t>1.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 string,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length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sorted into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lexicographic order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merge-</a:t>
            </a:r>
            <a:r>
              <a:rPr sz="2400" dirty="0">
                <a:latin typeface="Calibri"/>
                <a:cs typeface="Calibri"/>
              </a:rPr>
              <a:t>sort</a:t>
            </a:r>
            <a:r>
              <a:rPr sz="2400" spc="1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algorithm.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worst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case</a:t>
            </a:r>
            <a:r>
              <a:rPr sz="2400" spc="1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running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1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this </a:t>
            </a:r>
            <a:r>
              <a:rPr sz="2400" spc="-10" dirty="0">
                <a:latin typeface="Calibri"/>
                <a:cs typeface="Calibri"/>
              </a:rPr>
              <a:t>computation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is</a:t>
            </a:r>
            <a:endParaRPr sz="2400">
              <a:latin typeface="Calibri"/>
              <a:cs typeface="Calibri"/>
            </a:endParaRPr>
          </a:p>
          <a:p>
            <a:pPr marL="552450" indent="-514350">
              <a:lnSpc>
                <a:spcPts val="2840"/>
              </a:lnSpc>
              <a:buAutoNum type="alphaLcParenR"/>
              <a:tabLst>
                <a:tab pos="552450" algn="l"/>
              </a:tabLst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10" dirty="0">
                <a:latin typeface="Calibri"/>
                <a:cs typeface="Calibri"/>
              </a:rPr>
              <a:t> (n*log(n))</a:t>
            </a:r>
            <a:endParaRPr sz="2400">
              <a:latin typeface="Calibri"/>
              <a:cs typeface="Calibri"/>
            </a:endParaRPr>
          </a:p>
          <a:p>
            <a:pPr marL="552450" indent="-514350">
              <a:lnSpc>
                <a:spcPts val="2865"/>
              </a:lnSpc>
              <a:buAutoNum type="alphaLcParenR"/>
              <a:tabLst>
                <a:tab pos="552450" algn="l"/>
              </a:tabLst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(n</a:t>
            </a:r>
            <a:r>
              <a:rPr sz="2325" baseline="26881" dirty="0">
                <a:latin typeface="Calibri"/>
                <a:cs typeface="Calibri"/>
              </a:rPr>
              <a:t>2</a:t>
            </a:r>
            <a:r>
              <a:rPr sz="2325" spc="284" baseline="2688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n)</a:t>
            </a:r>
            <a:endParaRPr sz="2400">
              <a:latin typeface="Calibri"/>
              <a:cs typeface="Calibri"/>
            </a:endParaRPr>
          </a:p>
          <a:p>
            <a:pPr marL="552450" indent="-514350">
              <a:lnSpc>
                <a:spcPts val="2870"/>
              </a:lnSpc>
              <a:spcBef>
                <a:spcPts val="50"/>
              </a:spcBef>
              <a:buAutoNum type="alphaLcParenR"/>
              <a:tabLst>
                <a:tab pos="552450" algn="l"/>
              </a:tabLst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(n</a:t>
            </a:r>
            <a:r>
              <a:rPr sz="2325" baseline="26881" dirty="0">
                <a:latin typeface="Calibri"/>
                <a:cs typeface="Calibri"/>
              </a:rPr>
              <a:t>2</a:t>
            </a:r>
            <a:r>
              <a:rPr sz="2325" spc="292" baseline="26881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 </a:t>
            </a:r>
            <a:r>
              <a:rPr sz="2400" spc="-10" dirty="0">
                <a:latin typeface="Calibri"/>
                <a:cs typeface="Calibri"/>
              </a:rPr>
              <a:t>log(n))</a:t>
            </a:r>
            <a:endParaRPr sz="2400">
              <a:latin typeface="Calibri"/>
              <a:cs typeface="Calibri"/>
            </a:endParaRPr>
          </a:p>
          <a:p>
            <a:pPr marL="552450" indent="-514350">
              <a:lnSpc>
                <a:spcPts val="2870"/>
              </a:lnSpc>
              <a:buAutoNum type="alphaLcParenR"/>
              <a:tabLst>
                <a:tab pos="552450" algn="l"/>
              </a:tabLst>
            </a:pPr>
            <a:r>
              <a:rPr sz="2400" dirty="0">
                <a:latin typeface="Calibri"/>
                <a:cs typeface="Calibri"/>
              </a:rPr>
              <a:t>O</a:t>
            </a:r>
            <a:r>
              <a:rPr sz="2400" spc="-20" dirty="0">
                <a:latin typeface="Calibri"/>
                <a:cs typeface="Calibri"/>
              </a:rPr>
              <a:t> (n</a:t>
            </a:r>
            <a:r>
              <a:rPr sz="2325" spc="-30" baseline="26881" dirty="0">
                <a:latin typeface="Calibri"/>
                <a:cs typeface="Calibri"/>
              </a:rPr>
              <a:t>2</a:t>
            </a:r>
            <a:r>
              <a:rPr sz="2400" spc="-2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b="1" dirty="0">
                <a:solidFill>
                  <a:srgbClr val="E21E23"/>
                </a:solidFill>
                <a:latin typeface="Verdana"/>
                <a:cs typeface="Verdana"/>
              </a:rPr>
              <a:t>Test</a:t>
            </a:r>
            <a:r>
              <a:rPr b="1" spc="-55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b="1" dirty="0">
                <a:solidFill>
                  <a:srgbClr val="E21E23"/>
                </a:solidFill>
                <a:latin typeface="Verdana"/>
                <a:cs typeface="Verdana"/>
              </a:rPr>
              <a:t>Your</a:t>
            </a:r>
            <a:r>
              <a:rPr b="1" spc="-40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b="1" spc="-10" dirty="0">
                <a:solidFill>
                  <a:srgbClr val="E21E23"/>
                </a:solidFill>
                <a:latin typeface="Verdana"/>
                <a:cs typeface="Verdana"/>
              </a:rPr>
              <a:t>Knowledge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30200" algn="just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342900" algn="l"/>
              </a:tabLst>
            </a:pPr>
            <a:r>
              <a:rPr dirty="0"/>
              <a:t>In</a:t>
            </a:r>
            <a:r>
              <a:rPr spc="215" dirty="0"/>
              <a:t> </a:t>
            </a:r>
            <a:r>
              <a:rPr dirty="0"/>
              <a:t>a</a:t>
            </a:r>
            <a:r>
              <a:rPr spc="215" dirty="0"/>
              <a:t> </a:t>
            </a:r>
            <a:r>
              <a:rPr dirty="0"/>
              <a:t>modified</a:t>
            </a:r>
            <a:r>
              <a:rPr spc="200" dirty="0"/>
              <a:t> </a:t>
            </a:r>
            <a:r>
              <a:rPr dirty="0"/>
              <a:t>merge</a:t>
            </a:r>
            <a:r>
              <a:rPr spc="215" dirty="0"/>
              <a:t> </a:t>
            </a:r>
            <a:r>
              <a:rPr dirty="0"/>
              <a:t>sort,</a:t>
            </a:r>
            <a:r>
              <a:rPr spc="229" dirty="0"/>
              <a:t> </a:t>
            </a:r>
            <a:r>
              <a:rPr dirty="0"/>
              <a:t>the</a:t>
            </a:r>
            <a:r>
              <a:rPr spc="195" dirty="0"/>
              <a:t> </a:t>
            </a:r>
            <a:r>
              <a:rPr dirty="0"/>
              <a:t>input</a:t>
            </a:r>
            <a:r>
              <a:rPr spc="204" dirty="0"/>
              <a:t> </a:t>
            </a:r>
            <a:r>
              <a:rPr dirty="0"/>
              <a:t>array</a:t>
            </a:r>
            <a:r>
              <a:rPr spc="190" dirty="0"/>
              <a:t> </a:t>
            </a:r>
            <a:r>
              <a:rPr dirty="0"/>
              <a:t>is</a:t>
            </a:r>
            <a:r>
              <a:rPr spc="229" dirty="0"/>
              <a:t> </a:t>
            </a:r>
            <a:r>
              <a:rPr dirty="0"/>
              <a:t>splitted</a:t>
            </a:r>
            <a:r>
              <a:rPr spc="195" dirty="0"/>
              <a:t> </a:t>
            </a:r>
            <a:r>
              <a:rPr dirty="0"/>
              <a:t>at</a:t>
            </a:r>
            <a:r>
              <a:rPr spc="215" dirty="0"/>
              <a:t> </a:t>
            </a:r>
            <a:r>
              <a:rPr dirty="0"/>
              <a:t>a</a:t>
            </a:r>
            <a:r>
              <a:rPr spc="215" dirty="0"/>
              <a:t> </a:t>
            </a:r>
            <a:r>
              <a:rPr spc="-10" dirty="0"/>
              <a:t>position one-</a:t>
            </a:r>
            <a:r>
              <a:rPr dirty="0"/>
              <a:t>third</a:t>
            </a:r>
            <a:r>
              <a:rPr spc="70" dirty="0"/>
              <a:t> </a:t>
            </a:r>
            <a:r>
              <a:rPr dirty="0"/>
              <a:t>of</a:t>
            </a:r>
            <a:r>
              <a:rPr spc="95" dirty="0"/>
              <a:t> </a:t>
            </a:r>
            <a:r>
              <a:rPr dirty="0"/>
              <a:t>the</a:t>
            </a:r>
            <a:r>
              <a:rPr spc="80" dirty="0"/>
              <a:t> </a:t>
            </a:r>
            <a:r>
              <a:rPr dirty="0"/>
              <a:t>length(N)</a:t>
            </a:r>
            <a:r>
              <a:rPr spc="85" dirty="0"/>
              <a:t> </a:t>
            </a:r>
            <a:r>
              <a:rPr dirty="0"/>
              <a:t>of</a:t>
            </a:r>
            <a:r>
              <a:rPr spc="90" dirty="0"/>
              <a:t> </a:t>
            </a:r>
            <a:r>
              <a:rPr dirty="0"/>
              <a:t>the</a:t>
            </a:r>
            <a:r>
              <a:rPr spc="75" dirty="0"/>
              <a:t> </a:t>
            </a:r>
            <a:r>
              <a:rPr dirty="0"/>
              <a:t>array.</a:t>
            </a:r>
            <a:r>
              <a:rPr spc="95" dirty="0"/>
              <a:t> </a:t>
            </a:r>
            <a:r>
              <a:rPr dirty="0"/>
              <a:t>Which</a:t>
            </a:r>
            <a:r>
              <a:rPr spc="110" dirty="0"/>
              <a:t> </a:t>
            </a:r>
            <a:r>
              <a:rPr dirty="0"/>
              <a:t>of</a:t>
            </a:r>
            <a:r>
              <a:rPr spc="95" dirty="0"/>
              <a:t> </a:t>
            </a:r>
            <a:r>
              <a:rPr dirty="0"/>
              <a:t>the</a:t>
            </a:r>
            <a:r>
              <a:rPr spc="65" dirty="0"/>
              <a:t> </a:t>
            </a:r>
            <a:r>
              <a:rPr dirty="0"/>
              <a:t>following</a:t>
            </a:r>
            <a:r>
              <a:rPr spc="120" dirty="0"/>
              <a:t> </a:t>
            </a:r>
            <a:r>
              <a:rPr dirty="0"/>
              <a:t>is</a:t>
            </a:r>
            <a:r>
              <a:rPr spc="125" dirty="0"/>
              <a:t> </a:t>
            </a:r>
            <a:r>
              <a:rPr spc="-25" dirty="0"/>
              <a:t>the </a:t>
            </a:r>
            <a:r>
              <a:rPr dirty="0"/>
              <a:t>tightest</a:t>
            </a:r>
            <a:r>
              <a:rPr spc="509" dirty="0"/>
              <a:t> </a:t>
            </a:r>
            <a:r>
              <a:rPr dirty="0"/>
              <a:t>upper</a:t>
            </a:r>
            <a:r>
              <a:rPr spc="490" dirty="0"/>
              <a:t> </a:t>
            </a:r>
            <a:r>
              <a:rPr dirty="0"/>
              <a:t>bound</a:t>
            </a:r>
            <a:r>
              <a:rPr spc="540" dirty="0"/>
              <a:t> </a:t>
            </a:r>
            <a:r>
              <a:rPr dirty="0"/>
              <a:t>on</a:t>
            </a:r>
            <a:r>
              <a:rPr spc="500" dirty="0"/>
              <a:t> </a:t>
            </a:r>
            <a:r>
              <a:rPr dirty="0"/>
              <a:t>time</a:t>
            </a:r>
            <a:r>
              <a:rPr spc="484" dirty="0"/>
              <a:t> </a:t>
            </a:r>
            <a:r>
              <a:rPr dirty="0"/>
              <a:t>complexity</a:t>
            </a:r>
            <a:r>
              <a:rPr spc="535" dirty="0"/>
              <a:t> </a:t>
            </a:r>
            <a:r>
              <a:rPr dirty="0"/>
              <a:t>of</a:t>
            </a:r>
            <a:r>
              <a:rPr spc="500" dirty="0"/>
              <a:t> </a:t>
            </a:r>
            <a:r>
              <a:rPr dirty="0"/>
              <a:t>this</a:t>
            </a:r>
            <a:r>
              <a:rPr spc="500" dirty="0"/>
              <a:t> </a:t>
            </a:r>
            <a:r>
              <a:rPr dirty="0"/>
              <a:t>modified</a:t>
            </a:r>
            <a:r>
              <a:rPr spc="500" dirty="0"/>
              <a:t> </a:t>
            </a:r>
            <a:r>
              <a:rPr spc="-10" dirty="0"/>
              <a:t>Merge Sort.</a:t>
            </a:r>
          </a:p>
          <a:p>
            <a:pPr marL="469900" lvl="1" indent="-457200">
              <a:lnSpc>
                <a:spcPct val="100000"/>
              </a:lnSpc>
              <a:spcBef>
                <a:spcPts val="2905"/>
              </a:spcBef>
              <a:buAutoNum type="alphaLcParenR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N(logN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3)</a:t>
            </a:r>
            <a:endParaRPr sz="2400">
              <a:latin typeface="Calibri"/>
              <a:cs typeface="Calibri"/>
            </a:endParaRPr>
          </a:p>
          <a:p>
            <a:pPr marL="469900" lvl="1" indent="-457200">
              <a:lnSpc>
                <a:spcPct val="100000"/>
              </a:lnSpc>
              <a:spcBef>
                <a:spcPts val="2900"/>
              </a:spcBef>
              <a:buAutoNum type="alphaLcParenR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N(logN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2/3)</a:t>
            </a:r>
            <a:endParaRPr sz="2400">
              <a:latin typeface="Calibri"/>
              <a:cs typeface="Calibri"/>
            </a:endParaRPr>
          </a:p>
          <a:p>
            <a:pPr marL="469900" lvl="1" indent="-457200">
              <a:lnSpc>
                <a:spcPct val="100000"/>
              </a:lnSpc>
              <a:spcBef>
                <a:spcPts val="2830"/>
              </a:spcBef>
              <a:buAutoNum type="alphaLcParenR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N(logN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1/3)</a:t>
            </a:r>
            <a:endParaRPr sz="2400">
              <a:latin typeface="Calibri"/>
              <a:cs typeface="Calibri"/>
            </a:endParaRPr>
          </a:p>
          <a:p>
            <a:pPr marL="469900" lvl="1" indent="-457200">
              <a:lnSpc>
                <a:spcPct val="100000"/>
              </a:lnSpc>
              <a:spcBef>
                <a:spcPts val="2905"/>
              </a:spcBef>
              <a:buAutoNum type="alphaLcParenR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N(logN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base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3/2)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b="1" dirty="0">
                <a:solidFill>
                  <a:srgbClr val="E21E23"/>
                </a:solidFill>
                <a:latin typeface="Verdana"/>
                <a:cs typeface="Verdana"/>
              </a:rPr>
              <a:t>Test</a:t>
            </a:r>
            <a:r>
              <a:rPr b="1" spc="-55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b="1" dirty="0">
                <a:solidFill>
                  <a:srgbClr val="E21E23"/>
                </a:solidFill>
                <a:latin typeface="Verdana"/>
                <a:cs typeface="Verdana"/>
              </a:rPr>
              <a:t>Your</a:t>
            </a:r>
            <a:r>
              <a:rPr b="1" spc="-40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b="1" spc="-10" dirty="0">
                <a:solidFill>
                  <a:srgbClr val="E21E23"/>
                </a:solidFill>
                <a:latin typeface="Verdana"/>
                <a:cs typeface="Verdana"/>
              </a:rPr>
              <a:t>Knowledge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20"/>
              </a:spcBef>
              <a:tabLst>
                <a:tab pos="382905" algn="l"/>
                <a:tab pos="693420" algn="l"/>
                <a:tab pos="1307465" algn="l"/>
                <a:tab pos="1998980" algn="l"/>
                <a:tab pos="3075940" algn="l"/>
                <a:tab pos="4279900" algn="l"/>
                <a:tab pos="5211445" algn="l"/>
                <a:tab pos="5839460" algn="l"/>
                <a:tab pos="7179309" algn="l"/>
                <a:tab pos="7579359" algn="l"/>
                <a:tab pos="8207375" algn="l"/>
              </a:tabLst>
            </a:pPr>
            <a:r>
              <a:rPr spc="-25" dirty="0"/>
              <a:t>3.</a:t>
            </a:r>
            <a:r>
              <a:rPr dirty="0"/>
              <a:t>	</a:t>
            </a:r>
            <a:r>
              <a:rPr spc="-25" dirty="0"/>
              <a:t>If</a:t>
            </a:r>
            <a:r>
              <a:rPr dirty="0"/>
              <a:t>	</a:t>
            </a:r>
            <a:r>
              <a:rPr spc="-25" dirty="0"/>
              <a:t>one</a:t>
            </a:r>
            <a:r>
              <a:rPr dirty="0"/>
              <a:t>	</a:t>
            </a:r>
            <a:r>
              <a:rPr spc="-20" dirty="0"/>
              <a:t>uses</a:t>
            </a:r>
            <a:r>
              <a:rPr dirty="0"/>
              <a:t>	</a:t>
            </a:r>
            <a:r>
              <a:rPr spc="-10" dirty="0"/>
              <a:t>straight</a:t>
            </a:r>
            <a:r>
              <a:rPr dirty="0"/>
              <a:t>	</a:t>
            </a:r>
            <a:r>
              <a:rPr spc="-20" dirty="0"/>
              <a:t>two-</a:t>
            </a:r>
            <a:r>
              <a:rPr spc="-25" dirty="0"/>
              <a:t>way</a:t>
            </a:r>
            <a:r>
              <a:rPr dirty="0"/>
              <a:t>	</a:t>
            </a:r>
            <a:r>
              <a:rPr spc="-10" dirty="0"/>
              <a:t>merge</a:t>
            </a:r>
            <a:r>
              <a:rPr dirty="0"/>
              <a:t>	</a:t>
            </a:r>
            <a:r>
              <a:rPr spc="-20" dirty="0"/>
              <a:t>sort</a:t>
            </a:r>
            <a:r>
              <a:rPr dirty="0"/>
              <a:t>	</a:t>
            </a:r>
            <a:r>
              <a:rPr spc="-10" dirty="0"/>
              <a:t>algorithm</a:t>
            </a:r>
            <a:r>
              <a:rPr dirty="0"/>
              <a:t>	</a:t>
            </a:r>
            <a:r>
              <a:rPr spc="-25" dirty="0"/>
              <a:t>to</a:t>
            </a:r>
            <a:r>
              <a:rPr dirty="0"/>
              <a:t>	</a:t>
            </a:r>
            <a:r>
              <a:rPr spc="-20" dirty="0"/>
              <a:t>sort</a:t>
            </a:r>
            <a:r>
              <a:rPr dirty="0"/>
              <a:t>	</a:t>
            </a:r>
            <a:r>
              <a:rPr spc="-25" dirty="0"/>
              <a:t>the </a:t>
            </a:r>
            <a:r>
              <a:rPr dirty="0"/>
              <a:t>following</a:t>
            </a:r>
            <a:r>
              <a:rPr spc="105" dirty="0"/>
              <a:t> </a:t>
            </a:r>
            <a:r>
              <a:rPr dirty="0"/>
              <a:t>elements</a:t>
            </a:r>
            <a:r>
              <a:rPr spc="75" dirty="0"/>
              <a:t> </a:t>
            </a:r>
            <a:r>
              <a:rPr dirty="0"/>
              <a:t>in</a:t>
            </a:r>
            <a:r>
              <a:rPr spc="105" dirty="0"/>
              <a:t> </a:t>
            </a:r>
            <a:r>
              <a:rPr dirty="0"/>
              <a:t>ascending</a:t>
            </a:r>
            <a:r>
              <a:rPr spc="85" dirty="0"/>
              <a:t> </a:t>
            </a:r>
            <a:r>
              <a:rPr dirty="0"/>
              <a:t>order:</a:t>
            </a:r>
            <a:r>
              <a:rPr spc="70" dirty="0"/>
              <a:t> </a:t>
            </a:r>
            <a:r>
              <a:rPr dirty="0"/>
              <a:t>20,</a:t>
            </a:r>
            <a:r>
              <a:rPr spc="75" dirty="0"/>
              <a:t> </a:t>
            </a:r>
            <a:r>
              <a:rPr dirty="0"/>
              <a:t>47,</a:t>
            </a:r>
            <a:r>
              <a:rPr spc="75" dirty="0"/>
              <a:t> </a:t>
            </a:r>
            <a:r>
              <a:rPr dirty="0"/>
              <a:t>15,</a:t>
            </a:r>
            <a:r>
              <a:rPr spc="75" dirty="0"/>
              <a:t> </a:t>
            </a:r>
            <a:r>
              <a:rPr dirty="0"/>
              <a:t>8,</a:t>
            </a:r>
            <a:r>
              <a:rPr spc="75" dirty="0"/>
              <a:t> </a:t>
            </a:r>
            <a:r>
              <a:rPr dirty="0"/>
              <a:t>9,</a:t>
            </a:r>
            <a:r>
              <a:rPr spc="75" dirty="0"/>
              <a:t> </a:t>
            </a:r>
            <a:r>
              <a:rPr dirty="0"/>
              <a:t>4,</a:t>
            </a:r>
            <a:r>
              <a:rPr spc="75" dirty="0"/>
              <a:t> </a:t>
            </a:r>
            <a:r>
              <a:rPr dirty="0"/>
              <a:t>40,</a:t>
            </a:r>
            <a:r>
              <a:rPr spc="75" dirty="0"/>
              <a:t> </a:t>
            </a:r>
            <a:r>
              <a:rPr dirty="0"/>
              <a:t>30,</a:t>
            </a:r>
            <a:r>
              <a:rPr spc="75" dirty="0"/>
              <a:t> </a:t>
            </a:r>
            <a:r>
              <a:rPr spc="-25" dirty="0"/>
              <a:t>12,</a:t>
            </a:r>
          </a:p>
          <a:p>
            <a:pPr marL="12700">
              <a:lnSpc>
                <a:spcPts val="2830"/>
              </a:lnSpc>
              <a:tabLst>
                <a:tab pos="488950" algn="l"/>
                <a:tab pos="1231900" algn="l"/>
                <a:tab pos="1814830" algn="l"/>
                <a:tab pos="2665730" algn="l"/>
                <a:tab pos="3088005" algn="l"/>
                <a:tab pos="3942715" algn="l"/>
                <a:tab pos="5260340" algn="l"/>
                <a:tab pos="6024245" algn="l"/>
                <a:tab pos="7071359" algn="l"/>
                <a:tab pos="7785100" algn="l"/>
                <a:tab pos="8207375" algn="l"/>
              </a:tabLst>
            </a:pPr>
            <a:r>
              <a:rPr spc="-25" dirty="0"/>
              <a:t>17</a:t>
            </a:r>
            <a:r>
              <a:rPr dirty="0"/>
              <a:t>	</a:t>
            </a:r>
            <a:r>
              <a:rPr spc="-20" dirty="0"/>
              <a:t>then</a:t>
            </a:r>
            <a:r>
              <a:rPr dirty="0"/>
              <a:t>	</a:t>
            </a:r>
            <a:r>
              <a:rPr spc="-25" dirty="0"/>
              <a:t>the</a:t>
            </a:r>
            <a:r>
              <a:rPr dirty="0"/>
              <a:t>	</a:t>
            </a:r>
            <a:r>
              <a:rPr spc="-20" dirty="0"/>
              <a:t>order</a:t>
            </a:r>
            <a:r>
              <a:rPr dirty="0"/>
              <a:t>	</a:t>
            </a:r>
            <a:r>
              <a:rPr spc="-25" dirty="0"/>
              <a:t>of</a:t>
            </a:r>
            <a:r>
              <a:rPr dirty="0"/>
              <a:t>	</a:t>
            </a:r>
            <a:r>
              <a:rPr spc="-10" dirty="0"/>
              <a:t>these</a:t>
            </a:r>
            <a:r>
              <a:rPr dirty="0"/>
              <a:t>	</a:t>
            </a:r>
            <a:r>
              <a:rPr spc="-10" dirty="0"/>
              <a:t>elements</a:t>
            </a:r>
            <a:r>
              <a:rPr dirty="0"/>
              <a:t>	</a:t>
            </a:r>
            <a:r>
              <a:rPr spc="-10" dirty="0"/>
              <a:t>after</a:t>
            </a:r>
            <a:r>
              <a:rPr dirty="0"/>
              <a:t>	</a:t>
            </a:r>
            <a:r>
              <a:rPr spc="-10" dirty="0"/>
              <a:t>second</a:t>
            </a:r>
            <a:r>
              <a:rPr dirty="0"/>
              <a:t>	</a:t>
            </a:r>
            <a:r>
              <a:rPr spc="-20" dirty="0"/>
              <a:t>pass</a:t>
            </a:r>
            <a:r>
              <a:rPr dirty="0"/>
              <a:t>	</a:t>
            </a:r>
            <a:r>
              <a:rPr spc="-25" dirty="0"/>
              <a:t>of</a:t>
            </a:r>
            <a:r>
              <a:rPr dirty="0"/>
              <a:t>	</a:t>
            </a:r>
            <a:r>
              <a:rPr spc="-25" dirty="0"/>
              <a:t>the</a:t>
            </a:r>
          </a:p>
          <a:p>
            <a:pPr marL="12700">
              <a:lnSpc>
                <a:spcPts val="2865"/>
              </a:lnSpc>
            </a:pPr>
            <a:r>
              <a:rPr dirty="0"/>
              <a:t>algorithm</a:t>
            </a:r>
            <a:r>
              <a:rPr spc="-75" dirty="0"/>
              <a:t> </a:t>
            </a:r>
            <a:r>
              <a:rPr spc="-25" dirty="0"/>
              <a:t>is:</a:t>
            </a:r>
          </a:p>
          <a:p>
            <a:pPr marL="469900" indent="-457200">
              <a:lnSpc>
                <a:spcPts val="2870"/>
              </a:lnSpc>
              <a:spcBef>
                <a:spcPts val="2905"/>
              </a:spcBef>
              <a:buAutoNum type="alphaLcPeriod"/>
              <a:tabLst>
                <a:tab pos="469900" algn="l"/>
              </a:tabLst>
            </a:pPr>
            <a:r>
              <a:rPr dirty="0"/>
              <a:t>8,</a:t>
            </a:r>
            <a:r>
              <a:rPr spc="-25" dirty="0"/>
              <a:t> </a:t>
            </a:r>
            <a:r>
              <a:rPr dirty="0"/>
              <a:t>9,</a:t>
            </a:r>
            <a:r>
              <a:rPr spc="-20" dirty="0"/>
              <a:t> </a:t>
            </a:r>
            <a:r>
              <a:rPr dirty="0"/>
              <a:t>15,</a:t>
            </a:r>
            <a:r>
              <a:rPr spc="-25" dirty="0"/>
              <a:t> </a:t>
            </a:r>
            <a:r>
              <a:rPr dirty="0"/>
              <a:t>20,</a:t>
            </a:r>
            <a:r>
              <a:rPr spc="-20" dirty="0"/>
              <a:t> </a:t>
            </a:r>
            <a:r>
              <a:rPr dirty="0"/>
              <a:t>47,</a:t>
            </a:r>
            <a:r>
              <a:rPr spc="-25" dirty="0"/>
              <a:t> </a:t>
            </a:r>
            <a:r>
              <a:rPr dirty="0"/>
              <a:t>4,</a:t>
            </a:r>
            <a:r>
              <a:rPr spc="-20" dirty="0"/>
              <a:t> </a:t>
            </a:r>
            <a:r>
              <a:rPr dirty="0"/>
              <a:t>12,</a:t>
            </a:r>
            <a:r>
              <a:rPr spc="-20" dirty="0"/>
              <a:t> </a:t>
            </a:r>
            <a:r>
              <a:rPr dirty="0"/>
              <a:t>17,</a:t>
            </a:r>
            <a:r>
              <a:rPr spc="-25" dirty="0"/>
              <a:t> </a:t>
            </a:r>
            <a:r>
              <a:rPr dirty="0"/>
              <a:t>30,</a:t>
            </a:r>
            <a:r>
              <a:rPr spc="-20" dirty="0"/>
              <a:t> </a:t>
            </a:r>
            <a:r>
              <a:rPr spc="-25" dirty="0"/>
              <a:t>40</a:t>
            </a:r>
          </a:p>
          <a:p>
            <a:pPr marL="469900" indent="-457200">
              <a:lnSpc>
                <a:spcPts val="2870"/>
              </a:lnSpc>
              <a:buAutoNum type="alphaLcPeriod"/>
              <a:tabLst>
                <a:tab pos="469900" algn="l"/>
              </a:tabLst>
            </a:pPr>
            <a:r>
              <a:rPr dirty="0"/>
              <a:t>8,</a:t>
            </a:r>
            <a:r>
              <a:rPr spc="-25" dirty="0"/>
              <a:t> </a:t>
            </a:r>
            <a:r>
              <a:rPr dirty="0"/>
              <a:t>15,</a:t>
            </a:r>
            <a:r>
              <a:rPr spc="-25" dirty="0"/>
              <a:t> </a:t>
            </a:r>
            <a:r>
              <a:rPr dirty="0"/>
              <a:t>20,</a:t>
            </a:r>
            <a:r>
              <a:rPr spc="-20" dirty="0"/>
              <a:t> </a:t>
            </a:r>
            <a:r>
              <a:rPr dirty="0"/>
              <a:t>47,</a:t>
            </a:r>
            <a:r>
              <a:rPr spc="-25" dirty="0"/>
              <a:t> </a:t>
            </a:r>
            <a:r>
              <a:rPr dirty="0"/>
              <a:t>4,</a:t>
            </a:r>
            <a:r>
              <a:rPr spc="-20" dirty="0"/>
              <a:t> </a:t>
            </a:r>
            <a:r>
              <a:rPr dirty="0"/>
              <a:t>9,</a:t>
            </a:r>
            <a:r>
              <a:rPr spc="-25" dirty="0"/>
              <a:t> </a:t>
            </a:r>
            <a:r>
              <a:rPr dirty="0"/>
              <a:t>30,</a:t>
            </a:r>
            <a:r>
              <a:rPr spc="-20" dirty="0"/>
              <a:t> </a:t>
            </a:r>
            <a:r>
              <a:rPr dirty="0"/>
              <a:t>40,</a:t>
            </a:r>
            <a:r>
              <a:rPr spc="-25" dirty="0"/>
              <a:t> </a:t>
            </a:r>
            <a:r>
              <a:rPr dirty="0"/>
              <a:t>12,</a:t>
            </a:r>
            <a:r>
              <a:rPr spc="-20" dirty="0"/>
              <a:t> </a:t>
            </a:r>
            <a:r>
              <a:rPr spc="-25" dirty="0"/>
              <a:t>17</a:t>
            </a:r>
          </a:p>
          <a:p>
            <a:pPr marL="469900" indent="-457200">
              <a:lnSpc>
                <a:spcPts val="2870"/>
              </a:lnSpc>
              <a:spcBef>
                <a:spcPts val="45"/>
              </a:spcBef>
              <a:buAutoNum type="alphaLcPeriod"/>
              <a:tabLst>
                <a:tab pos="469900" algn="l"/>
              </a:tabLst>
            </a:pPr>
            <a:r>
              <a:rPr dirty="0"/>
              <a:t>15,</a:t>
            </a:r>
            <a:r>
              <a:rPr spc="-20" dirty="0"/>
              <a:t> </a:t>
            </a:r>
            <a:r>
              <a:rPr dirty="0"/>
              <a:t>20,</a:t>
            </a:r>
            <a:r>
              <a:rPr spc="-20" dirty="0"/>
              <a:t> </a:t>
            </a:r>
            <a:r>
              <a:rPr dirty="0"/>
              <a:t>47,</a:t>
            </a:r>
            <a:r>
              <a:rPr spc="-15" dirty="0"/>
              <a:t> </a:t>
            </a:r>
            <a:r>
              <a:rPr dirty="0"/>
              <a:t>4,</a:t>
            </a:r>
            <a:r>
              <a:rPr spc="-20" dirty="0"/>
              <a:t> </a:t>
            </a:r>
            <a:r>
              <a:rPr dirty="0"/>
              <a:t>8,</a:t>
            </a:r>
            <a:r>
              <a:rPr spc="-20" dirty="0"/>
              <a:t> </a:t>
            </a:r>
            <a:r>
              <a:rPr dirty="0"/>
              <a:t>9,</a:t>
            </a:r>
            <a:r>
              <a:rPr spc="-15" dirty="0"/>
              <a:t> </a:t>
            </a:r>
            <a:r>
              <a:rPr dirty="0"/>
              <a:t>12,</a:t>
            </a:r>
            <a:r>
              <a:rPr spc="-20" dirty="0"/>
              <a:t> </a:t>
            </a:r>
            <a:r>
              <a:rPr dirty="0"/>
              <a:t>30,</a:t>
            </a:r>
            <a:r>
              <a:rPr spc="-20" dirty="0"/>
              <a:t> </a:t>
            </a:r>
            <a:r>
              <a:rPr dirty="0"/>
              <a:t>40,</a:t>
            </a:r>
            <a:r>
              <a:rPr spc="-15" dirty="0"/>
              <a:t> </a:t>
            </a:r>
            <a:r>
              <a:rPr spc="-25" dirty="0"/>
              <a:t>17</a:t>
            </a:r>
          </a:p>
          <a:p>
            <a:pPr marL="469900" indent="-457200">
              <a:lnSpc>
                <a:spcPts val="2870"/>
              </a:lnSpc>
              <a:buAutoNum type="alphaLcPeriod"/>
              <a:tabLst>
                <a:tab pos="469900" algn="l"/>
              </a:tabLst>
            </a:pPr>
            <a:r>
              <a:rPr dirty="0"/>
              <a:t>4,</a:t>
            </a:r>
            <a:r>
              <a:rPr spc="-25" dirty="0"/>
              <a:t> </a:t>
            </a:r>
            <a:r>
              <a:rPr dirty="0"/>
              <a:t>8,</a:t>
            </a:r>
            <a:r>
              <a:rPr spc="-20" dirty="0"/>
              <a:t> </a:t>
            </a:r>
            <a:r>
              <a:rPr dirty="0"/>
              <a:t>9,</a:t>
            </a:r>
            <a:r>
              <a:rPr spc="-25" dirty="0"/>
              <a:t> </a:t>
            </a:r>
            <a:r>
              <a:rPr dirty="0"/>
              <a:t>15,</a:t>
            </a:r>
            <a:r>
              <a:rPr spc="-20" dirty="0"/>
              <a:t> </a:t>
            </a:r>
            <a:r>
              <a:rPr dirty="0"/>
              <a:t>20,</a:t>
            </a:r>
            <a:r>
              <a:rPr spc="-25" dirty="0"/>
              <a:t> </a:t>
            </a:r>
            <a:r>
              <a:rPr dirty="0"/>
              <a:t>47,</a:t>
            </a:r>
            <a:r>
              <a:rPr spc="-20" dirty="0"/>
              <a:t> </a:t>
            </a:r>
            <a:r>
              <a:rPr dirty="0"/>
              <a:t>12,</a:t>
            </a:r>
            <a:r>
              <a:rPr spc="-20" dirty="0"/>
              <a:t> </a:t>
            </a:r>
            <a:r>
              <a:rPr dirty="0"/>
              <a:t>17,</a:t>
            </a:r>
            <a:r>
              <a:rPr spc="-25" dirty="0"/>
              <a:t> </a:t>
            </a:r>
            <a:r>
              <a:rPr dirty="0"/>
              <a:t>30,</a:t>
            </a:r>
            <a:r>
              <a:rPr spc="-20" dirty="0"/>
              <a:t> </a:t>
            </a:r>
            <a:r>
              <a:rPr spc="-25" dirty="0"/>
              <a:t>40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b="1" dirty="0">
                <a:solidFill>
                  <a:srgbClr val="E21E23"/>
                </a:solidFill>
                <a:latin typeface="Verdana"/>
                <a:cs typeface="Verdana"/>
              </a:rPr>
              <a:t>Test</a:t>
            </a:r>
            <a:r>
              <a:rPr b="1" spc="-55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b="1" dirty="0">
                <a:solidFill>
                  <a:srgbClr val="E21E23"/>
                </a:solidFill>
                <a:latin typeface="Verdana"/>
                <a:cs typeface="Verdana"/>
              </a:rPr>
              <a:t>Your</a:t>
            </a:r>
            <a:r>
              <a:rPr b="1" spc="-40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b="1" spc="-10" dirty="0">
                <a:solidFill>
                  <a:srgbClr val="E21E23"/>
                </a:solidFill>
                <a:latin typeface="Verdana"/>
                <a:cs typeface="Verdana"/>
              </a:rPr>
              <a:t>Knowledge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76859" y="1086802"/>
            <a:ext cx="8640445" cy="29578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21945" algn="just">
              <a:lnSpc>
                <a:spcPct val="100400"/>
              </a:lnSpc>
              <a:spcBef>
                <a:spcPts val="90"/>
              </a:spcBef>
              <a:buAutoNum type="arabicPeriod" startAt="4"/>
              <a:tabLst>
                <a:tab pos="334645" algn="l"/>
              </a:tabLst>
            </a:pPr>
            <a:r>
              <a:rPr sz="2400" dirty="0">
                <a:latin typeface="Calibri"/>
                <a:cs typeface="Calibri"/>
              </a:rPr>
              <a:t>Given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sorted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list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size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respectively.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comparisons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needed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worst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case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merge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algorithm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will </a:t>
            </a:r>
            <a:r>
              <a:rPr sz="2400" spc="-25" dirty="0">
                <a:latin typeface="Calibri"/>
                <a:cs typeface="Calibri"/>
              </a:rPr>
              <a:t>be</a:t>
            </a:r>
            <a:endParaRPr sz="2400">
              <a:latin typeface="Calibri"/>
              <a:cs typeface="Calibri"/>
            </a:endParaRPr>
          </a:p>
          <a:p>
            <a:pPr marL="469900" lvl="1" indent="-457200">
              <a:lnSpc>
                <a:spcPct val="100000"/>
              </a:lnSpc>
              <a:spcBef>
                <a:spcPts val="2825"/>
              </a:spcBef>
              <a:buAutoNum type="alphaLcParenR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x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  <a:p>
            <a:pPr marL="469900" lvl="1" indent="-457200">
              <a:lnSpc>
                <a:spcPts val="2870"/>
              </a:lnSpc>
              <a:spcBef>
                <a:spcPts val="50"/>
              </a:spcBef>
              <a:buAutoNum type="alphaLcParenR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maximum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  <a:p>
            <a:pPr marL="469900" lvl="1" indent="-457200">
              <a:lnSpc>
                <a:spcPts val="2870"/>
              </a:lnSpc>
              <a:buAutoNum type="alphaLcParenR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minimum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n</a:t>
            </a:r>
            <a:endParaRPr sz="2400">
              <a:latin typeface="Calibri"/>
              <a:cs typeface="Calibri"/>
            </a:endParaRPr>
          </a:p>
          <a:p>
            <a:pPr marL="469900" lvl="1" indent="-457200">
              <a:lnSpc>
                <a:spcPct val="100000"/>
              </a:lnSpc>
              <a:spcBef>
                <a:spcPts val="50"/>
              </a:spcBef>
              <a:buAutoNum type="alphaLcParenR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-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b="1" dirty="0">
                <a:solidFill>
                  <a:srgbClr val="E21E23"/>
                </a:solidFill>
                <a:latin typeface="Verdana"/>
                <a:cs typeface="Verdana"/>
              </a:rPr>
              <a:t>Test</a:t>
            </a:r>
            <a:r>
              <a:rPr b="1" spc="-55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b="1" dirty="0">
                <a:solidFill>
                  <a:srgbClr val="E21E23"/>
                </a:solidFill>
                <a:latin typeface="Verdana"/>
                <a:cs typeface="Verdana"/>
              </a:rPr>
              <a:t>Your</a:t>
            </a:r>
            <a:r>
              <a:rPr b="1" spc="-40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b="1" spc="-10" dirty="0">
                <a:solidFill>
                  <a:srgbClr val="E21E23"/>
                </a:solidFill>
                <a:latin typeface="Verdana"/>
                <a:cs typeface="Verdana"/>
              </a:rPr>
              <a:t>Knowledge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313055">
              <a:lnSpc>
                <a:spcPts val="2850"/>
              </a:lnSpc>
              <a:spcBef>
                <a:spcPts val="220"/>
              </a:spcBef>
              <a:buAutoNum type="arabicPeriod" startAt="5"/>
              <a:tabLst>
                <a:tab pos="325755" algn="l"/>
              </a:tabLst>
            </a:pPr>
            <a:r>
              <a:rPr dirty="0"/>
              <a:t>Of</a:t>
            </a:r>
            <a:r>
              <a:rPr spc="90" dirty="0"/>
              <a:t> </a:t>
            </a:r>
            <a:r>
              <a:rPr dirty="0"/>
              <a:t>the</a:t>
            </a:r>
            <a:r>
              <a:rPr spc="55" dirty="0"/>
              <a:t> </a:t>
            </a:r>
            <a:r>
              <a:rPr dirty="0"/>
              <a:t>following</a:t>
            </a:r>
            <a:r>
              <a:rPr spc="95" dirty="0"/>
              <a:t> </a:t>
            </a:r>
            <a:r>
              <a:rPr dirty="0"/>
              <a:t>sorting</a:t>
            </a:r>
            <a:r>
              <a:rPr spc="110" dirty="0"/>
              <a:t> </a:t>
            </a:r>
            <a:r>
              <a:rPr dirty="0"/>
              <a:t>algorithms,</a:t>
            </a:r>
            <a:r>
              <a:rPr spc="110" dirty="0"/>
              <a:t> </a:t>
            </a:r>
            <a:r>
              <a:rPr dirty="0"/>
              <a:t>which</a:t>
            </a:r>
            <a:r>
              <a:rPr spc="45" dirty="0"/>
              <a:t> </a:t>
            </a:r>
            <a:r>
              <a:rPr dirty="0"/>
              <a:t>has</a:t>
            </a:r>
            <a:r>
              <a:rPr spc="90" dirty="0"/>
              <a:t> </a:t>
            </a:r>
            <a:r>
              <a:rPr dirty="0"/>
              <a:t>a</a:t>
            </a:r>
            <a:r>
              <a:rPr spc="75" dirty="0"/>
              <a:t> </a:t>
            </a:r>
            <a:r>
              <a:rPr dirty="0"/>
              <a:t>running</a:t>
            </a:r>
            <a:r>
              <a:rPr spc="70" dirty="0"/>
              <a:t> </a:t>
            </a:r>
            <a:r>
              <a:rPr dirty="0"/>
              <a:t>time</a:t>
            </a:r>
            <a:r>
              <a:rPr spc="55" dirty="0"/>
              <a:t> </a:t>
            </a:r>
            <a:r>
              <a:rPr spc="-20" dirty="0"/>
              <a:t>that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least</a:t>
            </a:r>
            <a:r>
              <a:rPr spc="-55" dirty="0"/>
              <a:t> </a:t>
            </a:r>
            <a:r>
              <a:rPr dirty="0"/>
              <a:t>dependent</a:t>
            </a:r>
            <a:r>
              <a:rPr spc="-45" dirty="0"/>
              <a:t> </a:t>
            </a:r>
            <a:r>
              <a:rPr dirty="0"/>
              <a:t>on</a:t>
            </a:r>
            <a:r>
              <a:rPr spc="-50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initial</a:t>
            </a:r>
            <a:r>
              <a:rPr spc="-40" dirty="0"/>
              <a:t> </a:t>
            </a:r>
            <a:r>
              <a:rPr dirty="0"/>
              <a:t>ordering</a:t>
            </a:r>
            <a:r>
              <a:rPr spc="-5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spc="-10" dirty="0"/>
              <a:t>input?</a:t>
            </a:r>
          </a:p>
          <a:p>
            <a:pPr marL="469900" lvl="1" indent="-457200">
              <a:lnSpc>
                <a:spcPct val="100000"/>
              </a:lnSpc>
              <a:spcBef>
                <a:spcPts val="2820"/>
              </a:spcBef>
              <a:buAutoNum type="alphaLcParenR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Merge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</a:t>
            </a:r>
            <a:endParaRPr sz="2400">
              <a:latin typeface="Calibri"/>
              <a:cs typeface="Calibri"/>
            </a:endParaRPr>
          </a:p>
          <a:p>
            <a:pPr marL="469900" lvl="1" indent="-457200">
              <a:lnSpc>
                <a:spcPct val="100000"/>
              </a:lnSpc>
              <a:spcBef>
                <a:spcPts val="2900"/>
              </a:spcBef>
              <a:buAutoNum type="alphaLcParenR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Insertion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</a:t>
            </a:r>
            <a:endParaRPr sz="2400">
              <a:latin typeface="Calibri"/>
              <a:cs typeface="Calibri"/>
            </a:endParaRPr>
          </a:p>
          <a:p>
            <a:pPr marL="469900" lvl="1" indent="-457200">
              <a:lnSpc>
                <a:spcPct val="100000"/>
              </a:lnSpc>
              <a:spcBef>
                <a:spcPts val="2905"/>
              </a:spcBef>
              <a:buAutoNum type="alphaLcParenR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Selection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</a:t>
            </a:r>
            <a:endParaRPr sz="2400">
              <a:latin typeface="Calibri"/>
              <a:cs typeface="Calibri"/>
            </a:endParaRPr>
          </a:p>
          <a:p>
            <a:pPr marL="469900" lvl="1" indent="-457200">
              <a:lnSpc>
                <a:spcPct val="100000"/>
              </a:lnSpc>
              <a:spcBef>
                <a:spcPts val="2825"/>
              </a:spcBef>
              <a:buAutoNum type="alphaLcParenR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Quick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b="1" dirty="0">
                <a:solidFill>
                  <a:srgbClr val="E21E23"/>
                </a:solidFill>
                <a:latin typeface="Verdana"/>
                <a:cs typeface="Verdana"/>
              </a:rPr>
              <a:t>Test</a:t>
            </a:r>
            <a:r>
              <a:rPr b="1" spc="-55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b="1" dirty="0">
                <a:solidFill>
                  <a:srgbClr val="E21E23"/>
                </a:solidFill>
                <a:latin typeface="Verdana"/>
                <a:cs typeface="Verdana"/>
              </a:rPr>
              <a:t>Your</a:t>
            </a:r>
            <a:r>
              <a:rPr b="1" spc="-40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b="1" spc="-10" dirty="0">
                <a:solidFill>
                  <a:srgbClr val="E21E23"/>
                </a:solidFill>
                <a:latin typeface="Verdana"/>
                <a:cs typeface="Verdana"/>
              </a:rPr>
              <a:t>Knowledge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76859" y="1086802"/>
            <a:ext cx="8633460" cy="258572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318770">
              <a:lnSpc>
                <a:spcPts val="2850"/>
              </a:lnSpc>
              <a:spcBef>
                <a:spcPts val="220"/>
              </a:spcBef>
              <a:buAutoNum type="arabicPeriod" startAt="6"/>
              <a:tabLst>
                <a:tab pos="331470" algn="l"/>
              </a:tabLst>
            </a:pPr>
            <a:r>
              <a:rPr sz="2400" dirty="0">
                <a:latin typeface="Calibri"/>
                <a:cs typeface="Calibri"/>
              </a:rPr>
              <a:t>You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GB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100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MB</a:t>
            </a:r>
            <a:r>
              <a:rPr sz="2400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available</a:t>
            </a:r>
            <a:r>
              <a:rPr sz="2400" spc="1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main </a:t>
            </a:r>
            <a:r>
              <a:rPr sz="2400" spc="-10" dirty="0">
                <a:latin typeface="Calibri"/>
                <a:cs typeface="Calibri"/>
              </a:rPr>
              <a:t>memory.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technique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most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appropriate?</a:t>
            </a:r>
            <a:endParaRPr sz="2400">
              <a:latin typeface="Calibri"/>
              <a:cs typeface="Calibri"/>
            </a:endParaRPr>
          </a:p>
          <a:p>
            <a:pPr marL="469900" lvl="1" indent="-457200">
              <a:lnSpc>
                <a:spcPts val="2865"/>
              </a:lnSpc>
              <a:spcBef>
                <a:spcPts val="2820"/>
              </a:spcBef>
              <a:buAutoNum type="alphaLcParenR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Heap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</a:t>
            </a:r>
            <a:endParaRPr sz="2400">
              <a:latin typeface="Calibri"/>
              <a:cs typeface="Calibri"/>
            </a:endParaRPr>
          </a:p>
          <a:p>
            <a:pPr marL="469900" lvl="1" indent="-457200">
              <a:lnSpc>
                <a:spcPts val="2865"/>
              </a:lnSpc>
              <a:buAutoNum type="alphaLcParenR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Merge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</a:t>
            </a:r>
            <a:endParaRPr sz="2400">
              <a:latin typeface="Calibri"/>
              <a:cs typeface="Calibri"/>
            </a:endParaRPr>
          </a:p>
          <a:p>
            <a:pPr marL="469900" lvl="1" indent="-457200">
              <a:lnSpc>
                <a:spcPts val="2870"/>
              </a:lnSpc>
              <a:spcBef>
                <a:spcPts val="50"/>
              </a:spcBef>
              <a:buAutoNum type="alphaLcParenR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Quick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</a:t>
            </a:r>
            <a:endParaRPr sz="2400">
              <a:latin typeface="Calibri"/>
              <a:cs typeface="Calibri"/>
            </a:endParaRPr>
          </a:p>
          <a:p>
            <a:pPr marL="469900" lvl="1" indent="-457200">
              <a:lnSpc>
                <a:spcPts val="2870"/>
              </a:lnSpc>
              <a:buAutoNum type="alphaLcParenR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Insertion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b="1" dirty="0">
                <a:solidFill>
                  <a:srgbClr val="E21E23"/>
                </a:solidFill>
                <a:latin typeface="Verdana"/>
                <a:cs typeface="Verdana"/>
              </a:rPr>
              <a:t>Test</a:t>
            </a:r>
            <a:r>
              <a:rPr b="1" spc="-55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b="1" dirty="0">
                <a:solidFill>
                  <a:srgbClr val="E21E23"/>
                </a:solidFill>
                <a:latin typeface="Verdana"/>
                <a:cs typeface="Verdana"/>
              </a:rPr>
              <a:t>Your</a:t>
            </a:r>
            <a:r>
              <a:rPr b="1" spc="-40" dirty="0">
                <a:solidFill>
                  <a:srgbClr val="E21E23"/>
                </a:solidFill>
                <a:latin typeface="Verdana"/>
                <a:cs typeface="Verdana"/>
              </a:rPr>
              <a:t> </a:t>
            </a:r>
            <a:r>
              <a:rPr b="1" spc="-10" dirty="0">
                <a:solidFill>
                  <a:srgbClr val="E21E23"/>
                </a:solidFill>
                <a:latin typeface="Verdana"/>
                <a:cs typeface="Verdana"/>
              </a:rPr>
              <a:t>Knowledge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76859" y="1086802"/>
            <a:ext cx="8637905" cy="326262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5080" indent="307975">
              <a:lnSpc>
                <a:spcPts val="2850"/>
              </a:lnSpc>
              <a:spcBef>
                <a:spcPts val="220"/>
              </a:spcBef>
              <a:buAutoNum type="arabicPeriod" startAt="7"/>
              <a:tabLst>
                <a:tab pos="320675" algn="l"/>
              </a:tabLst>
            </a:pPr>
            <a:r>
              <a:rPr sz="2400" dirty="0">
                <a:latin typeface="Calibri"/>
                <a:cs typeface="Calibri"/>
              </a:rPr>
              <a:t>What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best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sorting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algorithm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million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general?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65"/>
              </a:spcBef>
              <a:buFont typeface="Calibri"/>
              <a:buAutoNum type="arabicPeriod" startAt="7"/>
            </a:pPr>
            <a:endParaRPr sz="2400">
              <a:latin typeface="Calibri"/>
              <a:cs typeface="Calibri"/>
            </a:endParaRPr>
          </a:p>
          <a:p>
            <a:pPr marL="469900" lvl="1" indent="-457200">
              <a:lnSpc>
                <a:spcPct val="100000"/>
              </a:lnSpc>
              <a:buAutoNum type="alphaLcParenR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Merge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sort.</a:t>
            </a:r>
            <a:endParaRPr sz="2400">
              <a:latin typeface="Calibri"/>
              <a:cs typeface="Calibri"/>
            </a:endParaRPr>
          </a:p>
          <a:p>
            <a:pPr marL="469900" lvl="1" indent="-457200">
              <a:lnSpc>
                <a:spcPct val="100000"/>
              </a:lnSpc>
              <a:spcBef>
                <a:spcPts val="1475"/>
              </a:spcBef>
              <a:buAutoNum type="alphaLcParenR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Bubble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sort.</a:t>
            </a:r>
            <a:endParaRPr sz="2400">
              <a:latin typeface="Calibri"/>
              <a:cs typeface="Calibri"/>
            </a:endParaRPr>
          </a:p>
          <a:p>
            <a:pPr marL="469900" lvl="1" indent="-457200">
              <a:lnSpc>
                <a:spcPct val="100000"/>
              </a:lnSpc>
              <a:spcBef>
                <a:spcPts val="1400"/>
              </a:spcBef>
              <a:buAutoNum type="alphaLcParenR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Quick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sort.</a:t>
            </a:r>
            <a:endParaRPr sz="2400">
              <a:latin typeface="Calibri"/>
              <a:cs typeface="Calibri"/>
            </a:endParaRPr>
          </a:p>
          <a:p>
            <a:pPr marL="469900" lvl="1" indent="-457200">
              <a:lnSpc>
                <a:spcPct val="100000"/>
              </a:lnSpc>
              <a:spcBef>
                <a:spcPts val="1480"/>
              </a:spcBef>
              <a:buAutoNum type="alphaLcParenR"/>
              <a:tabLst>
                <a:tab pos="469900" algn="l"/>
              </a:tabLst>
            </a:pPr>
            <a:r>
              <a:rPr sz="2400" dirty="0">
                <a:latin typeface="Calibri"/>
                <a:cs typeface="Calibri"/>
              </a:rPr>
              <a:t>Insertion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dirty="0"/>
              <a:t>Divide</a:t>
            </a:r>
            <a:r>
              <a:rPr spc="-4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Conquer</a:t>
            </a:r>
            <a:r>
              <a:rPr spc="-80" dirty="0"/>
              <a:t> </a:t>
            </a:r>
            <a:r>
              <a:rPr spc="-10" dirty="0"/>
              <a:t>Strategy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5350" y="1295400"/>
              <a:ext cx="5172075" cy="31432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445" y="159130"/>
            <a:ext cx="141605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Answers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5" name="object 5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517650" y="1390650"/>
          <a:ext cx="4505325" cy="2962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83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3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Questions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Answer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4F81BC"/>
                      </a:solidFill>
                      <a:prstDash val="solid"/>
                    </a:lnL>
                    <a:lnR w="12700">
                      <a:solidFill>
                        <a:srgbClr val="4F81BC"/>
                      </a:solidFill>
                      <a:prstDash val="solid"/>
                    </a:lnR>
                    <a:lnT w="12700">
                      <a:solidFill>
                        <a:srgbClr val="4F81BC"/>
                      </a:solidFill>
                      <a:prstDash val="solid"/>
                    </a:lnT>
                    <a:lnB w="12700">
                      <a:solidFill>
                        <a:srgbClr val="4F81BC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EXCERCISE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3849" y="1990725"/>
              <a:ext cx="8258175" cy="338137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39725" y="1319212"/>
            <a:ext cx="8718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Verdana"/>
                <a:cs typeface="Verdana"/>
              </a:rPr>
              <a:t>Try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this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EXCERCISE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925" y="2076450"/>
              <a:ext cx="7334250" cy="26860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92125" y="1471866"/>
            <a:ext cx="8724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Verdana"/>
                <a:cs typeface="Verdana"/>
              </a:rPr>
              <a:t>Try</a:t>
            </a:r>
            <a:r>
              <a:rPr sz="1800" spc="-114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this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EXCERCISE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621347" y="3256978"/>
            <a:ext cx="39300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Perform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merge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sort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given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data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771775" y="1914525"/>
            <a:ext cx="3724275" cy="3171825"/>
            <a:chOff x="2771775" y="1914525"/>
            <a:chExt cx="3724275" cy="317182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71775" y="1914525"/>
              <a:ext cx="2571750" cy="13144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05225" y="4000500"/>
              <a:ext cx="2790825" cy="1085850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589280" y="1494853"/>
            <a:ext cx="39300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Verdana"/>
                <a:cs typeface="Verdana"/>
              </a:rPr>
              <a:t>Perform</a:t>
            </a:r>
            <a:r>
              <a:rPr sz="1800" spc="-6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merge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sort</a:t>
            </a:r>
            <a:r>
              <a:rPr sz="1800" spc="-15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on</a:t>
            </a:r>
            <a:r>
              <a:rPr sz="1800" spc="-70" dirty="0">
                <a:latin typeface="Verdana"/>
                <a:cs typeface="Verdana"/>
              </a:rPr>
              <a:t> </a:t>
            </a:r>
            <a:r>
              <a:rPr sz="1800" dirty="0">
                <a:latin typeface="Verdana"/>
                <a:cs typeface="Verdana"/>
              </a:rPr>
              <a:t>given</a:t>
            </a:r>
            <a:r>
              <a:rPr sz="1800" spc="-30" dirty="0">
                <a:latin typeface="Verdana"/>
                <a:cs typeface="Verdana"/>
              </a:rPr>
              <a:t> </a:t>
            </a:r>
            <a:r>
              <a:rPr sz="1800" spc="-20" dirty="0">
                <a:latin typeface="Verdana"/>
                <a:cs typeface="Verdana"/>
              </a:rPr>
              <a:t>data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-2"/>
            <a:ext cx="907732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REVIEW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5" name="object 5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618807" y="1174432"/>
            <a:ext cx="7423150" cy="3319779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149860">
              <a:lnSpc>
                <a:spcPts val="2850"/>
              </a:lnSpc>
              <a:spcBef>
                <a:spcPts val="220"/>
              </a:spcBef>
            </a:pPr>
            <a:r>
              <a:rPr sz="2400" dirty="0">
                <a:latin typeface="Times New Roman"/>
                <a:cs typeface="Times New Roman"/>
              </a:rPr>
              <a:t>Merge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algorithm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approach.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In </a:t>
            </a:r>
            <a:r>
              <a:rPr sz="2400" dirty="0">
                <a:latin typeface="Times New Roman"/>
                <a:cs typeface="Times New Roman"/>
              </a:rPr>
              <a:t>Merge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will: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Times New Roman"/>
                <a:cs typeface="Times New Roman"/>
              </a:rPr>
              <a:t>DIVIDE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Split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array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parts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recursively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half.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Times New Roman"/>
                <a:cs typeface="Times New Roman"/>
              </a:rPr>
              <a:t>CONQUER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sub-arrays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individually.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4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860"/>
              </a:lnSpc>
            </a:pPr>
            <a:r>
              <a:rPr sz="2400" b="1" dirty="0">
                <a:latin typeface="Times New Roman"/>
                <a:cs typeface="Times New Roman"/>
              </a:rPr>
              <a:t>COMBINE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Merge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sorted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sub-arrays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get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sorted array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200" y="6305550"/>
              <a:ext cx="2409825" cy="35242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43735" y="2669539"/>
            <a:ext cx="5441315" cy="1124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spc="50" dirty="0">
                <a:solidFill>
                  <a:srgbClr val="005FAA"/>
                </a:solidFill>
                <a:latin typeface="Times New Roman"/>
                <a:cs typeface="Times New Roman"/>
              </a:rPr>
              <a:t>THANK</a:t>
            </a:r>
            <a:r>
              <a:rPr sz="7200" spc="-20" dirty="0">
                <a:solidFill>
                  <a:srgbClr val="005FAA"/>
                </a:solidFill>
                <a:latin typeface="Times New Roman"/>
                <a:cs typeface="Times New Roman"/>
              </a:rPr>
              <a:t> </a:t>
            </a:r>
            <a:r>
              <a:rPr sz="7200" spc="-55" dirty="0">
                <a:solidFill>
                  <a:srgbClr val="E21E23"/>
                </a:solidFill>
                <a:latin typeface="Times New Roman"/>
                <a:cs typeface="Times New Roman"/>
              </a:rPr>
              <a:t>YOU</a:t>
            </a:r>
            <a:endParaRPr sz="7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dirty="0"/>
              <a:t>Concept</a:t>
            </a:r>
            <a:r>
              <a:rPr spc="-40" dirty="0"/>
              <a:t> </a:t>
            </a:r>
            <a:r>
              <a:rPr dirty="0"/>
              <a:t>of</a:t>
            </a:r>
            <a:r>
              <a:rPr spc="-85" dirty="0"/>
              <a:t> </a:t>
            </a:r>
            <a:r>
              <a:rPr dirty="0"/>
              <a:t>Divide</a:t>
            </a:r>
            <a:r>
              <a:rPr spc="-4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Conquer</a:t>
            </a:r>
            <a:r>
              <a:rPr spc="-5" dirty="0"/>
              <a:t> </a:t>
            </a:r>
            <a:r>
              <a:rPr spc="-10" dirty="0"/>
              <a:t>Algorithm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30517" y="923861"/>
            <a:ext cx="8749665" cy="43027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6350" algn="just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Calibri"/>
                <a:cs typeface="Calibri"/>
              </a:rPr>
              <a:t>Divide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conquer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strategy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based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given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hard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problem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be </a:t>
            </a:r>
            <a:r>
              <a:rPr sz="2000" dirty="0">
                <a:latin typeface="Calibri"/>
                <a:cs typeface="Calibri"/>
              </a:rPr>
              <a:t>solved</a:t>
            </a:r>
            <a:r>
              <a:rPr sz="2000" spc="22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2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breaking</a:t>
            </a:r>
            <a:r>
              <a:rPr sz="2000" spc="2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2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down</a:t>
            </a:r>
            <a:r>
              <a:rPr sz="2000" spc="2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smaller</a:t>
            </a:r>
            <a:r>
              <a:rPr sz="2000" spc="2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sub</a:t>
            </a:r>
            <a:r>
              <a:rPr sz="2000" spc="2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problems,</a:t>
            </a:r>
            <a:r>
              <a:rPr sz="2000" spc="2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2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2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much</a:t>
            </a:r>
            <a:r>
              <a:rPr sz="2000" spc="2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easier</a:t>
            </a:r>
            <a:r>
              <a:rPr sz="2000" spc="27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solve.</a:t>
            </a:r>
            <a:endParaRPr sz="20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  <a:spcBef>
                <a:spcPts val="10"/>
              </a:spcBef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Divide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Conquer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 works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recursively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breaking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down 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problem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into </a:t>
            </a:r>
            <a:r>
              <a:rPr sz="2000" dirty="0">
                <a:latin typeface="Calibri"/>
                <a:cs typeface="Calibri"/>
              </a:rPr>
              <a:t>two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sub-</a:t>
            </a:r>
            <a:r>
              <a:rPr sz="2000" dirty="0">
                <a:latin typeface="Calibri"/>
                <a:cs typeface="Calibri"/>
              </a:rPr>
              <a:t>problems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similar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type,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until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become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simple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enough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be </a:t>
            </a:r>
            <a:r>
              <a:rPr sz="2000" dirty="0">
                <a:latin typeface="Calibri"/>
                <a:cs typeface="Calibri"/>
              </a:rPr>
              <a:t>solved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directly.</a:t>
            </a:r>
            <a:endParaRPr sz="2000">
              <a:latin typeface="Calibri"/>
              <a:cs typeface="Calibri"/>
            </a:endParaRPr>
          </a:p>
          <a:p>
            <a:pPr marL="12700" marR="5715" algn="just">
              <a:lnSpc>
                <a:spcPct val="100000"/>
              </a:lnSpc>
              <a:spcBef>
                <a:spcPts val="2415"/>
              </a:spcBef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3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solutions</a:t>
            </a:r>
            <a:r>
              <a:rPr sz="2000" spc="3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3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sub-</a:t>
            </a:r>
            <a:r>
              <a:rPr sz="2000" dirty="0">
                <a:latin typeface="Calibri"/>
                <a:cs typeface="Calibri"/>
              </a:rPr>
              <a:t>problems</a:t>
            </a:r>
            <a:r>
              <a:rPr sz="2000" spc="3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3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then</a:t>
            </a:r>
            <a:r>
              <a:rPr sz="2000" spc="3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combined</a:t>
            </a:r>
            <a:r>
              <a:rPr sz="2000" spc="3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3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give</a:t>
            </a:r>
            <a:r>
              <a:rPr sz="2000" spc="4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3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solution</a:t>
            </a:r>
            <a:r>
              <a:rPr sz="2000" spc="3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3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original</a:t>
            </a:r>
            <a:r>
              <a:rPr sz="2000" spc="2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problem.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typical</a:t>
            </a:r>
            <a:r>
              <a:rPr sz="2000" spc="2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Divide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Conquer</a:t>
            </a:r>
            <a:r>
              <a:rPr sz="2000" spc="2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algorithm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solves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problem</a:t>
            </a:r>
            <a:r>
              <a:rPr sz="2000" spc="2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using following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three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steps: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15"/>
              </a:spcBef>
            </a:pP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Divide</a:t>
            </a:r>
            <a:r>
              <a:rPr sz="2000" b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: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Break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given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problem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subproblems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type.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Conquer</a:t>
            </a:r>
            <a:r>
              <a:rPr sz="20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Recursively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solve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subproblems.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Combine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Appropriately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combine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answers.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19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50" dirty="0"/>
              <a:t>Can</a:t>
            </a:r>
            <a:r>
              <a:rPr sz="2750" spc="50" dirty="0"/>
              <a:t> </a:t>
            </a:r>
            <a:r>
              <a:rPr sz="2750" dirty="0"/>
              <a:t>we</a:t>
            </a:r>
            <a:r>
              <a:rPr sz="2750" spc="55" dirty="0"/>
              <a:t> </a:t>
            </a:r>
            <a:r>
              <a:rPr sz="2750" dirty="0"/>
              <a:t>perform</a:t>
            </a:r>
            <a:r>
              <a:rPr sz="2750" spc="55" dirty="0"/>
              <a:t> </a:t>
            </a:r>
            <a:r>
              <a:rPr sz="2750" dirty="0"/>
              <a:t>Sorting</a:t>
            </a:r>
            <a:r>
              <a:rPr sz="2750" spc="60" dirty="0"/>
              <a:t> </a:t>
            </a:r>
            <a:r>
              <a:rPr sz="2750" dirty="0"/>
              <a:t>using</a:t>
            </a:r>
            <a:r>
              <a:rPr sz="2750" spc="55" dirty="0"/>
              <a:t> </a:t>
            </a:r>
            <a:r>
              <a:rPr sz="2750" dirty="0"/>
              <a:t>Divide</a:t>
            </a:r>
            <a:r>
              <a:rPr sz="2750" spc="60" dirty="0"/>
              <a:t> </a:t>
            </a:r>
            <a:r>
              <a:rPr sz="2750" dirty="0"/>
              <a:t>and</a:t>
            </a:r>
            <a:r>
              <a:rPr sz="2750" spc="60" dirty="0"/>
              <a:t> </a:t>
            </a:r>
            <a:r>
              <a:rPr sz="2750" spc="-10" dirty="0"/>
              <a:t>Conquer?</a:t>
            </a:r>
            <a:endParaRPr sz="2750"/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330517" y="1068387"/>
            <a:ext cx="8409940" cy="46075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231140">
              <a:lnSpc>
                <a:spcPct val="100000"/>
              </a:lnSpc>
              <a:spcBef>
                <a:spcPts val="125"/>
              </a:spcBef>
            </a:pPr>
            <a:r>
              <a:rPr sz="2000" i="1" spc="-10" dirty="0">
                <a:latin typeface="Calibri"/>
                <a:cs typeface="Calibri"/>
              </a:rPr>
              <a:t>We</a:t>
            </a:r>
            <a:r>
              <a:rPr sz="2000" i="1" spc="-8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can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visualise</a:t>
            </a:r>
            <a:r>
              <a:rPr sz="2000" i="1" spc="-1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sorting</a:t>
            </a:r>
            <a:r>
              <a:rPr sz="2000" i="1" spc="-8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an</a:t>
            </a:r>
            <a:r>
              <a:rPr sz="2000" i="1" spc="-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array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of</a:t>
            </a:r>
            <a:r>
              <a:rPr sz="2000" i="1" spc="-3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size</a:t>
            </a:r>
            <a:r>
              <a:rPr sz="2000" i="1" spc="-8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N</a:t>
            </a:r>
            <a:r>
              <a:rPr sz="2000" i="1" spc="1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as</a:t>
            </a:r>
            <a:r>
              <a:rPr sz="2000" i="1" spc="1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two</a:t>
            </a:r>
            <a:r>
              <a:rPr sz="2000" i="1" spc="-10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sub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problems</a:t>
            </a:r>
            <a:r>
              <a:rPr sz="2000" i="1" spc="-4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:</a:t>
            </a:r>
            <a:r>
              <a:rPr sz="2000" i="1" spc="-4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sorting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spc="-25" dirty="0">
                <a:latin typeface="Calibri"/>
                <a:cs typeface="Calibri"/>
              </a:rPr>
              <a:t>two </a:t>
            </a:r>
            <a:r>
              <a:rPr sz="2000" i="1" dirty="0">
                <a:latin typeface="Calibri"/>
                <a:cs typeface="Calibri"/>
              </a:rPr>
              <a:t>arrays</a:t>
            </a:r>
            <a:r>
              <a:rPr sz="2000" i="1" spc="-7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of</a:t>
            </a:r>
            <a:r>
              <a:rPr sz="2000" i="1" spc="-5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size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N/2,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and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then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somehow</a:t>
            </a:r>
            <a:r>
              <a:rPr sz="2000" i="1" spc="-5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combining</a:t>
            </a:r>
            <a:r>
              <a:rPr sz="2000" i="1" spc="-3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the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two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smaller</a:t>
            </a:r>
            <a:r>
              <a:rPr sz="2000" i="1" spc="-5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sorted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arrays. </a:t>
            </a:r>
            <a:r>
              <a:rPr sz="2000" i="1" dirty="0">
                <a:latin typeface="Calibri"/>
                <a:cs typeface="Calibri"/>
              </a:rPr>
              <a:t>Sorting</a:t>
            </a:r>
            <a:r>
              <a:rPr sz="2000" i="1" spc="-9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a</a:t>
            </a:r>
            <a:r>
              <a:rPr sz="2000" i="1" spc="-3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smaller</a:t>
            </a:r>
            <a:r>
              <a:rPr sz="2000" i="1" spc="-4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array</a:t>
            </a:r>
            <a:r>
              <a:rPr sz="2000" i="1" spc="-3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will</a:t>
            </a:r>
            <a:r>
              <a:rPr sz="2000" i="1" spc="2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be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easier</a:t>
            </a:r>
            <a:r>
              <a:rPr sz="2000" i="1" spc="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than</a:t>
            </a:r>
            <a:r>
              <a:rPr sz="2000" i="1" spc="-2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sorting</a:t>
            </a:r>
            <a:r>
              <a:rPr sz="2000" i="1" spc="-90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the</a:t>
            </a:r>
            <a:r>
              <a:rPr sz="2000" i="1" spc="-25" dirty="0">
                <a:latin typeface="Calibri"/>
                <a:cs typeface="Calibri"/>
              </a:rPr>
              <a:t> </a:t>
            </a:r>
            <a:r>
              <a:rPr sz="2000" i="1" dirty="0">
                <a:latin typeface="Calibri"/>
                <a:cs typeface="Calibri"/>
              </a:rPr>
              <a:t>bigger</a:t>
            </a:r>
            <a:r>
              <a:rPr sz="2000" i="1" spc="25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array.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415"/>
              </a:spcBef>
            </a:pPr>
            <a:r>
              <a:rPr sz="2000" spc="-10" dirty="0">
                <a:latin typeface="Calibri"/>
                <a:cs typeface="Calibri"/>
              </a:rPr>
              <a:t>Recursive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nature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Sorting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Sorting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size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recursively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broken </a:t>
            </a:r>
            <a:r>
              <a:rPr sz="2000" dirty="0">
                <a:latin typeface="Calibri"/>
                <a:cs typeface="Calibri"/>
              </a:rPr>
              <a:t>down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sorting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two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smaller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N/2,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these smaller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can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broken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down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even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smaller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arrays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size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N/4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on.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10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Merge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sort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0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sorting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algorithm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that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uses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sz="20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approach.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0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Merge</a:t>
            </a:r>
            <a:r>
              <a:rPr sz="20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Sort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we</a:t>
            </a:r>
            <a:r>
              <a:rPr sz="20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will: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10"/>
              </a:spcBef>
            </a:pPr>
            <a:r>
              <a:rPr sz="2000" b="1" dirty="0">
                <a:latin typeface="Calibri"/>
                <a:cs typeface="Calibri"/>
              </a:rPr>
              <a:t>DIVIDE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Split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parts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recursively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half.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sz="2000" b="1" dirty="0">
                <a:latin typeface="Calibri"/>
                <a:cs typeface="Calibri"/>
              </a:rPr>
              <a:t>CONQUER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sub-</a:t>
            </a:r>
            <a:r>
              <a:rPr sz="2000" dirty="0">
                <a:latin typeface="Calibri"/>
                <a:cs typeface="Calibri"/>
              </a:rPr>
              <a:t>arrays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individually.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5"/>
              </a:spcBef>
            </a:pPr>
            <a:r>
              <a:rPr sz="2000" b="1" dirty="0">
                <a:latin typeface="Calibri"/>
                <a:cs typeface="Calibri"/>
              </a:rPr>
              <a:t>COMBINE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Merge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sub-arrays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get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big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dirty="0"/>
              <a:t>Divide</a:t>
            </a:r>
            <a:r>
              <a:rPr spc="-3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Conquer</a:t>
            </a:r>
            <a:r>
              <a:rPr spc="-70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spc="-10" dirty="0"/>
              <a:t>Sorting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0049" y="828675"/>
              <a:ext cx="7915275" cy="517207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8755">
              <a:lnSpc>
                <a:spcPct val="100000"/>
              </a:lnSpc>
              <a:spcBef>
                <a:spcPts val="130"/>
              </a:spcBef>
            </a:pPr>
            <a:r>
              <a:rPr dirty="0"/>
              <a:t>Merge</a:t>
            </a:r>
            <a:r>
              <a:rPr spc="-85" dirty="0"/>
              <a:t> </a:t>
            </a:r>
            <a:r>
              <a:rPr spc="-20" dirty="0"/>
              <a:t>Sort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95275" y="996378"/>
            <a:ext cx="8721090" cy="3319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Merge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algorithm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combines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split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merge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step,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give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us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90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First,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keep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splitting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recursively,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till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get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arrays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70"/>
              </a:lnSpc>
              <a:spcBef>
                <a:spcPts val="50"/>
              </a:spcBef>
            </a:pP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size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1.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Recall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how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practiced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Split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step</a:t>
            </a:r>
            <a:endParaRPr sz="2400">
              <a:latin typeface="Calibri"/>
              <a:cs typeface="Calibri"/>
            </a:endParaRPr>
          </a:p>
          <a:p>
            <a:pPr marL="354330" marR="292735" indent="-342265">
              <a:lnSpc>
                <a:spcPts val="2850"/>
              </a:lnSpc>
              <a:spcBef>
                <a:spcPts val="105"/>
              </a:spcBef>
              <a:buClr>
                <a:srgbClr val="FF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Then,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once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cannot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split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further,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start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tracing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back 	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Merge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tree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ts val="2830"/>
              </a:lnSpc>
              <a:buClr>
                <a:srgbClr val="FF0000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As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trace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back,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keep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merging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child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overwriting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parent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arrays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their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sorted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forms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445" y="159130"/>
            <a:ext cx="268033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Merge</a:t>
            </a:r>
            <a:r>
              <a:rPr spc="-65" dirty="0"/>
              <a:t> </a:t>
            </a:r>
            <a:r>
              <a:rPr dirty="0"/>
              <a:t>Sort</a:t>
            </a:r>
            <a:r>
              <a:rPr spc="-65" dirty="0"/>
              <a:t> </a:t>
            </a:r>
            <a:r>
              <a:rPr spc="-35" dirty="0"/>
              <a:t>Tree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63" y="763651"/>
            <a:ext cx="9139555" cy="5894705"/>
            <a:chOff x="4763" y="763651"/>
            <a:chExt cx="9139555" cy="5894705"/>
          </a:xfrm>
        </p:grpSpPr>
        <p:sp>
          <p:nvSpPr>
            <p:cNvPr id="4" name="object 4"/>
            <p:cNvSpPr/>
            <p:nvPr/>
          </p:nvSpPr>
          <p:spPr>
            <a:xfrm>
              <a:off x="4763" y="763651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2925" y="904875"/>
              <a:ext cx="8201025" cy="50482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pc="-10" dirty="0"/>
              <a:t>Ms.Suman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dirty="0"/>
              <a:t>Data</a:t>
            </a:r>
            <a:r>
              <a:rPr spc="190" dirty="0"/>
              <a:t> </a:t>
            </a:r>
            <a:r>
              <a:rPr spc="-10" dirty="0"/>
              <a:t>Structure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533588" y="6441747"/>
            <a:ext cx="360045" cy="211454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1518</Words>
  <Application>Microsoft Office PowerPoint</Application>
  <PresentationFormat>On-screen Show (4:3)</PresentationFormat>
  <Paragraphs>280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Aptos</vt:lpstr>
      <vt:lpstr>Calibri</vt:lpstr>
      <vt:lpstr>Times New Roman</vt:lpstr>
      <vt:lpstr>Verdana</vt:lpstr>
      <vt:lpstr>Wingdings</vt:lpstr>
      <vt:lpstr>Office Theme</vt:lpstr>
      <vt:lpstr>Data Structure</vt:lpstr>
      <vt:lpstr>Merge Sort </vt:lpstr>
      <vt:lpstr>Recap</vt:lpstr>
      <vt:lpstr>Divide and Conquer Strategy</vt:lpstr>
      <vt:lpstr>Concept of Divide and Conquer Algorithm</vt:lpstr>
      <vt:lpstr>Can we perform Sorting using Divide and Conquer?</vt:lpstr>
      <vt:lpstr>Divide and Conquer in Sorting</vt:lpstr>
      <vt:lpstr>Merge Sort</vt:lpstr>
      <vt:lpstr>Merge Sort Tree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Demo</vt:lpstr>
      <vt:lpstr>Analysis</vt:lpstr>
      <vt:lpstr>Analysis</vt:lpstr>
      <vt:lpstr>Analysis</vt:lpstr>
      <vt:lpstr>Analysis</vt:lpstr>
      <vt:lpstr>Analysis</vt:lpstr>
      <vt:lpstr>Analysis</vt:lpstr>
      <vt:lpstr>Test Your Knowledge</vt:lpstr>
      <vt:lpstr>Test Your Knowledge</vt:lpstr>
      <vt:lpstr>Test Your Knowledge</vt:lpstr>
      <vt:lpstr>Test Your Knowledge</vt:lpstr>
      <vt:lpstr>Test Your Knowledge</vt:lpstr>
      <vt:lpstr>Test Your Knowledge</vt:lpstr>
      <vt:lpstr>Test Your Knowledge</vt:lpstr>
      <vt:lpstr>Answers</vt:lpstr>
      <vt:lpstr>EXCERCISE</vt:lpstr>
      <vt:lpstr>EXCERCISE</vt:lpstr>
      <vt:lpstr>EXCERCISE</vt:lpstr>
      <vt:lpstr>REVIEW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DEEPAK KAUSHIK</cp:lastModifiedBy>
  <cp:revision>4</cp:revision>
  <dcterms:created xsi:type="dcterms:W3CDTF">2025-08-06T07:25:25Z</dcterms:created>
  <dcterms:modified xsi:type="dcterms:W3CDTF">2025-08-11T10:22:19Z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2024-11-07T00:00:00Z</vt:filetime>
  </property>
  <property fmtid="{D5CDD505-2E9C-101B-9397-08002B2CF9AE}" pid="3" name="LastSaved">
    <vt:filetime>2025-08-06T00:00:00Z</vt:filetime>
  </property>
</Properties>
</file>