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06EC-7069-49D9-BA9C-5BFF9B98BCF3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544A-5EC9-47A4-9D8E-1C9C0EE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002" y="167005"/>
            <a:ext cx="49688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AF82-1E0D-447F-A7EA-25B3D6C9E209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16F-555A-4083-98FA-6978C3877A6C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3B7-05E8-4ED4-9E92-206D15403BCF}" type="datetime1">
              <a:rPr lang="en-US" smtClean="0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27722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07" y="1586611"/>
            <a:ext cx="8618855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F14A-D357-4E2F-BD39-CE11953F36F0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bB357_RwlY&amp;pp=ygUJaGVhcCBzb3J0" TargetMode="External"/><Relationship Id="rId3" Type="http://schemas.openxmlformats.org/officeDocument/2006/relationships/hyperlink" Target="https://www.hackerearth.com/practice/algorithms/sorting/heap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heap-sort/" TargetMode="External"/><Relationship Id="rId5" Type="http://schemas.openxmlformats.org/officeDocument/2006/relationships/hyperlink" Target="https://www.scholarhat.com/tutorial/datastructures/heap-sort-in-data-structures" TargetMode="External"/><Relationship Id="rId4" Type="http://schemas.openxmlformats.org/officeDocument/2006/relationships/hyperlink" Target="https://www.freecodecamp.org/news/most-asked-questions-about-heap-sor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373263-40F7-42E5-A250-42E360B5F91E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</a:t>
            </a:r>
            <a:r>
              <a:rPr spc="-45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0" dirty="0"/>
              <a:t>heap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4169410" cy="259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0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25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9F1F4-25F8-03F7-8E26-627836750B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0EF51C-7BAA-42A8-B10D-26D9FD1C3EA7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2150-0510-0BD5-309F-C0DEEAFD4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Heap</a:t>
            </a:r>
            <a:r>
              <a:rPr spc="-15" dirty="0"/>
              <a:t> </a:t>
            </a:r>
            <a:r>
              <a:rPr spc="-10" dirty="0"/>
              <a:t>Property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04885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638425"/>
            <a:ext cx="8543925" cy="28098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0215-FA9F-72CC-3DA8-C19ED2ED5E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7BABF5-5036-45C7-9B28-6C2B900124E1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8026C-A1A7-B166-9348-8EE8953E4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SiftUp</a:t>
            </a:r>
            <a:r>
              <a:rPr spc="-5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59726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property,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exchanging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75" y="2752725"/>
            <a:ext cx="6819900" cy="2828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744" y="5700077"/>
            <a:ext cx="45529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sometimes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sifting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4F55FF-CEBE-2C36-16B0-3011939741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2CD9E6-1962-4F00-9789-E4F668A67A87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4B64-9008-5892-86B0-E6E24116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00" y="4000500"/>
            <a:ext cx="8953500" cy="2657475"/>
            <a:chOff x="76200" y="4000500"/>
            <a:chExt cx="8953500" cy="265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" y="4000500"/>
              <a:ext cx="8667750" cy="2476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4962" y="1603057"/>
            <a:ext cx="759269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ts val="2850"/>
              </a:lnSpc>
              <a:spcBef>
                <a:spcPts val="1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deepest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deepest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AC690-1E24-22A7-2921-C2B97B2CC43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8AF751-3F03-48C0-A3F5-801B6710D96F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821-852F-6AF2-F13E-68DDD2939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350" y="1714500"/>
            <a:ext cx="7820025" cy="44767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9E48D-6FE7-3D97-7578-81FE29B9E1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51488-7C21-48A2-A126-25D91DCD439E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CA427B-19C5-3D13-D851-A226BA64A2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2057400"/>
            <a:ext cx="8601075" cy="28098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E625-9CC1-DBC6-174C-66A5238D63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7EB4A2-9FDA-47D9-B1BF-841CBEE05D5B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78B0F-A9F4-BC57-4C1E-474E018C14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6838950"/>
            <a:chOff x="0" y="-1"/>
            <a:chExt cx="9144000" cy="683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0" cy="6838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2303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870" y="1517078"/>
            <a:ext cx="707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Here’s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 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heapified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2181225"/>
            <a:ext cx="8086725" cy="3228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81300" y="5715634"/>
            <a:ext cx="40005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Heapified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D445594-E292-29A3-1143-8BF4119310E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2665D2-8F5E-4FFB-8BF1-2B943E3E2577}" type="datetime1">
              <a:rPr lang="en-US" smtClean="0"/>
              <a:t>8/11/2025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923CA9-5E65-F2C2-24D4-95D65E68C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-2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504950"/>
            <a:ext cx="6953250" cy="32289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027A-A0BB-BE44-73B7-C10D1B2C608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1B93FA-E449-44C9-BBAF-C4FC97D606B1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097440-0FCF-8765-B8C9-912363EBA1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6838950"/>
            <a:chOff x="0" y="-1"/>
            <a:chExt cx="9144000" cy="683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0" cy="6838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2303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870" y="1517078"/>
            <a:ext cx="707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Here’s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 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heapified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2181225"/>
            <a:ext cx="8086725" cy="3228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81300" y="5715634"/>
            <a:ext cx="40005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Heapified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AA8F7D4-7042-D54C-994F-E41D6AF4B9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97D4D67-C421-4B12-BF4A-31E08CD37F79}" type="datetime1">
              <a:rPr lang="en-US" smtClean="0"/>
              <a:t>8/11/2025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30DB0D-D89B-2979-E7D6-D844A6559F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6200" y="1847850"/>
            <a:ext cx="8172450" cy="4810125"/>
            <a:chOff x="76200" y="1847850"/>
            <a:chExt cx="8172450" cy="4810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1847850"/>
              <a:ext cx="6629400" cy="44386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2590" y="1076007"/>
            <a:ext cx="598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elements:12,6,10,5,1,9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6EAEA01-30C0-73CE-C190-D958C7E8652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F083AD-5B9E-4BF8-BEFD-1DC5A6CF9489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244A-7CE5-C483-8647-AE8541EC05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26792" y="2347216"/>
            <a:ext cx="44392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0" y="1221992"/>
            <a:ext cx="2159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HEAP</a:t>
            </a:r>
            <a:r>
              <a:rPr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6F1238-2236-8928-1319-D49E9CBF0C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431C3-DB46-455A-B1EA-24334D2CE628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828A-BB74-CE0F-2F06-77CE60DA6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5" y="1143000"/>
            <a:ext cx="6086475" cy="49720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2D9E-9AE5-2C2F-6007-F08D2A019FC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755BBE-B358-462D-83A6-E9F4BB339B98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49BF89-315D-B062-77CE-73B1C2BDB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675" y="1104900"/>
            <a:ext cx="5924550" cy="50863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419C4-363A-1253-3FAE-BFFCB310DE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6C1084-DEC1-414B-AE5A-A49728B68073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E0E311-751E-55BD-0172-6CEAB93EA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1000125"/>
            <a:ext cx="5781675" cy="52292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1BE4-E0CC-34CB-3D30-1C0B45CDA1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8546C5-8FA4-455B-82F6-59C73A193477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34529A-1E49-9AF0-EFAC-A8509E0670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1922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7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55" dirty="0"/>
              <a:t> </a:t>
            </a:r>
            <a:r>
              <a:rPr dirty="0"/>
              <a:t>of Heap</a:t>
            </a:r>
            <a:r>
              <a:rPr spc="-65" dirty="0"/>
              <a:t> </a:t>
            </a:r>
            <a:r>
              <a:rPr spc="-20" dirty="0"/>
              <a:t>Sort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590" y="1645348"/>
            <a:ext cx="72358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14.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FC1D-7807-68C2-A065-F5B24FB279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B2574F6-5FB5-4B31-9B07-BDF768847C6D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A46C4-6E84-1503-2B5D-61B4E9B1EF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Heapify</a:t>
            </a:r>
            <a:r>
              <a:rPr sz="3200" spc="-70" dirty="0"/>
              <a:t> </a:t>
            </a:r>
            <a:r>
              <a:rPr sz="3200" dirty="0"/>
              <a:t>Operation</a:t>
            </a:r>
            <a:r>
              <a:rPr sz="3200" spc="-80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7650" y="1295400"/>
            <a:ext cx="5200650" cy="4867910"/>
            <a:chOff x="247650" y="1295400"/>
            <a:chExt cx="5200650" cy="4867910"/>
          </a:xfrm>
        </p:grpSpPr>
        <p:sp>
          <p:nvSpPr>
            <p:cNvPr id="6" name="object 6"/>
            <p:cNvSpPr/>
            <p:nvPr/>
          </p:nvSpPr>
          <p:spPr>
            <a:xfrm>
              <a:off x="323850" y="1371599"/>
              <a:ext cx="5124450" cy="4791710"/>
            </a:xfrm>
            <a:custGeom>
              <a:avLst/>
              <a:gdLst/>
              <a:ahLst/>
              <a:cxnLst/>
              <a:rect l="l" t="t" r="r" b="b"/>
              <a:pathLst>
                <a:path w="5124450" h="4791710">
                  <a:moveTo>
                    <a:pt x="5124450" y="0"/>
                  </a:moveTo>
                  <a:lnTo>
                    <a:pt x="5043424" y="0"/>
                  </a:lnTo>
                  <a:lnTo>
                    <a:pt x="5043424" y="5080"/>
                  </a:lnTo>
                  <a:lnTo>
                    <a:pt x="5043424" y="10160"/>
                  </a:lnTo>
                  <a:lnTo>
                    <a:pt x="5043424" y="4710430"/>
                  </a:lnTo>
                  <a:lnTo>
                    <a:pt x="9525" y="4710430"/>
                  </a:lnTo>
                  <a:lnTo>
                    <a:pt x="4762" y="4710430"/>
                  </a:lnTo>
                  <a:lnTo>
                    <a:pt x="0" y="4710430"/>
                  </a:lnTo>
                  <a:lnTo>
                    <a:pt x="0" y="4781550"/>
                  </a:lnTo>
                  <a:lnTo>
                    <a:pt x="0" y="4791710"/>
                  </a:lnTo>
                  <a:lnTo>
                    <a:pt x="5124450" y="4791710"/>
                  </a:lnTo>
                  <a:lnTo>
                    <a:pt x="5124450" y="4781550"/>
                  </a:lnTo>
                  <a:lnTo>
                    <a:pt x="5124450" y="10160"/>
                  </a:lnTo>
                  <a:lnTo>
                    <a:pt x="51244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5114925" y="0"/>
                  </a:moveTo>
                  <a:lnTo>
                    <a:pt x="0" y="0"/>
                  </a:lnTo>
                  <a:lnTo>
                    <a:pt x="0" y="4781550"/>
                  </a:lnTo>
                  <a:lnTo>
                    <a:pt x="5114925" y="4781550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0" y="4781550"/>
                  </a:moveTo>
                  <a:lnTo>
                    <a:pt x="5114925" y="4781550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662" y="1658302"/>
            <a:ext cx="3977004" cy="3691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4747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:L=leftchild(i) </a:t>
            </a: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2:</a:t>
            </a:r>
            <a:r>
              <a:rPr sz="2400" spc="-10" dirty="0">
                <a:latin typeface="Calibri"/>
                <a:cs typeface="Calibri"/>
              </a:rPr>
              <a:t>R=rightchild(i)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arr[L]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arr[i]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96901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heapsize&gt;1</a:t>
            </a:r>
            <a:endParaRPr sz="2400">
              <a:latin typeface="Calibri"/>
              <a:cs typeface="Calibri"/>
            </a:endParaRPr>
          </a:p>
          <a:p>
            <a:pPr marL="1105535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largest=L</a:t>
            </a:r>
            <a:endParaRPr sz="2400">
              <a:latin typeface="Calibri"/>
              <a:cs typeface="Calibri"/>
            </a:endParaRPr>
          </a:p>
          <a:p>
            <a:pPr marL="969010" marR="5080" indent="-956944">
              <a:lnSpc>
                <a:spcPts val="286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arr[R]&gt;arr[largest]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heapsize&gt;1</a:t>
            </a:r>
            <a:endParaRPr sz="2400">
              <a:latin typeface="Calibri"/>
              <a:cs typeface="Calibri"/>
            </a:endParaRPr>
          </a:p>
          <a:p>
            <a:pPr marL="1037590">
              <a:lnSpc>
                <a:spcPts val="2815"/>
              </a:lnSpc>
            </a:pPr>
            <a:r>
              <a:rPr sz="2400" spc="-10" dirty="0">
                <a:latin typeface="Calibri"/>
                <a:cs typeface="Calibri"/>
              </a:rPr>
              <a:t>largest=R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largest:</a:t>
            </a:r>
            <a:endParaRPr sz="2400">
              <a:latin typeface="Calibri"/>
              <a:cs typeface="Calibri"/>
            </a:endParaRPr>
          </a:p>
          <a:p>
            <a:pPr marL="103759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swap(arr[i],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largest)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7350" y="2428875"/>
            <a:ext cx="3571875" cy="29718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310E4BF-7DB5-99E2-99A3-D224DE755A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8B0520-D15F-4ADF-921B-0CE4228D27E1}" type="datetime1">
              <a:rPr lang="en-US" smtClean="0"/>
              <a:t>8/11/2025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3521A28-6ECA-0424-1EAE-384DCC6434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87" y="1611375"/>
            <a:ext cx="9091930" cy="25400"/>
          </a:xfrm>
          <a:custGeom>
            <a:avLst/>
            <a:gdLst/>
            <a:ahLst/>
            <a:cxnLst/>
            <a:rect l="l" t="t" r="r" b="b"/>
            <a:pathLst>
              <a:path w="9091930" h="25400">
                <a:moveTo>
                  <a:pt x="9091612" y="0"/>
                </a:moveTo>
                <a:lnTo>
                  <a:pt x="0" y="0"/>
                </a:lnTo>
                <a:lnTo>
                  <a:pt x="0" y="25400"/>
                </a:lnTo>
                <a:lnTo>
                  <a:pt x="9091612" y="25400"/>
                </a:lnTo>
                <a:lnTo>
                  <a:pt x="9091612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445" y="310261"/>
            <a:ext cx="8301990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dirty="0"/>
              <a:t>Sort</a:t>
            </a:r>
            <a:r>
              <a:rPr spc="-55" dirty="0"/>
              <a:t> </a:t>
            </a:r>
            <a:r>
              <a:rPr dirty="0"/>
              <a:t>Algorithm</a:t>
            </a:r>
            <a:r>
              <a:rPr spc="10" dirty="0"/>
              <a:t> </a:t>
            </a:r>
            <a:r>
              <a:rPr spc="-10" dirty="0"/>
              <a:t>Complexity 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790" y="1968499"/>
            <a:ext cx="7666990" cy="112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114" dirty="0">
                <a:solidFill>
                  <a:srgbClr val="212121"/>
                </a:solidFill>
                <a:latin typeface="Palatino Linotype"/>
                <a:cs typeface="Palatino Linotype"/>
              </a:rPr>
              <a:t>Time</a:t>
            </a:r>
            <a:r>
              <a:rPr sz="2400" spc="18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Complexity</a:t>
            </a:r>
            <a:r>
              <a:rPr sz="2400" spc="8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of</a:t>
            </a:r>
            <a:r>
              <a:rPr sz="2400" spc="10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Palatino Linotype"/>
                <a:cs typeface="Palatino Linotype"/>
              </a:rPr>
              <a:t>the</a:t>
            </a:r>
            <a:r>
              <a:rPr sz="2400" spc="12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heapify()</a:t>
            </a:r>
            <a:r>
              <a:rPr sz="2400" spc="17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Method</a:t>
            </a:r>
            <a:r>
              <a:rPr sz="2400" spc="14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Palatino Linotype"/>
                <a:cs typeface="Palatino Linotype"/>
              </a:rPr>
              <a:t>=</a:t>
            </a:r>
            <a:r>
              <a:rPr sz="2400" spc="13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Calibri"/>
                <a:cs typeface="Calibri"/>
              </a:rPr>
              <a:t>O(log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n)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85" dirty="0">
                <a:solidFill>
                  <a:srgbClr val="212121"/>
                </a:solidFill>
                <a:latin typeface="Palatino Linotype"/>
                <a:cs typeface="Palatino Linotype"/>
              </a:rPr>
              <a:t>Total</a:t>
            </a:r>
            <a:r>
              <a:rPr sz="2400" spc="2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Palatino Linotype"/>
                <a:cs typeface="Palatino Linotype"/>
              </a:rPr>
              <a:t>Time</a:t>
            </a:r>
            <a:r>
              <a:rPr sz="2400" spc="1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Complexity</a:t>
            </a:r>
            <a:r>
              <a:rPr sz="2400" spc="6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of</a:t>
            </a:r>
            <a:r>
              <a:rPr sz="2400" spc="95" dirty="0">
                <a:solidFill>
                  <a:srgbClr val="212121"/>
                </a:solidFill>
                <a:latin typeface="Palatino Linotype"/>
                <a:cs typeface="Palatino Linotype"/>
              </a:rPr>
              <a:t> the</a:t>
            </a:r>
            <a:r>
              <a:rPr sz="2400" spc="3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Heap</a:t>
            </a:r>
            <a:r>
              <a:rPr sz="2400" spc="5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Palatino Linotype"/>
                <a:cs typeface="Palatino Linotype"/>
              </a:rPr>
              <a:t>Sort</a:t>
            </a:r>
            <a:r>
              <a:rPr sz="2400" spc="9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Palatino Linotype"/>
                <a:cs typeface="Palatino Linotype"/>
              </a:rPr>
              <a:t>=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Calibri"/>
                <a:cs typeface="Calibri"/>
              </a:rPr>
              <a:t>O(nlog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n)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1B2FE-3E58-46F2-A75B-C4B0292EC4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3299EA-D343-42A3-9F6D-9D96B9692479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83599-D4F7-7E8E-E838-B076130567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382077"/>
            <a:ext cx="732091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buildheap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phase.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corresponding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59" y="4739703"/>
            <a:ext cx="2477770" cy="152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25"/>
              </a:spcBef>
              <a:buAutoNum type="alphaLcParenR"/>
              <a:tabLst>
                <a:tab pos="269240" algn="l"/>
              </a:tabLst>
            </a:pPr>
            <a:r>
              <a:rPr sz="2000" spc="-10" dirty="0">
                <a:latin typeface="Calibri"/>
                <a:cs typeface="Calibri"/>
              </a:rPr>
              <a:t>26,53,41,97,58,59,31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spc="-10" dirty="0">
                <a:latin typeface="Calibri"/>
                <a:cs typeface="Calibri"/>
              </a:rPr>
              <a:t>26,31,41,53,58,59,97</a:t>
            </a:r>
            <a:endParaRPr sz="200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079" algn="l"/>
              </a:tabLst>
            </a:pPr>
            <a:r>
              <a:rPr sz="2000" spc="-10" dirty="0">
                <a:latin typeface="Calibri"/>
                <a:cs typeface="Calibri"/>
              </a:rPr>
              <a:t>26,41,53,97,31,58,59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ts val="2390"/>
              </a:lnSpc>
              <a:buAutoNum type="alphaLcParenR"/>
              <a:tabLst>
                <a:tab pos="278765" algn="l"/>
              </a:tabLst>
            </a:pPr>
            <a:r>
              <a:rPr sz="2000" spc="-10" dirty="0">
                <a:latin typeface="Calibri"/>
                <a:cs typeface="Calibri"/>
              </a:rPr>
              <a:t>97,53,59,26,41,58,31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2343150"/>
            <a:ext cx="3895725" cy="219075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A468BB-B856-B50E-40F7-4544E11B21E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0B33BE-D765-48CC-ADDB-C6037C9F6C94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3B7E7-06CC-6D0D-18BA-3E9153D905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059" y="1382077"/>
            <a:ext cx="8239759" cy="4640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 marR="304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Q2In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in?</a:t>
            </a:r>
            <a:endParaRPr sz="2000">
              <a:latin typeface="Calibri"/>
              <a:cs typeface="Calibri"/>
            </a:endParaRPr>
          </a:p>
          <a:p>
            <a:pPr marL="319405" indent="-255904">
              <a:lnSpc>
                <a:spcPct val="100000"/>
              </a:lnSpc>
              <a:spcBef>
                <a:spcPts val="10"/>
              </a:spcBef>
              <a:buAutoNum type="alphaLcParenR"/>
              <a:tabLst>
                <a:tab pos="319405" algn="l"/>
              </a:tabLst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329565" indent="-266065">
              <a:lnSpc>
                <a:spcPct val="100000"/>
              </a:lnSpc>
              <a:buAutoNum type="alphaLcParenR"/>
              <a:tabLst>
                <a:tab pos="329565" algn="l"/>
              </a:tabLst>
            </a:pPr>
            <a:r>
              <a:rPr sz="2000" spc="-10" dirty="0">
                <a:latin typeface="Calibri"/>
                <a:cs typeface="Calibri"/>
              </a:rPr>
              <a:t>decreasing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309880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9880" algn="l"/>
              </a:tabLst>
            </a:pPr>
            <a:r>
              <a:rPr sz="2000" dirty="0">
                <a:latin typeface="Calibri"/>
                <a:cs typeface="Calibri"/>
              </a:rPr>
              <a:t>tree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inorder</a:t>
            </a:r>
            <a:endParaRPr sz="2000">
              <a:latin typeface="Calibri"/>
              <a:cs typeface="Calibri"/>
            </a:endParaRPr>
          </a:p>
          <a:p>
            <a:pPr marL="3295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29565" algn="l"/>
              </a:tabLst>
            </a:pPr>
            <a:r>
              <a:rPr sz="2000" dirty="0">
                <a:latin typeface="Calibri"/>
                <a:cs typeface="Calibri"/>
              </a:rPr>
              <a:t>tree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preorder</a:t>
            </a:r>
            <a:endParaRPr sz="200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Q3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is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typical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 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algorithm?</a:t>
            </a:r>
            <a:endParaRPr sz="1800">
              <a:latin typeface="Calibri"/>
              <a:cs typeface="Calibri"/>
            </a:endParaRPr>
          </a:p>
          <a:p>
            <a:pPr marL="291465" indent="-2279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91465" algn="l"/>
              </a:tabLst>
            </a:pPr>
            <a:r>
              <a:rPr sz="1800" spc="-20" dirty="0">
                <a:latin typeface="Calibri"/>
                <a:cs typeface="Calibri"/>
              </a:rPr>
              <a:t>O(N)</a:t>
            </a:r>
            <a:endParaRPr sz="1800">
              <a:latin typeface="Calibri"/>
              <a:cs typeface="Calibri"/>
            </a:endParaRPr>
          </a:p>
          <a:p>
            <a:pPr marL="310515" indent="-247015">
              <a:lnSpc>
                <a:spcPts val="2130"/>
              </a:lnSpc>
              <a:spcBef>
                <a:spcPts val="20"/>
              </a:spcBef>
              <a:buAutoNum type="alphaLcParenR"/>
              <a:tabLst>
                <a:tab pos="310515" algn="l"/>
              </a:tabLst>
            </a:pPr>
            <a:r>
              <a:rPr sz="1800" dirty="0">
                <a:latin typeface="Calibri"/>
                <a:cs typeface="Calibri"/>
              </a:rPr>
              <a:t>O(N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281940" indent="-218440">
              <a:lnSpc>
                <a:spcPts val="2130"/>
              </a:lnSpc>
              <a:buAutoNum type="alphaLcParenR"/>
              <a:tabLst>
                <a:tab pos="281940" algn="l"/>
              </a:tabLst>
            </a:pPr>
            <a:r>
              <a:rPr sz="1800" dirty="0">
                <a:latin typeface="Calibri"/>
                <a:cs typeface="Calibri"/>
              </a:rPr>
              <a:t>O(log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310515" indent="-24701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310515" algn="l"/>
              </a:tabLst>
            </a:pPr>
            <a:r>
              <a:rPr sz="1800" spc="-10" dirty="0">
                <a:latin typeface="Calibri"/>
                <a:cs typeface="Calibri"/>
              </a:rPr>
              <a:t>O(N</a:t>
            </a:r>
            <a:r>
              <a:rPr sz="1800" spc="-15" baseline="25462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BE64C-44D3-4227-60D7-62C525AC95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FE1B71-A61E-40A0-A280-DD35931F3F21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C760-BA55-6106-A3ED-89F51B499F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382077"/>
            <a:ext cx="8143875" cy="3752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Q4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comparisons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algorithm?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68605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N-O(N)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O(N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N)-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buAutoNum type="alphaLcParenR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O(N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N)-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ts val="239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2N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Q5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false?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in-place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ts val="2130"/>
              </a:lnSpc>
              <a:spcBef>
                <a:spcPts val="20"/>
              </a:spcBef>
              <a:buAutoNum type="alphaLcParenR"/>
              <a:tabLst>
                <a:tab pos="25971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O(nlogn)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complexity</a:t>
            </a:r>
            <a:endParaRPr sz="1800">
              <a:latin typeface="Calibri"/>
              <a:cs typeface="Calibri"/>
            </a:endParaRPr>
          </a:p>
          <a:p>
            <a:pPr marL="231140" indent="-218440">
              <a:lnSpc>
                <a:spcPts val="2130"/>
              </a:lnSpc>
              <a:buAutoNum type="alphaLcParenR"/>
              <a:tabLst>
                <a:tab pos="231140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 marR="3204210" indent="247015">
              <a:lnSpc>
                <a:spcPct val="100800"/>
              </a:lnSpc>
              <a:buAutoNum type="alphaLcParenR"/>
              <a:tabLst>
                <a:tab pos="25971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comparison-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415084-7136-8C3C-5154-A87862BE338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905B32-FB5A-4028-965F-B8CC5FFF042D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F0E2E-6C04-999B-3BEE-14ACBB5B16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2505075"/>
            <a:ext cx="3724275" cy="2686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4957" y="1407223"/>
            <a:ext cx="8404225" cy="33007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Q6 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essential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max-</a:t>
            </a:r>
            <a:r>
              <a:rPr sz="2000" dirty="0">
                <a:latin typeface="Calibri"/>
                <a:cs typeface="Calibri"/>
              </a:rPr>
              <a:t>heap.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 </a:t>
            </a: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below,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violates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max-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property.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heapify </a:t>
            </a:r>
            <a:r>
              <a:rPr sz="2000" dirty="0">
                <a:latin typeface="Calibri"/>
                <a:cs typeface="Calibri"/>
              </a:rPr>
              <a:t>procedure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0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</a:pP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a)</a:t>
            </a:r>
            <a:r>
              <a:rPr sz="1800" spc="-12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b)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c)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8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15"/>
              </a:spcBef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d)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9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71EB9A-B6E0-EF91-0CDE-6D59C4AA61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9F32C4-3165-4DF9-8838-4CDDF108CA82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D6182-1533-D6F6-AC7B-5ADCA145FD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59" y="1453133"/>
            <a:ext cx="8452485" cy="332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iterations,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smallest/largest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unsorted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29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29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subarray,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E49038-2380-3073-0DA1-EF19E48045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F313D9-506C-422F-992E-E089DCE42EFD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3CFC-1385-0DD4-C3D7-20E5B2173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542" y="1255966"/>
            <a:ext cx="7405370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1860" algn="l"/>
              </a:tabLst>
            </a:pPr>
            <a:r>
              <a:rPr sz="1800" dirty="0">
                <a:latin typeface="Calibri"/>
                <a:cs typeface="Calibri"/>
              </a:rPr>
              <a:t>Q7 The descending heap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5971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31140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5971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tabLst>
                <a:tab pos="5359400" algn="l"/>
              </a:tabLst>
            </a:pP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Q8</a:t>
            </a: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Heap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is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an</a:t>
            </a:r>
            <a:r>
              <a:rPr sz="1800" spc="-13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implementation</a:t>
            </a: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1800" spc="-8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heavy" dirty="0">
                <a:solidFill>
                  <a:srgbClr val="393939"/>
                </a:solidFill>
                <a:uFill>
                  <a:solidFill>
                    <a:srgbClr val="383838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1800" u="none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using</a:t>
            </a:r>
            <a:r>
              <a:rPr sz="1800" u="none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1800" u="none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descending </a:t>
            </a:r>
            <a:r>
              <a:rPr sz="1800" u="none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priority</a:t>
            </a:r>
            <a:r>
              <a:rPr sz="1800" u="none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queue.</a:t>
            </a:r>
            <a:endParaRPr sz="1800">
              <a:latin typeface="Lucida Sans Unicode"/>
              <a:cs typeface="Lucida Sans Unicode"/>
            </a:endParaRPr>
          </a:p>
          <a:p>
            <a:pPr marL="269875" indent="-257175">
              <a:lnSpc>
                <a:spcPts val="2120"/>
              </a:lnSpc>
              <a:buAutoNum type="alphaLcParenR"/>
              <a:tabLst>
                <a:tab pos="269875" algn="l"/>
              </a:tabLst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insertion</a:t>
            </a:r>
            <a:r>
              <a:rPr sz="1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78765" indent="-26606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78765" algn="l"/>
              </a:tabLst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selection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50190" indent="-23749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50190" algn="l"/>
              </a:tabLst>
            </a:pPr>
            <a:r>
              <a:rPr sz="1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bubble</a:t>
            </a:r>
            <a:r>
              <a:rPr sz="1800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78765" indent="-2660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78765" algn="l"/>
              </a:tabLst>
            </a:pPr>
            <a:r>
              <a:rPr sz="1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merge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FAE7-69FD-7787-E919-C9FF74411E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5A28F4-D918-4FF2-A73F-FEF41D03EF45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4821C-E4C3-B98D-F698-EEF94DE59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1809749"/>
              <a:ext cx="4819650" cy="43529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57696" y="5684202"/>
            <a:ext cx="1034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1192847"/>
            <a:ext cx="7598409" cy="23120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821055">
              <a:lnSpc>
                <a:spcPts val="2100"/>
              </a:lnSpc>
              <a:spcBef>
                <a:spcPts val="220"/>
              </a:spcBef>
            </a:pPr>
            <a:r>
              <a:rPr sz="1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Choose</a:t>
            </a:r>
            <a:r>
              <a:rPr sz="1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correct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option</a:t>
            </a:r>
            <a:r>
              <a:rPr sz="1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to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fill?</a:t>
            </a:r>
            <a:r>
              <a:rPr sz="1800" spc="-8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X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so</a:t>
            </a:r>
            <a:r>
              <a:rPr sz="1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that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code</a:t>
            </a:r>
            <a:r>
              <a:rPr sz="1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given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below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implements</a:t>
            </a:r>
            <a:r>
              <a:rPr sz="1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Heap</a:t>
            </a:r>
            <a:r>
              <a:rPr sz="1800" spc="-1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5696585" indent="-227965">
              <a:lnSpc>
                <a:spcPct val="100000"/>
              </a:lnSpc>
              <a:buAutoNum type="alphaLcParenR"/>
              <a:tabLst>
                <a:tab pos="5696585" algn="l"/>
              </a:tabLst>
            </a:pPr>
            <a:r>
              <a:rPr sz="1800" dirty="0">
                <a:latin typeface="Calibri"/>
                <a:cs typeface="Calibri"/>
              </a:rPr>
              <a:t>swap(arr[0],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arr[n])</a:t>
            </a:r>
            <a:endParaRPr sz="1800">
              <a:latin typeface="Calibri"/>
              <a:cs typeface="Calibri"/>
            </a:endParaRPr>
          </a:p>
          <a:p>
            <a:pPr marL="571563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5715635" algn="l"/>
              </a:tabLst>
            </a:pPr>
            <a:r>
              <a:rPr sz="1800" spc="-10" dirty="0">
                <a:latin typeface="Calibri"/>
                <a:cs typeface="Calibri"/>
              </a:rPr>
              <a:t>swap(arr[i],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arr[n])</a:t>
            </a:r>
            <a:endParaRPr sz="1800">
              <a:latin typeface="Calibri"/>
              <a:cs typeface="Calibri"/>
            </a:endParaRPr>
          </a:p>
          <a:p>
            <a:pPr marL="5687060" indent="-218440">
              <a:lnSpc>
                <a:spcPct val="100000"/>
              </a:lnSpc>
              <a:spcBef>
                <a:spcPts val="25"/>
              </a:spcBef>
              <a:buAutoNum type="alphaLcParenR"/>
              <a:tabLst>
                <a:tab pos="5687060" algn="l"/>
              </a:tabLst>
            </a:pPr>
            <a:r>
              <a:rPr sz="1800" dirty="0">
                <a:latin typeface="Calibri"/>
                <a:cs typeface="Calibri"/>
              </a:rPr>
              <a:t>swap(arr[0],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arr[i])</a:t>
            </a:r>
            <a:endParaRPr sz="1800">
              <a:latin typeface="Calibri"/>
              <a:cs typeface="Calibri"/>
            </a:endParaRPr>
          </a:p>
          <a:p>
            <a:pPr marL="571563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5715635" algn="l"/>
              </a:tabLst>
            </a:pPr>
            <a:r>
              <a:rPr sz="1800" spc="-10" dirty="0">
                <a:latin typeface="Calibri"/>
                <a:cs typeface="Calibri"/>
              </a:rPr>
              <a:t>swap(arr[i],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arr[2*i])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FEF4BD-70BB-A13E-B4DF-C63BDF8315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D28966-6AD9-4058-AA3C-CBE1A98D4172}" type="datetime1">
              <a:rPr lang="en-US" smtClean="0"/>
              <a:t>8/11/2025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9BCBE0-3ADE-5819-2613-F8084D04C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787" y="1179766"/>
            <a:ext cx="8411210" cy="3387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https://www.hackerearth.com/practice/algorithms/sorting/heap-sort/tutorial/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https://www.freecodecamp.org/news/most-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asked-questions-about-heap-sort/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https://www.scholarhat.com/tutorial/datastructures/heap-sort-in-data-structures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https://www.scaler.com/topics/data-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structures/heap-sort/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https://visualgo.net/en/sorting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https://www.youtube.com/watch?v=LbB357_RwlY&amp;pp=ygUJaGVhcCBzb3J0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E7638-17C6-4C72-019D-5046EFDB59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8681D4-D43A-4B94-A869-25FC4B51FE88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8AF05D-2B70-B6A1-78A5-F7EDB11FA1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1369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REVIEW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0945" y="6434454"/>
            <a:ext cx="67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Ms.Suman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870" y="6434454"/>
            <a:ext cx="957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1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3588" y="6434454"/>
            <a:ext cx="360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1171892"/>
            <a:ext cx="7289800" cy="2223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7815" marR="44450" indent="-285750">
              <a:lnSpc>
                <a:spcPts val="2850"/>
              </a:lnSpc>
              <a:spcBef>
                <a:spcPts val="22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nearly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30"/>
              </a:lnSpc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Structural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65"/>
              </a:lnSpc>
              <a:spcBef>
                <a:spcPts val="5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347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8900" y="3600450"/>
            <a:ext cx="3267075" cy="240982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2D7677-5DCB-27DB-6C40-797BA9F38F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CB3012-CF66-420F-8815-6E988048B9F4}" type="datetime1">
              <a:rPr lang="en-US" smtClean="0"/>
              <a:t>8/11/2025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B2070B-2D58-2D0E-A661-2F657C306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dirty="0">
                <a:solidFill>
                  <a:srgbClr val="005FAA"/>
                </a:solidFill>
                <a:latin typeface="Garamond"/>
                <a:cs typeface="Garamond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Garamond"/>
                <a:cs typeface="Garamond"/>
              </a:rPr>
              <a:t> </a:t>
            </a:r>
            <a:r>
              <a:rPr sz="7200" b="0" spc="-70" dirty="0">
                <a:latin typeface="Garamond"/>
                <a:cs typeface="Garamond"/>
              </a:rPr>
              <a:t>YOU</a:t>
            </a:r>
            <a:endParaRPr sz="7200">
              <a:latin typeface="Garamond"/>
              <a:cs typeface="Garamond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ED0D-F3A5-70AD-8D8E-44C10452D38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BD3F992-8048-434C-9900-B9EB928DFD4A}" type="datetime1">
              <a:rPr lang="en-US" smtClean="0"/>
              <a:t>8/11/2025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DBF4-790C-9A95-3F70-32917402E4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2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3552825"/>
            <a:ext cx="3267075" cy="2409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907" y="1586611"/>
            <a:ext cx="857694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3435" lvl="1" indent="-342900">
              <a:lnSpc>
                <a:spcPts val="2865"/>
              </a:lnSpc>
              <a:buFont typeface="Wingdings"/>
              <a:buChar char=""/>
              <a:tabLst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Structural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last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3435" lvl="1" indent="-342900">
              <a:lnSpc>
                <a:spcPts val="2855"/>
              </a:lnSpc>
              <a:buFont typeface="Wingdings"/>
              <a:buChar char=""/>
              <a:tabLst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411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400">
              <a:latin typeface="Calibri"/>
              <a:cs typeface="Calibri"/>
            </a:endParaRPr>
          </a:p>
          <a:p>
            <a:pPr marL="435229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property,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</a:t>
            </a:r>
            <a:endParaRPr sz="2400">
              <a:latin typeface="Calibri"/>
              <a:cs typeface="Calibri"/>
            </a:endParaRPr>
          </a:p>
          <a:p>
            <a:pPr marL="435229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 marL="4352290" marR="976630">
              <a:lnSpc>
                <a:spcPts val="2850"/>
              </a:lnSpc>
              <a:spcBef>
                <a:spcPts val="17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“The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maximum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heap!”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7986-3F02-4CE0-3C11-85B5CDD3B0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CF3A655-6F41-4E21-A3BC-587A029DAC25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02225-3EFA-CF22-32EA-BE1515186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30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677" y="1443100"/>
            <a:ext cx="7372984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Max-</a:t>
            </a:r>
            <a:r>
              <a:rPr sz="2400" b="1" dirty="0">
                <a:latin typeface="Calibri"/>
                <a:cs typeface="Calibri"/>
              </a:rPr>
              <a:t>heaps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(largest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max-</a:t>
            </a:r>
            <a:r>
              <a:rPr sz="2400" spc="-20" dirty="0">
                <a:latin typeface="Calibri"/>
                <a:cs typeface="Calibri"/>
              </a:rPr>
              <a:t>heap </a:t>
            </a:r>
            <a:r>
              <a:rPr sz="2400" spc="-10" dirty="0">
                <a:latin typeface="Calibri"/>
                <a:cs typeface="Calibri"/>
              </a:rPr>
              <a:t>property: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root:</a:t>
            </a:r>
            <a:endParaRPr sz="24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570"/>
              </a:spcBef>
            </a:pPr>
            <a:r>
              <a:rPr sz="2400" b="1" spc="-10" dirty="0">
                <a:latin typeface="Calibri"/>
                <a:cs typeface="Calibri"/>
              </a:rPr>
              <a:t>A[PARENT(i)]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≥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A[i]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3467100"/>
            <a:ext cx="4591050" cy="26955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D257-2A3D-45AC-590D-8601C38B48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E96644-A526-461A-AA93-1F5C505737E2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6208D6-4773-BE79-B0CB-7AB51ACA8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30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677" y="1881365"/>
            <a:ext cx="746696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Min-</a:t>
            </a:r>
            <a:r>
              <a:rPr sz="2400" b="1" dirty="0">
                <a:latin typeface="Calibri"/>
                <a:cs typeface="Calibri"/>
              </a:rPr>
              <a:t>heaps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(smallest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min-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property: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root:</a:t>
            </a:r>
            <a:endParaRPr sz="2400">
              <a:latin typeface="Calibri"/>
              <a:cs typeface="Calibri"/>
            </a:endParaRPr>
          </a:p>
          <a:p>
            <a:pPr marL="440690" algn="ctr">
              <a:lnSpc>
                <a:spcPct val="100000"/>
              </a:lnSpc>
              <a:spcBef>
                <a:spcPts val="580"/>
              </a:spcBef>
            </a:pPr>
            <a:r>
              <a:rPr sz="2400" b="1" spc="-10" dirty="0">
                <a:latin typeface="Calibri"/>
                <a:cs typeface="Calibri"/>
              </a:rPr>
              <a:t>A[PARENT(i)]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≤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A[i]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975" y="3857625"/>
            <a:ext cx="4381500" cy="27527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F4DD-19D2-A571-F255-1152BD0EC46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7CCA3F-A231-4523-A7E6-0DD08819BABC}" type="datetime1">
              <a:rPr lang="en-US" smtClean="0"/>
              <a:t>8/11/2025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B6204-3F50-7065-4C5B-E8E16F49A7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Heap</a:t>
            </a:r>
            <a:r>
              <a:rPr spc="-45" dirty="0"/>
              <a:t> </a:t>
            </a:r>
            <a:r>
              <a:rPr dirty="0"/>
              <a:t>Sort</a:t>
            </a:r>
            <a:r>
              <a:rPr spc="-3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efficient</a:t>
            </a:r>
            <a:r>
              <a:rPr spc="-40" dirty="0"/>
              <a:t> </a:t>
            </a:r>
            <a:r>
              <a:rPr dirty="0"/>
              <a:t>sorting</a:t>
            </a:r>
            <a:r>
              <a:rPr spc="-55" dirty="0"/>
              <a:t> </a:t>
            </a:r>
            <a:r>
              <a:rPr dirty="0"/>
              <a:t>technique</a:t>
            </a:r>
            <a:r>
              <a:rPr spc="-45" dirty="0"/>
              <a:t> 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heap</a:t>
            </a:r>
            <a:r>
              <a:rPr spc="-25" dirty="0"/>
              <a:t> </a:t>
            </a:r>
            <a:r>
              <a:rPr spc="-20" dirty="0"/>
              <a:t>data</a:t>
            </a: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pc="-10" dirty="0"/>
              <a:t>structure.</a:t>
            </a: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concept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heap</a:t>
            </a:r>
            <a:r>
              <a:rPr spc="-35" dirty="0"/>
              <a:t> </a:t>
            </a:r>
            <a:r>
              <a:rPr dirty="0"/>
              <a:t>sort</a:t>
            </a:r>
            <a:r>
              <a:rPr spc="-3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b="1" spc="-10" dirty="0">
                <a:latin typeface="Calibri"/>
                <a:cs typeface="Calibri"/>
              </a:rPr>
              <a:t>eliminate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elements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one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one</a:t>
            </a:r>
          </a:p>
          <a:p>
            <a:pPr marL="355600" marR="5080">
              <a:lnSpc>
                <a:spcPts val="2850"/>
              </a:lnSpc>
              <a:spcBef>
                <a:spcPts val="170"/>
              </a:spcBef>
            </a:pP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heap</a:t>
            </a:r>
            <a:r>
              <a:rPr spc="-50" dirty="0"/>
              <a:t> </a:t>
            </a:r>
            <a:r>
              <a:rPr dirty="0"/>
              <a:t>part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list,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then</a:t>
            </a:r>
            <a:r>
              <a:rPr spc="-40" dirty="0"/>
              <a:t> </a:t>
            </a:r>
            <a:r>
              <a:rPr dirty="0"/>
              <a:t>insert</a:t>
            </a:r>
            <a:r>
              <a:rPr spc="-110" dirty="0"/>
              <a:t> </a:t>
            </a:r>
            <a:r>
              <a:rPr dirty="0"/>
              <a:t>them</a:t>
            </a:r>
            <a:r>
              <a:rPr spc="-20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sorted </a:t>
            </a:r>
            <a:r>
              <a:rPr dirty="0"/>
              <a:t>part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20" dirty="0"/>
              <a:t>list.</a:t>
            </a:r>
          </a:p>
          <a:p>
            <a:pPr marL="355600" indent="-342900">
              <a:lnSpc>
                <a:spcPts val="27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/>
              <a:t>Heapsort</a:t>
            </a:r>
            <a:r>
              <a:rPr spc="-55" dirty="0"/>
              <a:t> </a:t>
            </a:r>
            <a:r>
              <a:rPr dirty="0"/>
              <a:t>is the</a:t>
            </a:r>
            <a:r>
              <a:rPr spc="-25" dirty="0"/>
              <a:t> </a:t>
            </a:r>
            <a:r>
              <a:rPr spc="-10" dirty="0"/>
              <a:t>in-</a:t>
            </a:r>
            <a:r>
              <a:rPr dirty="0"/>
              <a:t>place</a:t>
            </a:r>
            <a:r>
              <a:rPr spc="-20" dirty="0"/>
              <a:t> </a:t>
            </a:r>
            <a:r>
              <a:rPr dirty="0"/>
              <a:t>sorting</a:t>
            </a:r>
            <a:r>
              <a:rPr spc="-35" dirty="0"/>
              <a:t> </a:t>
            </a:r>
            <a:r>
              <a:rPr spc="-10" dirty="0"/>
              <a:t>algorithm.</a:t>
            </a:r>
          </a:p>
          <a:p>
            <a:pPr marL="355600" indent="-34290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https://visualgo.net/en/sorting?slide=1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[Refer</a:t>
            </a:r>
            <a:r>
              <a:rPr spc="-10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link</a:t>
            </a:r>
            <a:r>
              <a:rPr spc="-6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better</a:t>
            </a:r>
            <a:r>
              <a:rPr spc="-35" dirty="0"/>
              <a:t> </a:t>
            </a:r>
            <a:r>
              <a:rPr spc="-10" dirty="0"/>
              <a:t>understanding</a:t>
            </a:r>
            <a:r>
              <a:rPr spc="-3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Heap</a:t>
            </a:r>
            <a:r>
              <a:rPr spc="-80" dirty="0"/>
              <a:t> </a:t>
            </a:r>
            <a:r>
              <a:rPr spc="-10" dirty="0"/>
              <a:t>Sort]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31FC8E-726A-484F-AD91-4376C7FA1746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dirty="0"/>
              <a:t>Real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20" dirty="0"/>
              <a:t>Heap 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192275"/>
            <a:ext cx="9139555" cy="5466080"/>
            <a:chOff x="4763" y="1192275"/>
            <a:chExt cx="9139555" cy="5466080"/>
          </a:xfrm>
        </p:grpSpPr>
        <p:sp>
          <p:nvSpPr>
            <p:cNvPr id="5" name="object 5"/>
            <p:cNvSpPr/>
            <p:nvPr/>
          </p:nvSpPr>
          <p:spPr>
            <a:xfrm>
              <a:off x="4763" y="11922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1885949"/>
              <a:ext cx="8086725" cy="3933825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49ACAC-89A6-A030-6EC1-D7D559DCAE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D39527-0CD7-402E-90E7-7E21B3A60885}" type="datetime1">
              <a:rPr lang="en-US" smtClean="0"/>
              <a:t>8/11/2025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7C39-6215-AAAD-0A84-8073CBF4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Involved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Heap</a:t>
            </a:r>
            <a:r>
              <a:rPr spc="-10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 marL="66675" marR="64769">
              <a:lnSpc>
                <a:spcPct val="101699"/>
              </a:lnSpc>
              <a:spcBef>
                <a:spcPts val="50"/>
              </a:spcBef>
            </a:pPr>
            <a:r>
              <a:rPr dirty="0"/>
              <a:t>If</a:t>
            </a:r>
            <a:r>
              <a:rPr spc="-5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about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max</a:t>
            </a:r>
            <a:r>
              <a:rPr spc="-50" dirty="0"/>
              <a:t> </a:t>
            </a:r>
            <a:r>
              <a:rPr dirty="0"/>
              <a:t>heap,</a:t>
            </a:r>
            <a:r>
              <a:rPr spc="-55" dirty="0"/>
              <a:t> </a:t>
            </a:r>
            <a:r>
              <a:rPr dirty="0"/>
              <a:t>then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highest</a:t>
            </a:r>
            <a:r>
              <a:rPr spc="-110" dirty="0"/>
              <a:t> </a:t>
            </a:r>
            <a:r>
              <a:rPr dirty="0"/>
              <a:t>element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stored</a:t>
            </a:r>
            <a:r>
              <a:rPr spc="-40" dirty="0"/>
              <a:t> </a:t>
            </a:r>
            <a:r>
              <a:rPr dirty="0"/>
              <a:t>at</a:t>
            </a:r>
            <a:r>
              <a:rPr spc="-110" dirty="0"/>
              <a:t> </a:t>
            </a:r>
            <a:r>
              <a:rPr spc="-25" dirty="0"/>
              <a:t>the </a:t>
            </a:r>
            <a:r>
              <a:rPr dirty="0"/>
              <a:t>root</a:t>
            </a:r>
            <a:r>
              <a:rPr spc="-80" dirty="0"/>
              <a:t> </a:t>
            </a:r>
            <a:r>
              <a:rPr spc="-10" dirty="0"/>
              <a:t>node.</a:t>
            </a:r>
          </a:p>
          <a:p>
            <a:pPr marL="66675">
              <a:lnSpc>
                <a:spcPts val="2855"/>
              </a:lnSpc>
            </a:pPr>
            <a:r>
              <a:rPr b="1" dirty="0">
                <a:latin typeface="Calibri"/>
                <a:cs typeface="Calibri"/>
              </a:rPr>
              <a:t>Swap: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Extract</a:t>
            </a:r>
            <a:r>
              <a:rPr spc="-11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dirty="0"/>
              <a:t>element</a:t>
            </a:r>
            <a:r>
              <a:rPr spc="-10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need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place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last</a:t>
            </a:r>
          </a:p>
          <a:p>
            <a:pPr marL="66675">
              <a:lnSpc>
                <a:spcPts val="2870"/>
              </a:lnSpc>
              <a:spcBef>
                <a:spcPts val="50"/>
              </a:spcBef>
            </a:pPr>
            <a:r>
              <a:rPr dirty="0"/>
              <a:t>element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tree</a:t>
            </a:r>
            <a:r>
              <a:rPr spc="-65" dirty="0"/>
              <a:t> </a:t>
            </a:r>
            <a:r>
              <a:rPr dirty="0"/>
              <a:t>(heap)</a:t>
            </a:r>
            <a:r>
              <a:rPr spc="-5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vacant</a:t>
            </a:r>
            <a:r>
              <a:rPr spc="-50" dirty="0"/>
              <a:t> </a:t>
            </a:r>
            <a:r>
              <a:rPr spc="-10" dirty="0"/>
              <a:t>place.</a:t>
            </a:r>
          </a:p>
          <a:p>
            <a:pPr marL="66675">
              <a:lnSpc>
                <a:spcPts val="2855"/>
              </a:lnSpc>
            </a:pPr>
            <a:r>
              <a:rPr b="1" dirty="0">
                <a:latin typeface="Calibri"/>
                <a:cs typeface="Calibri"/>
              </a:rPr>
              <a:t>Remove: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dirty="0"/>
              <a:t>Reduce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size</a:t>
            </a:r>
            <a:r>
              <a:rPr spc="-7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heap</a:t>
            </a:r>
            <a:r>
              <a:rPr spc="-6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spc="-25" dirty="0"/>
              <a:t>1.</a:t>
            </a:r>
          </a:p>
          <a:p>
            <a:pPr marL="66675" marR="5080">
              <a:lnSpc>
                <a:spcPts val="2930"/>
              </a:lnSpc>
              <a:spcBef>
                <a:spcPts val="45"/>
              </a:spcBef>
            </a:pPr>
            <a:r>
              <a:rPr b="1" dirty="0">
                <a:latin typeface="Calibri"/>
                <a:cs typeface="Calibri"/>
              </a:rPr>
              <a:t>Heapify: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Heapify</a:t>
            </a:r>
            <a:r>
              <a:rPr spc="-3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root</a:t>
            </a:r>
            <a:r>
              <a:rPr spc="-50" dirty="0"/>
              <a:t> </a:t>
            </a:r>
            <a:r>
              <a:rPr dirty="0"/>
              <a:t>element</a:t>
            </a:r>
            <a:r>
              <a:rPr spc="-50" dirty="0"/>
              <a:t> </a:t>
            </a:r>
            <a:r>
              <a:rPr dirty="0"/>
              <a:t>again</a:t>
            </a:r>
            <a:r>
              <a:rPr spc="-65" dirty="0"/>
              <a:t> </a:t>
            </a:r>
            <a:r>
              <a:rPr dirty="0"/>
              <a:t>so</a:t>
            </a:r>
            <a:r>
              <a:rPr spc="-6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highest </a:t>
            </a:r>
            <a:r>
              <a:rPr dirty="0"/>
              <a:t>element</a:t>
            </a:r>
            <a:r>
              <a:rPr spc="-70" dirty="0"/>
              <a:t> </a:t>
            </a:r>
            <a:r>
              <a:rPr dirty="0"/>
              <a:t>at</a:t>
            </a:r>
            <a:r>
              <a:rPr spc="-65" dirty="0"/>
              <a:t> </a:t>
            </a:r>
            <a:r>
              <a:rPr spc="-20" dirty="0"/>
              <a:t>root.</a:t>
            </a:r>
          </a:p>
          <a:p>
            <a:pPr marL="66675">
              <a:lnSpc>
                <a:spcPts val="2745"/>
              </a:lnSpc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process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repeated</a:t>
            </a:r>
            <a:r>
              <a:rPr spc="-65" dirty="0"/>
              <a:t> </a:t>
            </a:r>
            <a:r>
              <a:rPr dirty="0"/>
              <a:t>until</a:t>
            </a:r>
            <a:r>
              <a:rPr spc="-10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items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list</a:t>
            </a:r>
            <a:r>
              <a:rPr spc="-60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spc="-10" dirty="0"/>
              <a:t>sorted.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BFC4E0-ED0A-4EC1-B957-59C26B7D54B1}" type="datetime1">
              <a:rPr lang="en-US" smtClean="0"/>
              <a:t>8/11/2025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1417</Words>
  <Application>Microsoft Office PowerPoint</Application>
  <PresentationFormat>On-screen Show (4:3)</PresentationFormat>
  <Paragraphs>261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Arial Black</vt:lpstr>
      <vt:lpstr>Calibri</vt:lpstr>
      <vt:lpstr>Garamond</vt:lpstr>
      <vt:lpstr>Lucida Sans Unicode</vt:lpstr>
      <vt:lpstr>Palatino Linotype</vt:lpstr>
      <vt:lpstr>Times New Roman</vt:lpstr>
      <vt:lpstr>Verdana</vt:lpstr>
      <vt:lpstr>Wingdings</vt:lpstr>
      <vt:lpstr>Office Theme</vt:lpstr>
      <vt:lpstr>Data Structure</vt:lpstr>
      <vt:lpstr>HEAP SORT</vt:lpstr>
      <vt:lpstr>RECAP</vt:lpstr>
      <vt:lpstr>Heap Data structure</vt:lpstr>
      <vt:lpstr>Heap Types</vt:lpstr>
      <vt:lpstr>Heap Types</vt:lpstr>
      <vt:lpstr>Heap Sort</vt:lpstr>
      <vt:lpstr>Real World Applications of Heap Sort</vt:lpstr>
      <vt:lpstr>Steps Involved In Heap Sort</vt:lpstr>
      <vt:lpstr>Building up to heap</vt:lpstr>
      <vt:lpstr>The Heap Property</vt:lpstr>
      <vt:lpstr>SiftUp Operation</vt:lpstr>
      <vt:lpstr>Constructing a Heap</vt:lpstr>
      <vt:lpstr>Constructing a Heap</vt:lpstr>
      <vt:lpstr>Constructing a Heap</vt:lpstr>
      <vt:lpstr>A sample heap</vt:lpstr>
      <vt:lpstr>A sample heap</vt:lpstr>
      <vt:lpstr>A sample heap</vt:lpstr>
      <vt:lpstr>Example of Heap Sort</vt:lpstr>
      <vt:lpstr>Example of Heap Sort</vt:lpstr>
      <vt:lpstr>Example of Heap Sort</vt:lpstr>
      <vt:lpstr>Example of Heap Sort</vt:lpstr>
      <vt:lpstr>Exercise of Heap Sort</vt:lpstr>
      <vt:lpstr>Heapify Operation Algorithm</vt:lpstr>
      <vt:lpstr>Heap Sort Algorithm Complexity Analysis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References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ASHA MAM</dc:creator>
  <cp:lastModifiedBy>DEEPAK KAUSHIK</cp:lastModifiedBy>
  <cp:revision>2</cp:revision>
  <dcterms:created xsi:type="dcterms:W3CDTF">2025-08-06T07:18:02Z</dcterms:created>
  <dcterms:modified xsi:type="dcterms:W3CDTF">2025-08-11T10:20:58Z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