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49" autoAdjust="0"/>
    <p:restoredTop sz="94660"/>
  </p:normalViewPr>
  <p:slideViewPr>
    <p:cSldViewPr>
      <p:cViewPr varScale="1">
        <p:scale>
          <a:sx n="105" d="100"/>
          <a:sy n="105" d="100"/>
        </p:scale>
        <p:origin x="229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06EC-7069-49D9-BA9C-5BFF9B98BCF3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3544A-5EC9-47A4-9D8E-1C9C0EE5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28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4002" y="167005"/>
            <a:ext cx="4968875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2AF82-1E0D-447F-A7EA-25B3D6C9E209}" type="datetime1">
              <a:rPr lang="en-US" smtClean="0"/>
              <a:t>8/8/2025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t>8/8/2025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FB16F-555A-4083-98FA-6978C3877A6C}" type="datetime1">
              <a:rPr lang="en-US" smtClean="0"/>
              <a:t>8/8/2025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F8557-93AB-4CFC-AA35-50CE9D6FCE12}" type="datetime1">
              <a:rPr lang="en-US" smtClean="0"/>
              <a:t>8/8/2025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6E3B7-05E8-4ED4-9E92-206D15403BCF}" type="datetime1">
              <a:rPr lang="en-US" smtClean="0"/>
              <a:t>8/8/2025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812" y="73913"/>
            <a:ext cx="8277225" cy="1118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8907" y="1586611"/>
            <a:ext cx="8618855" cy="3329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F14A-D357-4E2F-BD39-CE11953F36F0}" type="datetime1">
              <a:rPr lang="en-US" smtClean="0"/>
              <a:t>8/8/2025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152400"/>
            <a:ext cx="6391275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8495" y="1909444"/>
            <a:ext cx="42221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000000"/>
                </a:solidFill>
              </a:rPr>
              <a:t>Data</a:t>
            </a:r>
            <a:r>
              <a:rPr sz="3950" spc="70" dirty="0">
                <a:solidFill>
                  <a:srgbClr val="000000"/>
                </a:solidFill>
              </a:rPr>
              <a:t> </a:t>
            </a:r>
            <a:r>
              <a:rPr sz="3950" spc="-10" dirty="0">
                <a:solidFill>
                  <a:srgbClr val="000000"/>
                </a:solidFill>
              </a:rPr>
              <a:t>Structure</a:t>
            </a:r>
            <a:endParaRPr sz="3950" dirty="0"/>
          </a:p>
        </p:txBody>
      </p:sp>
      <p:sp>
        <p:nvSpPr>
          <p:cNvPr id="5" name="object 5"/>
          <p:cNvSpPr txBox="1"/>
          <p:nvPr/>
        </p:nvSpPr>
        <p:spPr>
          <a:xfrm>
            <a:off x="1965070" y="3468941"/>
            <a:ext cx="5869940" cy="2657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880744" algn="ctr">
              <a:lnSpc>
                <a:spcPct val="100000"/>
              </a:lnSpc>
              <a:spcBef>
                <a:spcPts val="125"/>
              </a:spcBef>
              <a:tabLst>
                <a:tab pos="2973070" algn="l"/>
              </a:tabLst>
            </a:pPr>
            <a:r>
              <a:rPr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sz="275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Swati</a:t>
            </a:r>
            <a:r>
              <a:rPr sz="275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Gupta</a:t>
            </a:r>
            <a:r>
              <a:rPr sz="2750" b="1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Ms</a:t>
            </a:r>
            <a:r>
              <a:rPr sz="275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Suman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878840" algn="ctr">
              <a:lnSpc>
                <a:spcPct val="100000"/>
              </a:lnSpc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880744" algn="ctr">
              <a:lnSpc>
                <a:spcPct val="100000"/>
              </a:lnSpc>
              <a:spcBef>
                <a:spcPts val="5"/>
              </a:spcBef>
            </a:pPr>
            <a:r>
              <a:rPr sz="20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420">
              <a:lnSpc>
                <a:spcPct val="100000"/>
              </a:lnSpc>
            </a:pPr>
            <a:r>
              <a:rPr sz="20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K.R.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Mangalam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20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Unit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4</a:t>
            </a:r>
            <a:r>
              <a:rPr sz="2750" spc="7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Sorting</a:t>
            </a:r>
            <a:r>
              <a:rPr sz="2750" spc="6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and</a:t>
            </a:r>
            <a:r>
              <a:rPr sz="2750" spc="7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Arial Black"/>
                <a:cs typeface="Arial Black"/>
              </a:rPr>
              <a:t>Searching</a:t>
            </a:r>
            <a:endParaRPr sz="2750" dirty="0">
              <a:latin typeface="Arial Black"/>
              <a:cs typeface="Arial Black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B14853-D20B-2701-684F-281C6605787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0373263-40F7-42E5-A250-42E360B5F91E}" type="datetime1">
              <a:rPr lang="en-US" smtClean="0"/>
              <a:t>8/8/2025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4596E-4485-46A4-7386-3F9C9D8238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812" y="73913"/>
            <a:ext cx="8277225" cy="862416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lang="en-US" spc="-45" dirty="0"/>
              <a:t>C</a:t>
            </a:r>
            <a:r>
              <a:rPr lang="en-US" dirty="0"/>
              <a:t>omplexity Analysis</a:t>
            </a:r>
            <a:endParaRPr spc="-2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FC9F1F4-25F8-03F7-8E26-627836750BD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A0EF51C-7BAA-42A8-B10D-26D9FD1C3EA7}" type="datetime1">
              <a:rPr lang="en-US" smtClean="0"/>
              <a:t>8/8/2025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E2150-0510-0BD5-309F-C0DEEAFD4F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13A166D-46FA-E4EC-A1AA-6A7966B82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306351"/>
              </p:ext>
            </p:extLst>
          </p:nvPr>
        </p:nvGraphicFramePr>
        <p:xfrm>
          <a:off x="1219200" y="1752600"/>
          <a:ext cx="6934200" cy="2011680"/>
        </p:xfrm>
        <a:graphic>
          <a:graphicData uri="http://schemas.openxmlformats.org/drawingml/2006/table">
            <a:tbl>
              <a:tblPr/>
              <a:tblGrid>
                <a:gridCol w="1386840">
                  <a:extLst>
                    <a:ext uri="{9D8B030D-6E8A-4147-A177-3AD203B41FA5}">
                      <a16:colId xmlns:a16="http://schemas.microsoft.com/office/drawing/2014/main" val="371346282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108628968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05479941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1737731873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913127724"/>
                    </a:ext>
                  </a:extLst>
                </a:gridCol>
              </a:tblGrid>
              <a:tr h="5705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Algorithm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Average 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Space Complexity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2088497"/>
                  </a:ext>
                </a:extLst>
              </a:tr>
              <a:tr h="3260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Radix 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O(nk)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O(nk)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O(nk)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O(n + k)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706645"/>
                  </a:ext>
                </a:extLst>
              </a:tr>
              <a:tr h="3260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Bucket 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O(n + k)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O(n + k)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O(n + k)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25019"/>
                  </a:ext>
                </a:extLst>
              </a:tr>
              <a:tr h="5705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Shell 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Depends on gap seq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2834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812" y="73913"/>
            <a:ext cx="8277225" cy="862416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lang="en-US" dirty="0">
                <a:latin typeface="Calibri"/>
                <a:cs typeface="Calibri"/>
              </a:rPr>
              <a:t>Applications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907" y="1586611"/>
            <a:ext cx="8604885" cy="44779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🔸 Radix Sort </a:t>
            </a:r>
          </a:p>
          <a:p>
            <a:pPr marL="355600" lvl="1" indent="-342900">
              <a:lnSpc>
                <a:spcPct val="15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Large integer sorting </a:t>
            </a:r>
          </a:p>
          <a:p>
            <a:pPr marL="355600" lvl="1" indent="-342900">
              <a:lnSpc>
                <a:spcPct val="15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Used in DC3 algorithm for suffix arrays </a:t>
            </a:r>
          </a:p>
          <a:p>
            <a:pPr marL="355600" lvl="1" indent="-342900">
              <a:lnSpc>
                <a:spcPct val="15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Efficient for fixed-length strings </a:t>
            </a:r>
          </a:p>
          <a:p>
            <a:pPr marL="12700" lvl="1">
              <a:lnSpc>
                <a:spcPct val="15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🔸 Bucket Sort </a:t>
            </a:r>
          </a:p>
          <a:p>
            <a:pPr marL="355600" lvl="1" indent="-342900">
              <a:lnSpc>
                <a:spcPct val="150000"/>
              </a:lnSpc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Sorting floating-point numbers </a:t>
            </a:r>
          </a:p>
          <a:p>
            <a:pPr marL="355600" lvl="1" indent="-342900">
              <a:lnSpc>
                <a:spcPct val="150000"/>
              </a:lnSpc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Histogram-based algorithms </a:t>
            </a:r>
          </a:p>
          <a:p>
            <a:pPr marL="355600" lvl="1" indent="-342900">
              <a:lnSpc>
                <a:spcPct val="150000"/>
              </a:lnSpc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Parallel computing applications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10215-FA9F-72CC-3DA8-C19ED2ED5E4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E7BABF5-5036-45C7-9B28-6C2B900124E1}" type="datetime1">
              <a:rPr lang="en-US" smtClean="0"/>
              <a:t>8/8/2025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18026C-A1A7-B166-9348-8EE8953E4C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812" y="73913"/>
            <a:ext cx="8277225" cy="862416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CONT…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148907" y="1586611"/>
            <a:ext cx="8597265" cy="15495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>
              <a:lnSpc>
                <a:spcPct val="100400"/>
              </a:lnSpc>
              <a:spcBef>
                <a:spcPts val="90"/>
              </a:spcBef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🔸 </a:t>
            </a:r>
            <a:r>
              <a:rPr lang="en-US" sz="3000" dirty="0">
                <a:latin typeface="Calibri"/>
                <a:cs typeface="Calibri"/>
              </a:rPr>
              <a:t>Shell Sort </a:t>
            </a:r>
          </a:p>
          <a:p>
            <a:pPr marL="355600" marR="5080" lvl="2" indent="-343535">
              <a:lnSpc>
                <a:spcPct val="150000"/>
              </a:lnSpc>
              <a:spcBef>
                <a:spcPts val="9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Embedded systems with memory limitations </a:t>
            </a:r>
          </a:p>
          <a:p>
            <a:pPr marL="355600" marR="5080" lvl="2" indent="-343535">
              <a:lnSpc>
                <a:spcPct val="150000"/>
              </a:lnSpc>
              <a:spcBef>
                <a:spcPts val="9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Intermediate-level sorting where quicksort is too heavy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34F55FF-CEBE-2C36-16B0-3011939741D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52CD9E6-1962-4F00-9789-E4F668A67A87}" type="datetime1">
              <a:rPr lang="en-US" smtClean="0"/>
              <a:t>8/8/2025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94B64-9008-5892-86B0-E6E2411695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0812" y="73913"/>
            <a:ext cx="8277225" cy="862416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latin typeface="Calibri"/>
                <a:cs typeface="Calibri"/>
              </a:rPr>
              <a:t>Important Observations</a:t>
            </a:r>
            <a:endParaRPr spc="-20" dirty="0"/>
          </a:p>
        </p:txBody>
      </p:sp>
      <p:sp>
        <p:nvSpPr>
          <p:cNvPr id="7" name="object 7"/>
          <p:cNvSpPr txBox="1"/>
          <p:nvPr/>
        </p:nvSpPr>
        <p:spPr>
          <a:xfrm>
            <a:off x="334962" y="1603057"/>
            <a:ext cx="7592695" cy="357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en-US" sz="2600" dirty="0">
                <a:latin typeface="Calibri"/>
                <a:cs typeface="Calibri"/>
              </a:rPr>
              <a:t>Radix and Bucket are non-comparative, </a:t>
            </a:r>
          </a:p>
          <a:p>
            <a:pPr marL="354965" indent="-342265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en-US" sz="2600" dirty="0">
                <a:latin typeface="Calibri"/>
                <a:cs typeface="Calibri"/>
              </a:rPr>
              <a:t>Shell is comparison-based Radix assumes a fixed number of digits </a:t>
            </a:r>
          </a:p>
          <a:p>
            <a:pPr marL="354965" indent="-342265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en-US" sz="2600" dirty="0">
                <a:latin typeface="Calibri"/>
                <a:cs typeface="Calibri"/>
              </a:rPr>
              <a:t>Bucket Sort is ideal when input is uniformly distributed Shell Sort can be viewed as improved insertion sort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5CAC690-1E24-22A7-2921-C2B97B2CC43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38AF751-3F03-48C0-A3F5-801B6710D96F}" type="datetime1">
              <a:rPr lang="en-US" smtClean="0"/>
              <a:t>8/8/2025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37821-852F-6AF2-F13E-68DDD2939F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0812" y="73913"/>
            <a:ext cx="8277225" cy="862416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REVIEW</a:t>
            </a:r>
            <a:endParaRPr spc="-2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9E48D-6FE7-3D97-7578-81FE29B9E1C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1451488-7C21-48A2-A126-25D91DCD439E}" type="datetime1">
              <a:rPr lang="en-US" smtClean="0"/>
              <a:t>8/8/2025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CA427B-19C5-3D13-D851-A226BA64A2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6FFF0-3029-DE3E-198C-EC902F2E2F25}"/>
              </a:ext>
            </a:extLst>
          </p:cNvPr>
          <p:cNvSpPr txBox="1"/>
          <p:nvPr/>
        </p:nvSpPr>
        <p:spPr>
          <a:xfrm>
            <a:off x="838200" y="1600865"/>
            <a:ext cx="6537324" cy="481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Explored Radix, Bucket, and Shell Sort with examples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Discussed their use cases, complexity, and applications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Saw how they differ from basic sorting techniques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Practiced with dry-runs and quiz to reinforce understanding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14651" y="2071751"/>
            <a:ext cx="4324350" cy="505908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sz="32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lang="en-US" sz="3200" b="1" spc="-3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2601" y="2714750"/>
            <a:ext cx="4439285" cy="3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865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en-US" sz="2100" dirty="0">
                <a:latin typeface="LilyUPC" panose="020B0502040204020203" pitchFamily="34" charset="-34"/>
                <a:cs typeface="LilyUPC" panose="020B0502040204020203" pitchFamily="34" charset="-34"/>
              </a:rPr>
              <a:t>Understand how advanced sorting algorithms work </a:t>
            </a:r>
          </a:p>
          <a:p>
            <a:pPr marL="354965" indent="-342265">
              <a:lnSpc>
                <a:spcPts val="2865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en-US" sz="2100" dirty="0">
                <a:latin typeface="LilyUPC" panose="020B0502040204020203" pitchFamily="34" charset="-34"/>
                <a:cs typeface="LilyUPC" panose="020B0502040204020203" pitchFamily="34" charset="-34"/>
              </a:rPr>
              <a:t>Learn the detailed steps of Radix Sort, Bucket Sort, and Shell Sort </a:t>
            </a:r>
          </a:p>
          <a:p>
            <a:pPr marL="354965" indent="-342265">
              <a:lnSpc>
                <a:spcPts val="2865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en-US" sz="2100" dirty="0">
                <a:latin typeface="LilyUPC" panose="020B0502040204020203" pitchFamily="34" charset="-34"/>
                <a:cs typeface="LilyUPC" panose="020B0502040204020203" pitchFamily="34" charset="-34"/>
              </a:rPr>
              <a:t>Analyze the complexity and applications of each </a:t>
            </a:r>
          </a:p>
          <a:p>
            <a:pPr marL="354965" indent="-342265">
              <a:lnSpc>
                <a:spcPts val="2865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en-US" sz="2100" dirty="0">
                <a:latin typeface="LilyUPC" panose="020B0502040204020203" pitchFamily="34" charset="-34"/>
                <a:cs typeface="LilyUPC" panose="020B0502040204020203" pitchFamily="34" charset="-34"/>
              </a:rPr>
              <a:t>Practice algorithms through dry-run examples </a:t>
            </a:r>
          </a:p>
          <a:p>
            <a:pPr marL="354965" indent="-342265">
              <a:lnSpc>
                <a:spcPts val="2865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en-US" sz="2100" dirty="0">
                <a:latin typeface="LilyUPC" panose="020B0502040204020203" pitchFamily="34" charset="-34"/>
                <a:cs typeface="LilyUPC" panose="020B0502040204020203" pitchFamily="34" charset="-34"/>
              </a:rPr>
              <a:t>Test conceptual understanding through a short quiz and exercises</a:t>
            </a:r>
            <a:endParaRPr sz="2100" dirty="0">
              <a:latin typeface="LilyUPC" panose="020B0502040204020203" pitchFamily="34" charset="-34"/>
              <a:cs typeface="LilyUPC" panose="020B0502040204020203" pitchFamily="34" charset="-3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13457" y="1578097"/>
            <a:ext cx="399288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Sorting (Radix, Bucket, Shell)</a:t>
            </a:r>
            <a:endParaRPr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26F1238-2236-8928-1319-D49E9CBF0C4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97431C3-DB46-455A-B1EA-24334D2CE628}" type="datetime1">
              <a:rPr lang="en-US" smtClean="0"/>
              <a:t>8/8/2025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D828A-BB74-CE0F-2F06-77CE60DA64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RECAP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6859" y="1453133"/>
            <a:ext cx="8452485" cy="225318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42900">
              <a:lnSpc>
                <a:spcPct val="100499"/>
              </a:lnSpc>
              <a:spcBef>
                <a:spcPts val="9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Basic sorting algorithms like Bubble, Selection, and Insertion are 	not efficient for large datasets. </a:t>
            </a:r>
          </a:p>
          <a:p>
            <a:pPr marL="12700" marR="5080" indent="342900">
              <a:lnSpc>
                <a:spcPct val="100499"/>
              </a:lnSpc>
              <a:spcBef>
                <a:spcPts val="9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For optimized performance, we explore advanced algorithms 	such as Radix, Bucket, and Shell Sort. </a:t>
            </a:r>
          </a:p>
          <a:p>
            <a:pPr marL="12700" marR="5080" indent="342900">
              <a:lnSpc>
                <a:spcPct val="100499"/>
              </a:lnSpc>
              <a:spcBef>
                <a:spcPts val="9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These algorithms offer improved time complexity and real-world 	usability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E49038-2380-3073-0DA1-EF19E48045F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EF313D9-506C-422F-992E-E089DCE42EFD}" type="datetime1">
              <a:rPr lang="en-US" smtClean="0"/>
              <a:t>8/8/2025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33CFC-1385-0DD4-C3D7-20E5B21730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812" y="73913"/>
            <a:ext cx="8277225" cy="862416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What is Radix Sort?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148907" y="1586611"/>
            <a:ext cx="8576945" cy="34143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lang="en-US" sz="2400" dirty="0">
                <a:latin typeface="Calibri"/>
                <a:cs typeface="Calibri"/>
              </a:rPr>
              <a:t>A non-comparative sorting algorithm. </a:t>
            </a:r>
          </a:p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lang="en-US" sz="2400" dirty="0">
                <a:latin typeface="Calibri"/>
                <a:cs typeface="Calibri"/>
              </a:rPr>
              <a:t>Works on digits or characters, sorting them by individual place value. </a:t>
            </a:r>
          </a:p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lang="en-US" sz="2400" dirty="0">
                <a:latin typeface="Calibri"/>
                <a:cs typeface="Calibri"/>
              </a:rPr>
              <a:t>Typically works from Least Significant Digit (LSD) to Most Significant Digit (MSD). </a:t>
            </a:r>
          </a:p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lang="en-US" sz="2400" dirty="0">
                <a:latin typeface="Calibri"/>
                <a:cs typeface="Calibri"/>
              </a:rPr>
              <a:t>Example Input: [170, 45, 75, 90, 802, 24, 2, 66] </a:t>
            </a:r>
          </a:p>
          <a:p>
            <a:pPr marL="298450" lvl="4" indent="-285750"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lang="en-US" sz="2400" dirty="0">
                <a:latin typeface="Calibri"/>
                <a:cs typeface="Calibri"/>
              </a:rPr>
              <a:t>Step 1 – Sort by unit digit: [170, 90, 802, 2, 24, 45, 75, 66] </a:t>
            </a:r>
          </a:p>
          <a:p>
            <a:pPr marL="298450" lvl="4" indent="-285750"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lang="en-US" sz="2400" dirty="0">
                <a:latin typeface="Calibri"/>
                <a:cs typeface="Calibri"/>
              </a:rPr>
              <a:t>Step 2 – Sort by tens digit: [802, 2, 24, 45, 66, 170, 75, 90] </a:t>
            </a:r>
          </a:p>
          <a:p>
            <a:pPr marL="298450" lvl="4" indent="-285750"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lang="en-US" sz="2400" dirty="0">
                <a:latin typeface="Calibri"/>
                <a:cs typeface="Calibri"/>
              </a:rPr>
              <a:t>Step 3 – Sort by hundreds digit: [2, 24, 45, 66, 75, 90, 170, 802]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E7986-3F02-4CE0-3C11-85B5CDD3B04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CF3A655-6F41-4E21-A3BC-587A029DAC25}" type="datetime1">
              <a:rPr lang="en-US" smtClean="0"/>
              <a:t>8/8/2025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E02225-3EFA-CF22-32EA-BE15151869E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812" y="73913"/>
            <a:ext cx="8277225" cy="862416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CONT..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340677" y="1443100"/>
            <a:ext cx="7372984" cy="14395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>
              <a:lnSpc>
                <a:spcPct val="12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3000" spc="-10" dirty="0"/>
              <a:t>Algorithm</a:t>
            </a:r>
            <a:endParaRPr lang="en-US" sz="3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3535">
              <a:lnSpc>
                <a:spcPct val="12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maximum number to know the number of digits. </a:t>
            </a:r>
          </a:p>
          <a:p>
            <a:pPr marL="355600" marR="5080" indent="-343535">
              <a:lnSpc>
                <a:spcPct val="12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counting sort for every digit, starting with LSD.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CAD257-2A3D-45AC-590D-8601C38B485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AE96644-A526-461A-AA93-1F5C505737E2}" type="datetime1">
              <a:rPr lang="en-US" smtClean="0"/>
              <a:t>8/8/2025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6208D6-4773-BE79-B0CB-7AB51ACA8A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812" y="73913"/>
            <a:ext cx="8277225" cy="862416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latin typeface="Calibri"/>
                <a:cs typeface="Calibri"/>
              </a:rPr>
              <a:t>What is Bucket Sort?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340677" y="1881365"/>
            <a:ext cx="7466965" cy="266419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55600" algn="l"/>
              </a:tabLst>
            </a:pPr>
            <a:r>
              <a:rPr lang="en-US" sz="3000" dirty="0">
                <a:latin typeface="Calibri"/>
                <a:cs typeface="Calibri"/>
              </a:rPr>
              <a:t>Bucket Sort? 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Divides input into several buckets. 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Each bucket is sorted individually (often using Insertion Sort). 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Best suited for uniformly distributed floating-point numbers.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9F4DD-19D2-A571-F255-1152BD0EC46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D7CCA3F-A231-4523-A7E6-0DD08819BABC}" type="datetime1">
              <a:rPr lang="en-US" smtClean="0"/>
              <a:t>8/8/2025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8B6204-3F50-7065-4C5B-E8E16F49A7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812" y="73913"/>
            <a:ext cx="8277225" cy="862416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CONT..</a:t>
            </a: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48907" y="1586611"/>
            <a:ext cx="8618855" cy="3251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lang="en-US" sz="3000" dirty="0"/>
              <a:t>Example </a:t>
            </a:r>
          </a:p>
          <a:p>
            <a:pPr marL="355600" indent="-342900">
              <a:lnSpc>
                <a:spcPct val="15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dirty="0"/>
              <a:t>Input: [0.897, 0.565, 0.656, 0.1234, 0.665, 0.3434] </a:t>
            </a:r>
          </a:p>
          <a:p>
            <a:pPr marL="355600" indent="-342900">
              <a:lnSpc>
                <a:spcPct val="15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dirty="0"/>
              <a:t>1. Create 10 buckets (0.0–0.1, 0.1–0.2, ..., 0.9–1.0) </a:t>
            </a:r>
          </a:p>
          <a:p>
            <a:pPr marL="355600" indent="-342900">
              <a:lnSpc>
                <a:spcPct val="15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dirty="0"/>
              <a:t>2. Distribute elements to corresponding buckets </a:t>
            </a:r>
          </a:p>
          <a:p>
            <a:pPr marL="355600" indent="-342900">
              <a:lnSpc>
                <a:spcPct val="15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dirty="0"/>
              <a:t>3. Sort each bucket individually </a:t>
            </a:r>
          </a:p>
          <a:p>
            <a:pPr marL="355600" indent="-342900">
              <a:lnSpc>
                <a:spcPct val="15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dirty="0"/>
              <a:t>4. Concatenate all sorted buckets</a:t>
            </a:r>
            <a:endParaRPr spc="-1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E6862-912E-C21A-A94A-BEB026DADA8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431FC8E-726A-484F-AD91-4376C7FA1746}" type="datetime1">
              <a:rPr lang="en-US" smtClean="0"/>
              <a:t>8/8/2025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946E-CB87-25DE-6D10-5BBE6C1947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-2"/>
            <a:ext cx="912495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100" y="418503"/>
            <a:ext cx="8277225" cy="583493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50"/>
              </a:spcBef>
            </a:pPr>
            <a:r>
              <a:rPr lang="en-US" dirty="0"/>
              <a:t>What is Shell Sort?</a:t>
            </a:r>
            <a:endParaRPr spc="-2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B49ACAC-89A6-A030-6EC1-D7D559DCAE5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ED39527-0CD7-402E-90E7-7E21B3A60885}" type="datetime1">
              <a:rPr lang="en-US" smtClean="0"/>
              <a:t>8/8/2025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57C39-6215-AAAD-0A84-8073CBF4F8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C34DF-FE8F-F931-D852-5341470B5BA4}"/>
              </a:ext>
            </a:extLst>
          </p:cNvPr>
          <p:cNvSpPr txBox="1"/>
          <p:nvPr/>
        </p:nvSpPr>
        <p:spPr>
          <a:xfrm>
            <a:off x="579437" y="1414405"/>
            <a:ext cx="7848600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➤ What is Shell Sort?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Generalization of Insertion Sort.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Starts by sorting elements far apart and gradually reducing the gap.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Gaps are reduced using sequences like n/2, n/4, ..., 1.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812" y="73913"/>
            <a:ext cx="8277225" cy="862416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CONT..</a:t>
            </a: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48907" y="1586611"/>
            <a:ext cx="8618855" cy="2489528"/>
          </a:xfrm>
          <a:prstGeom prst="rect">
            <a:avLst/>
          </a:prstGeom>
        </p:spPr>
        <p:txBody>
          <a:bodyPr vert="horz" wrap="square" lIns="0" tIns="327596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➤ Example </a:t>
            </a:r>
          </a:p>
          <a:p>
            <a:pPr>
              <a:lnSpc>
                <a:spcPct val="150000"/>
              </a:lnSpc>
            </a:pPr>
            <a:r>
              <a:rPr lang="en-US" dirty="0"/>
              <a:t>	Input: [12, 34, 54, 2, 3] </a:t>
            </a:r>
          </a:p>
          <a:p>
            <a:pPr>
              <a:lnSpc>
                <a:spcPct val="150000"/>
              </a:lnSpc>
            </a:pPr>
            <a:r>
              <a:rPr lang="en-US" dirty="0"/>
              <a:t>	Gap = 3 → Compare elements 3 apart </a:t>
            </a:r>
          </a:p>
          <a:p>
            <a:pPr>
              <a:lnSpc>
                <a:spcPct val="150000"/>
              </a:lnSpc>
            </a:pPr>
            <a:r>
              <a:rPr lang="en-US" dirty="0"/>
              <a:t>	Gap = 1 → Perform normal insertion sort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10BD3E-931A-AAF0-1B67-4C1E30FA225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EBFC4E0-ED0A-4EC1-B957-59C26B7D54B1}" type="datetime1">
              <a:rPr lang="en-US" smtClean="0"/>
              <a:t>8/8/2025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FC9D-5039-C5DB-4E2D-44F4DB898F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672</Words>
  <Application>Microsoft Office PowerPoint</Application>
  <PresentationFormat>On-screen Show (4:3)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Aptos</vt:lpstr>
      <vt:lpstr>Arial</vt:lpstr>
      <vt:lpstr>Arial Black</vt:lpstr>
      <vt:lpstr>Calibri</vt:lpstr>
      <vt:lpstr>LilyUPC</vt:lpstr>
      <vt:lpstr>Palatino Linotype</vt:lpstr>
      <vt:lpstr>Times New Roman</vt:lpstr>
      <vt:lpstr>Verdana</vt:lpstr>
      <vt:lpstr>Wingdings</vt:lpstr>
      <vt:lpstr>Office Theme</vt:lpstr>
      <vt:lpstr>Data Structure</vt:lpstr>
      <vt:lpstr>Advanced Sorting (Radix, Bucket, Shell)</vt:lpstr>
      <vt:lpstr>RECAP</vt:lpstr>
      <vt:lpstr>What is Radix Sort?</vt:lpstr>
      <vt:lpstr>CONT..</vt:lpstr>
      <vt:lpstr>What is Bucket Sort?</vt:lpstr>
      <vt:lpstr>CONT..</vt:lpstr>
      <vt:lpstr>What is Shell Sort?</vt:lpstr>
      <vt:lpstr>CONT..</vt:lpstr>
      <vt:lpstr>Complexity Analysis</vt:lpstr>
      <vt:lpstr>Applications </vt:lpstr>
      <vt:lpstr>CONT…</vt:lpstr>
      <vt:lpstr>Important Observations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ASHA MAM</dc:creator>
  <cp:lastModifiedBy>Asha Sohal</cp:lastModifiedBy>
  <cp:revision>12</cp:revision>
  <dcterms:created xsi:type="dcterms:W3CDTF">2025-08-06T07:18:02Z</dcterms:created>
  <dcterms:modified xsi:type="dcterms:W3CDTF">2025-08-08T08:21:22Z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LastSaved">
    <vt:filetime>2025-08-06T00:00:00Z</vt:filetime>
  </property>
</Properties>
</file>