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4E6E-3B91-10F5-3332-1F221DAE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B2B9D-6F8F-B3D6-3CD9-16B286AC2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1DF6-2C9C-8D26-3CEF-33090262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7541-3632-2EF4-C6D4-B42719CD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ABA3-7902-200E-ECD3-74A31331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8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3A35-0559-D2B3-D651-9BFF6DA1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248B-E177-28CE-0658-D6EF01C12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E821-07AB-CD63-FFD9-CA91CB4C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107E-2599-105C-4166-EF06BFE1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FA89-4FD7-02EB-FBE2-9A17C7A4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57E2D-27F0-8C06-9DE9-79AAD1C5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3D293-AE4B-F204-3FA7-610FE3C6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6E92-B13C-02F7-2C76-F726AB8E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DA70-86D6-4191-479C-A57D954F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5673-D1EA-42C7-BF2D-14FB7E9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5863-13EE-2930-16D7-E45DC07D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4654-9C90-D3C0-2F8A-22395BBB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F971-E5C9-3C0B-3BDE-D5EAE622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7484-3EAD-FD87-93EE-C9C41972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F601-B9DA-B03C-92A8-DC60DB38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AE8A-7EC3-70EC-054F-288F525C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CEE4-9CE6-727D-F646-ADA891EF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C30D-5D8F-9AC9-F125-754CD58D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1D17-BC83-3657-3968-8C895646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6BA9-A4E1-A71C-1BDA-CC03765F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7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E989-243C-5332-FD31-DA73EC13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6E94-79A7-415D-6092-85B83C7C6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18828-C6BB-269B-0C3F-108C1A7EC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0FCDD-337B-123B-FD46-D9FCFA11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EA72-C39D-5680-3185-507E762A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09453-FE1F-C5B9-581F-9C80F013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7BB6-0ACE-6C51-5BF8-1BFAB1F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F90A5-40DA-9E2A-8323-2025FBA1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D5D-3644-9036-8768-2FE832FF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C5B7B-626F-F8CE-80F9-FBF8C122D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41C14-B6D5-DF60-D09F-FAB5F49B8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BD0AD-5EAD-2572-23C4-86D5D171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40AD4-AAEC-CECF-291C-C3370A5B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83F06-B3D6-7515-445A-3D75F8AD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E2ED-431F-2A1C-719B-FA94DB59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7F5A6-6762-3763-75B6-9495472B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18AAB-6C1C-C4BB-A84E-0057CF5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E5418-9050-B848-5999-A2C4DAD2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467A5-5F0D-259D-F016-2DE3A80D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A54BF-1E1C-B074-A695-44DF027E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37F1-3B8A-BC96-340A-61F5A4EF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B5D6-23CC-2677-51A8-A5D339E5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0E6A-EFD3-FB80-28BB-C444C756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ECDBA-776F-103D-2D13-3609EFA9A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417F-3C38-82AF-83A2-34913F9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5EC97-5EBE-32BD-C907-5C10823B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DC9EA-0B1D-C5AA-582A-6E3B694A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DE-53F8-C633-0931-FC97984E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92F8E-1B2D-61AA-F9A9-1A30AF235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E25D1-3F1C-1F12-A920-39B5BBC7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2394-CD32-6A25-17C2-17D1314B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FE26-AC8C-E936-8F90-FFD2E41B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E334-D2E3-3259-79EB-B07C9FFE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7AE50-6AD5-DC77-6257-2AADCD9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D0E8B-7D7D-4F17-1580-301D0B83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2F83-FD79-8974-92ED-5069129E2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7F34D-E321-4F29-89C8-E0330A516FC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23630-7EB1-A8DE-2F5D-DBE70ABF5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8007-C853-B2FF-D1CC-50D40B8F1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FAD9C-4595-45DC-A927-77BA68D77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4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601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22496" y="1894173"/>
            <a:ext cx="4222115" cy="663002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4200" b="1" spc="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b="1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9070" y="3468942"/>
            <a:ext cx="5869940" cy="2657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sz="275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sz="275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sz="27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/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spcBef>
                <a:spcPts val="5"/>
              </a:spcBef>
            </a:pP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/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05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2700"/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dirty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dirty="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B14853-D20B-2701-684F-281C6605787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596E-4485-46A4-7386-3F9C9D823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6219" y="46213"/>
            <a:ext cx="8575820" cy="917815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Advantages of Bucket Sort</a:t>
            </a:r>
            <a:endParaRPr lang="en-GB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8764" y="1230375"/>
            <a:ext cx="8618855" cy="51317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GB" sz="2400" b="1" dirty="0" smtClean="0"/>
              <a:t>High </a:t>
            </a:r>
            <a:r>
              <a:rPr lang="en-GB" sz="2400" b="1" dirty="0"/>
              <a:t>efficiency for uniformly distributed data</a:t>
            </a:r>
            <a:r>
              <a:rPr lang="en-GB" sz="2400" dirty="0"/>
              <a:t> – runs close to O(n) in the best case.</a:t>
            </a:r>
          </a:p>
          <a:p>
            <a:r>
              <a:rPr lang="en-GB" sz="2400" b="1" dirty="0"/>
              <a:t>Parallelization-friendly</a:t>
            </a:r>
            <a:r>
              <a:rPr lang="en-GB" sz="2400" dirty="0"/>
              <a:t> – different buckets can be sorted independently.</a:t>
            </a:r>
          </a:p>
          <a:p>
            <a:r>
              <a:rPr lang="en-GB" sz="2400" b="1" dirty="0"/>
              <a:t>Stable sorting possible</a:t>
            </a:r>
            <a:r>
              <a:rPr lang="en-GB" sz="2400" dirty="0"/>
              <a:t> – if the sorting method used inside buckets is stable.</a:t>
            </a:r>
          </a:p>
          <a:p>
            <a:r>
              <a:rPr lang="en-GB" sz="2400" b="1" dirty="0"/>
              <a:t>Ideal for floating-point sorting</a:t>
            </a:r>
            <a:r>
              <a:rPr lang="en-GB" sz="2400" dirty="0"/>
              <a:t> in a fixed range (e.g., 0 to 1).</a:t>
            </a:r>
          </a:p>
          <a:p>
            <a:r>
              <a:rPr lang="en-GB" sz="2400" b="1" dirty="0"/>
              <a:t>Simple concept</a:t>
            </a:r>
            <a:r>
              <a:rPr lang="en-GB" sz="2400" dirty="0"/>
              <a:t> – easy to understand and implement for educational purposes.</a:t>
            </a:r>
          </a:p>
          <a:p>
            <a:r>
              <a:rPr lang="en-GB" sz="2400" b="1" dirty="0"/>
              <a:t>Performs better than comparison-based sorting</a:t>
            </a:r>
            <a:r>
              <a:rPr lang="en-GB" sz="2400" dirty="0"/>
              <a:t> when data is evenly spread.</a:t>
            </a:r>
          </a:p>
          <a:p>
            <a:pPr marL="0" indent="0">
              <a:buNone/>
            </a:pPr>
            <a:endParaRPr lang="en-IN" sz="2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1121" y="158043"/>
            <a:ext cx="9494839" cy="917815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Disadvantages of Bucket Sort</a:t>
            </a:r>
            <a:endParaRPr lang="en-GB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8764" y="1230375"/>
            <a:ext cx="8618855" cy="53359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GB" sz="2400" b="1" dirty="0" smtClean="0"/>
              <a:t>Highly </a:t>
            </a:r>
            <a:r>
              <a:rPr lang="en-GB" sz="2400" b="1" dirty="0"/>
              <a:t>dependent on data distribution</a:t>
            </a:r>
            <a:r>
              <a:rPr lang="en-GB" sz="2400" dirty="0"/>
              <a:t> – performance drops if data is skewed.</a:t>
            </a:r>
          </a:p>
          <a:p>
            <a:r>
              <a:rPr lang="en-GB" sz="2400" b="1" dirty="0"/>
              <a:t>Extra space requirement</a:t>
            </a:r>
            <a:r>
              <a:rPr lang="en-GB" sz="2400" dirty="0"/>
              <a:t> – needs additional memory for buckets (O(n + k)).</a:t>
            </a:r>
          </a:p>
          <a:p>
            <a:r>
              <a:rPr lang="en-GB" sz="2400" b="1" dirty="0"/>
              <a:t>Overhead of bucket management</a:t>
            </a:r>
            <a:r>
              <a:rPr lang="en-GB" sz="2400" dirty="0"/>
              <a:t> – choosing the right number of buckets and range boundaries affects performance.</a:t>
            </a:r>
          </a:p>
          <a:p>
            <a:r>
              <a:rPr lang="en-GB" sz="2400" b="1" dirty="0"/>
              <a:t>Not suitable for large integer ranges</a:t>
            </a:r>
            <a:r>
              <a:rPr lang="en-GB" sz="2400" dirty="0"/>
              <a:t> unless normalized (mapping to buckets can be costly).</a:t>
            </a:r>
          </a:p>
          <a:p>
            <a:r>
              <a:rPr lang="en-GB" sz="2400" b="1" dirty="0"/>
              <a:t>Poor performance when many elements fall into the same bucket</a:t>
            </a:r>
            <a:r>
              <a:rPr lang="en-GB" sz="2400" dirty="0"/>
              <a:t> – worst case degenerates to O(n²).</a:t>
            </a:r>
          </a:p>
          <a:p>
            <a:pPr marL="0" indent="0">
              <a:buNone/>
            </a:pPr>
            <a:endParaRPr lang="en-IN" sz="2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1121" y="149579"/>
            <a:ext cx="9494839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smtClean="0"/>
              <a:t>Assignment </a:t>
            </a:r>
            <a:endParaRPr lang="en-GB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8764" y="1230375"/>
            <a:ext cx="8618855" cy="31899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3000" dirty="0"/>
              <a:t>Perform bucket sort on [0.78, 0.17, 0.39, 0.26, 0.72, 0.94, 0.21] and show all intermediate bucket states. </a:t>
            </a:r>
            <a:endParaRPr lang="en-GB" sz="3000" dirty="0" smtClean="0"/>
          </a:p>
          <a:p>
            <a:pPr marL="0" indent="0" algn="just">
              <a:buNone/>
            </a:pPr>
            <a:endParaRPr lang="en-GB" sz="30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GB" sz="3000" dirty="0" smtClean="0"/>
              <a:t>Implement </a:t>
            </a:r>
            <a:r>
              <a:rPr lang="en-GB" sz="3000" dirty="0"/>
              <a:t>bucket sort for integers between 1 and 100 in Python.</a:t>
            </a:r>
            <a:endParaRPr lang="en-IN" sz="3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12358"/>
            <a:ext cx="8277225" cy="985526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GB" b="1" dirty="0"/>
              <a:t>Objective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2079942" y="1328164"/>
            <a:ext cx="7466965" cy="41774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  <a:tabLst>
                <a:tab pos="355600" algn="l"/>
              </a:tabLst>
            </a:pPr>
            <a:r>
              <a:rPr lang="en-GB" sz="3200" b="1" dirty="0" smtClean="0"/>
              <a:t>Objective </a:t>
            </a:r>
            <a:r>
              <a:rPr lang="en-GB" sz="3200" b="1" dirty="0"/>
              <a:t>of the Session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Understand the </a:t>
            </a:r>
            <a:r>
              <a:rPr lang="en-GB" sz="26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concept</a:t>
            </a:r>
            <a:r>
              <a:rPr lang="en-GB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 of Bucket Sort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Learn the </a:t>
            </a:r>
            <a:r>
              <a:rPr lang="en-GB" sz="26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step-by-step process</a:t>
            </a:r>
            <a:r>
              <a:rPr lang="en-GB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 of bucket sorting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Implement Bucket Sort using Python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Analyze</a:t>
            </a:r>
            <a:r>
              <a:rPr lang="en-GB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time and space </a:t>
            </a:r>
            <a:r>
              <a:rPr lang="en-GB" sz="2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complexity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anose="02020404030301010803" pitchFamily="18" charset="0"/>
              </a:rPr>
              <a:t>Explore </a:t>
            </a:r>
            <a:r>
              <a:rPr lang="en-GB" sz="2800" b="1" dirty="0">
                <a:latin typeface="Garamond" panose="02020404030301010803" pitchFamily="18" charset="0"/>
              </a:rPr>
              <a:t>applications</a:t>
            </a:r>
            <a:r>
              <a:rPr lang="en-GB" sz="2800" dirty="0">
                <a:latin typeface="Garamond" panose="02020404030301010803" pitchFamily="18" charset="0"/>
              </a:rPr>
              <a:t> of Bucket Sort</a:t>
            </a:r>
            <a:endParaRPr lang="en-GB" sz="26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675"/>
              </a:spcBef>
              <a:tabLst>
                <a:tab pos="355600" algn="l"/>
              </a:tabLst>
            </a:pP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9F4DD-19D2-A571-F255-1152BD0EC46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B6204-3F50-7065-4C5B-E8E16F49A7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12358"/>
            <a:ext cx="8277225" cy="985526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Introduction 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74813" y="1420722"/>
            <a:ext cx="8618855" cy="47198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GB" dirty="0"/>
              <a:t>Bucket Sort is a </a:t>
            </a:r>
            <a:r>
              <a:rPr lang="en-GB" b="1" dirty="0"/>
              <a:t>distribution sort</a:t>
            </a:r>
            <a:r>
              <a:rPr lang="en-GB" dirty="0"/>
              <a:t> that divides elements into several groups called </a:t>
            </a:r>
            <a:r>
              <a:rPr lang="en-GB" b="1" dirty="0"/>
              <a:t>buckets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Each bucket is then sorted individually, often using another algorithm like </a:t>
            </a:r>
            <a:r>
              <a:rPr lang="en-GB" b="1" dirty="0"/>
              <a:t>Insertion Sort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Finally, the buckets are combined to form the sorted array.</a:t>
            </a:r>
          </a:p>
          <a:p>
            <a:pPr algn="just"/>
            <a:r>
              <a:rPr lang="en-GB" dirty="0"/>
              <a:t>Works best when input is </a:t>
            </a:r>
            <a:r>
              <a:rPr lang="en-GB" b="1" dirty="0"/>
              <a:t>uniformly distributed</a:t>
            </a:r>
            <a:r>
              <a:rPr lang="en-GB" dirty="0"/>
              <a:t> over a range.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endParaRPr spc="-1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12358"/>
            <a:ext cx="8277225" cy="985526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Introduction…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74813" y="1420722"/>
            <a:ext cx="8618855" cy="5419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buNone/>
            </a:pPr>
            <a:r>
              <a:rPr lang="en-GB" sz="3200" b="1" dirty="0"/>
              <a:t>Step-by-Step Process</a:t>
            </a:r>
          </a:p>
          <a:p>
            <a:pPr>
              <a:lnSpc>
                <a:spcPct val="150000"/>
              </a:lnSpc>
            </a:pPr>
            <a:r>
              <a:rPr lang="en-GB" dirty="0"/>
              <a:t>Create an empty list of buckets.</a:t>
            </a:r>
          </a:p>
          <a:p>
            <a:pPr>
              <a:lnSpc>
                <a:spcPct val="150000"/>
              </a:lnSpc>
            </a:pPr>
            <a:r>
              <a:rPr lang="en-GB" dirty="0"/>
              <a:t>Distribute elements from the array into the appropriate buckets.</a:t>
            </a:r>
          </a:p>
          <a:p>
            <a:pPr>
              <a:lnSpc>
                <a:spcPct val="150000"/>
              </a:lnSpc>
            </a:pPr>
            <a:r>
              <a:rPr lang="en-GB" dirty="0"/>
              <a:t>Sort each bucket individually.</a:t>
            </a:r>
          </a:p>
          <a:p>
            <a:pPr>
              <a:lnSpc>
                <a:spcPct val="150000"/>
              </a:lnSpc>
            </a:pPr>
            <a:r>
              <a:rPr lang="en-GB" dirty="0"/>
              <a:t>Concatenate all sorted buckets into the final sorted array</a:t>
            </a:r>
          </a:p>
          <a:p>
            <a:pPr algn="just"/>
            <a:endParaRPr sz="3200" spc="-1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b="1" dirty="0"/>
              <a:t>Example</a:t>
            </a:r>
            <a:endParaRPr lang="en-IN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8764" y="1230375"/>
            <a:ext cx="8618855" cy="5560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IN" sz="2100" b="1" dirty="0" smtClean="0"/>
              <a:t>Input</a:t>
            </a:r>
            <a:r>
              <a:rPr lang="en-IN" sz="2100" b="1" dirty="0"/>
              <a:t>:</a:t>
            </a:r>
            <a:r>
              <a:rPr lang="en-IN" sz="2100" dirty="0"/>
              <a:t> [0.42, 0.32, 0.23, 0.52, 0.25, 0.47, 0.51]</a:t>
            </a:r>
          </a:p>
          <a:p>
            <a:r>
              <a:rPr lang="en-IN" sz="2100" b="1" dirty="0"/>
              <a:t>Buckets Creation (Range 0.0 to 1.0):</a:t>
            </a:r>
            <a:endParaRPr lang="en-IN" sz="2100" dirty="0"/>
          </a:p>
          <a:p>
            <a:pPr>
              <a:lnSpc>
                <a:spcPct val="100000"/>
              </a:lnSpc>
            </a:pPr>
            <a:r>
              <a:rPr lang="en-IN" sz="2100" dirty="0"/>
              <a:t>Bucket 0: [0.23, 0.25]</a:t>
            </a:r>
          </a:p>
          <a:p>
            <a:pPr>
              <a:lnSpc>
                <a:spcPct val="100000"/>
              </a:lnSpc>
            </a:pPr>
            <a:r>
              <a:rPr lang="en-IN" sz="2100" dirty="0"/>
              <a:t>Bucket 1: [0.32]</a:t>
            </a:r>
          </a:p>
          <a:p>
            <a:pPr>
              <a:lnSpc>
                <a:spcPct val="100000"/>
              </a:lnSpc>
            </a:pPr>
            <a:r>
              <a:rPr lang="en-IN" sz="2100" dirty="0"/>
              <a:t>Bucket 2: [0.42, 0.47]</a:t>
            </a:r>
          </a:p>
          <a:p>
            <a:pPr>
              <a:lnSpc>
                <a:spcPct val="100000"/>
              </a:lnSpc>
            </a:pPr>
            <a:r>
              <a:rPr lang="en-IN" sz="2100" dirty="0"/>
              <a:t>Bucket 3: [0.51, 0.52]</a:t>
            </a:r>
          </a:p>
          <a:p>
            <a:pPr>
              <a:lnSpc>
                <a:spcPct val="100000"/>
              </a:lnSpc>
            </a:pPr>
            <a:r>
              <a:rPr lang="en-IN" sz="2100" b="1" dirty="0"/>
              <a:t>Sorted Buckets:</a:t>
            </a:r>
            <a:endParaRPr lang="en-IN" sz="2100" dirty="0"/>
          </a:p>
          <a:p>
            <a:pPr>
              <a:lnSpc>
                <a:spcPct val="100000"/>
              </a:lnSpc>
            </a:pPr>
            <a:r>
              <a:rPr lang="en-IN" sz="2100" dirty="0"/>
              <a:t>Bucket 0: [0.23, 0.25]</a:t>
            </a:r>
          </a:p>
          <a:p>
            <a:pPr>
              <a:lnSpc>
                <a:spcPct val="100000"/>
              </a:lnSpc>
            </a:pPr>
            <a:r>
              <a:rPr lang="en-IN" sz="2100" dirty="0"/>
              <a:t>Bucket 1: [0.32]</a:t>
            </a:r>
          </a:p>
          <a:p>
            <a:pPr>
              <a:lnSpc>
                <a:spcPct val="100000"/>
              </a:lnSpc>
            </a:pPr>
            <a:r>
              <a:rPr lang="en-IN" sz="2100" dirty="0"/>
              <a:t>Bucket 2: [0.42, 0.47]</a:t>
            </a:r>
          </a:p>
          <a:p>
            <a:pPr>
              <a:lnSpc>
                <a:spcPct val="100000"/>
              </a:lnSpc>
            </a:pPr>
            <a:r>
              <a:rPr lang="en-IN" sz="2100" dirty="0"/>
              <a:t>Bucket 3: [0.51, 0.52]</a:t>
            </a:r>
          </a:p>
          <a:p>
            <a:pPr>
              <a:lnSpc>
                <a:spcPct val="100000"/>
              </a:lnSpc>
            </a:pPr>
            <a:r>
              <a:rPr lang="en-IN" sz="2100" b="1" dirty="0"/>
              <a:t>Final Output:</a:t>
            </a:r>
            <a:r>
              <a:rPr lang="en-IN" sz="2100" dirty="0"/>
              <a:t> [0.23, 0.25, 0.32, 0.42, 0.47, 0.51, </a:t>
            </a:r>
            <a:r>
              <a:rPr lang="en-IN" sz="2100" dirty="0" smtClean="0"/>
              <a:t>0.52</a:t>
            </a:r>
            <a:r>
              <a:rPr lang="en-IN" sz="2100" spc="-10" dirty="0"/>
              <a:t>]</a:t>
            </a:r>
            <a:endParaRPr lang="en-IN" sz="21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dirty="0"/>
              <a:t>Algorithm</a:t>
            </a:r>
            <a:endParaRPr lang="en-IN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8764" y="1230375"/>
            <a:ext cx="8618855" cy="412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buNone/>
            </a:pPr>
            <a:r>
              <a:rPr lang="en-GB" sz="2400" b="1" dirty="0" err="1"/>
              <a:t>bucketSort</a:t>
            </a:r>
            <a:r>
              <a:rPr lang="en-GB" sz="2400" b="1" dirty="0"/>
              <a:t>(</a:t>
            </a:r>
            <a:r>
              <a:rPr lang="en-GB" sz="2400" b="1" dirty="0" err="1"/>
              <a:t>arr</a:t>
            </a:r>
            <a:r>
              <a:rPr lang="en-GB" sz="2400" b="1" dirty="0"/>
              <a:t>):</a:t>
            </a:r>
          </a:p>
          <a:p>
            <a:pPr marL="0" indent="0">
              <a:buNone/>
            </a:pPr>
            <a:r>
              <a:rPr lang="en-GB" sz="2100" dirty="0"/>
              <a:t>    n = length(</a:t>
            </a:r>
            <a:r>
              <a:rPr lang="en-GB" sz="2100" dirty="0" err="1"/>
              <a:t>arr</a:t>
            </a:r>
            <a:r>
              <a:rPr lang="en-GB" sz="2100" dirty="0"/>
              <a:t>)</a:t>
            </a:r>
          </a:p>
          <a:p>
            <a:pPr marL="0" indent="0">
              <a:buNone/>
            </a:pPr>
            <a:r>
              <a:rPr lang="en-GB" sz="2100" dirty="0"/>
              <a:t>    create n empty buckets</a:t>
            </a:r>
          </a:p>
          <a:p>
            <a:pPr marL="0" indent="0">
              <a:buNone/>
            </a:pPr>
            <a:r>
              <a:rPr lang="en-GB" sz="2100" dirty="0"/>
              <a:t>    for each element x in </a:t>
            </a:r>
            <a:r>
              <a:rPr lang="en-GB" sz="2100" dirty="0" err="1"/>
              <a:t>arr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r>
              <a:rPr lang="en-GB" sz="2100" dirty="0"/>
              <a:t>        insert x into bucket[</a:t>
            </a:r>
            <a:r>
              <a:rPr lang="en-GB" sz="2100" dirty="0" err="1"/>
              <a:t>int</a:t>
            </a:r>
            <a:r>
              <a:rPr lang="en-GB" sz="2100" dirty="0"/>
              <a:t>(n*x)]</a:t>
            </a:r>
          </a:p>
          <a:p>
            <a:pPr marL="0" indent="0">
              <a:buNone/>
            </a:pPr>
            <a:r>
              <a:rPr lang="en-GB" sz="2100" dirty="0"/>
              <a:t>    for each bucket:</a:t>
            </a:r>
          </a:p>
          <a:p>
            <a:pPr marL="0" indent="0">
              <a:buNone/>
            </a:pPr>
            <a:r>
              <a:rPr lang="en-GB" sz="2100" dirty="0"/>
              <a:t>        sort the bucket</a:t>
            </a:r>
          </a:p>
          <a:p>
            <a:pPr marL="0" indent="0">
              <a:buNone/>
            </a:pPr>
            <a:r>
              <a:rPr lang="en-GB" sz="2100" dirty="0"/>
              <a:t>    concatenate all buckets</a:t>
            </a:r>
          </a:p>
          <a:p>
            <a:pPr marL="0" indent="0">
              <a:buNone/>
            </a:pPr>
            <a:r>
              <a:rPr lang="en-GB" sz="2100" dirty="0"/>
              <a:t>    return sorted array</a:t>
            </a:r>
          </a:p>
          <a:p>
            <a:endParaRPr lang="en-IN" sz="21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dirty="0"/>
              <a:t>Python Implementation</a:t>
            </a:r>
            <a:endParaRPr lang="en-IN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8764" y="1230375"/>
            <a:ext cx="8618855" cy="57560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buNone/>
            </a:pPr>
            <a:r>
              <a:rPr lang="en-IN" sz="1800" dirty="0" err="1"/>
              <a:t>def</a:t>
            </a:r>
            <a:r>
              <a:rPr lang="en-IN" sz="1800" dirty="0"/>
              <a:t> </a:t>
            </a:r>
            <a:r>
              <a:rPr lang="en-IN" sz="1800" dirty="0" err="1"/>
              <a:t>bucket_sort</a:t>
            </a:r>
            <a:r>
              <a:rPr lang="en-IN" sz="1800" dirty="0"/>
              <a:t>(</a:t>
            </a:r>
            <a:r>
              <a:rPr lang="en-IN" sz="1800" dirty="0" err="1"/>
              <a:t>arr</a:t>
            </a:r>
            <a:r>
              <a:rPr lang="en-IN" sz="1800" dirty="0"/>
              <a:t>):</a:t>
            </a:r>
          </a:p>
          <a:p>
            <a:pPr marL="0" indent="0">
              <a:buNone/>
            </a:pPr>
            <a:r>
              <a:rPr lang="en-IN" sz="1800" dirty="0"/>
              <a:t>    n = </a:t>
            </a:r>
            <a:r>
              <a:rPr lang="en-IN" sz="1800" dirty="0" err="1"/>
              <a:t>len</a:t>
            </a:r>
            <a:r>
              <a:rPr lang="en-IN" sz="1800" dirty="0"/>
              <a:t>(</a:t>
            </a:r>
            <a:r>
              <a:rPr lang="en-IN" sz="1800" dirty="0" err="1"/>
              <a:t>arr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/>
              <a:t>    buckets = [[] for _ in range(n</a:t>
            </a:r>
            <a:r>
              <a:rPr lang="en-IN" sz="1800" dirty="0" smtClean="0"/>
              <a:t>)]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for </a:t>
            </a:r>
            <a:r>
              <a:rPr lang="en-IN" sz="1800" dirty="0" err="1"/>
              <a:t>num</a:t>
            </a:r>
            <a:r>
              <a:rPr lang="en-IN" sz="1800" dirty="0"/>
              <a:t> in </a:t>
            </a:r>
            <a:r>
              <a:rPr lang="en-IN" sz="1800" dirty="0" err="1"/>
              <a:t>arr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IN" sz="1800" dirty="0"/>
              <a:t>        index = </a:t>
            </a:r>
            <a:r>
              <a:rPr lang="en-IN" sz="1800" dirty="0" err="1"/>
              <a:t>int</a:t>
            </a:r>
            <a:r>
              <a:rPr lang="en-IN" sz="1800" dirty="0"/>
              <a:t>(n * </a:t>
            </a:r>
            <a:r>
              <a:rPr lang="en-IN" sz="1800" dirty="0" err="1"/>
              <a:t>num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/>
              <a:t>        buckets[index].append(</a:t>
            </a:r>
            <a:r>
              <a:rPr lang="en-IN" sz="1800" dirty="0" err="1"/>
              <a:t>num</a:t>
            </a:r>
            <a:r>
              <a:rPr lang="en-IN" sz="1800" dirty="0" smtClean="0"/>
              <a:t>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for bucket in buckets: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bucket.sort</a:t>
            </a:r>
            <a:r>
              <a:rPr lang="en-IN" sz="1800" dirty="0" smtClean="0"/>
              <a:t>()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sorted_arr</a:t>
            </a:r>
            <a:r>
              <a:rPr lang="en-IN" sz="1800" dirty="0"/>
              <a:t> = []</a:t>
            </a:r>
          </a:p>
          <a:p>
            <a:pPr marL="0" indent="0">
              <a:buNone/>
            </a:pPr>
            <a:r>
              <a:rPr lang="en-IN" sz="1800" dirty="0"/>
              <a:t>    for bucket in buckets: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sorted_arr.extend</a:t>
            </a:r>
            <a:r>
              <a:rPr lang="en-IN" sz="1800" dirty="0"/>
              <a:t>(bucket)</a:t>
            </a:r>
          </a:p>
          <a:p>
            <a:pPr marL="0" indent="0">
              <a:buNone/>
            </a:pPr>
            <a:r>
              <a:rPr lang="en-IN" sz="1800" dirty="0"/>
              <a:t>    return </a:t>
            </a:r>
            <a:r>
              <a:rPr lang="en-IN" sz="1800" dirty="0" err="1" smtClean="0"/>
              <a:t>sorted_arr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data = [0.42, 0.32, 0.23, 0.52, 0.25, 0.47, 0.51]</a:t>
            </a:r>
          </a:p>
          <a:p>
            <a:pPr marL="0" indent="0">
              <a:buNone/>
            </a:pPr>
            <a:r>
              <a:rPr lang="en-IN" sz="1800" dirty="0"/>
              <a:t>print("Sorted:", </a:t>
            </a:r>
            <a:r>
              <a:rPr lang="en-IN" sz="1800" dirty="0" err="1"/>
              <a:t>bucket_sort</a:t>
            </a:r>
            <a:r>
              <a:rPr lang="en-IN" sz="1800" dirty="0"/>
              <a:t>(data))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Complexity Analysis</a:t>
            </a:r>
            <a:endParaRPr lang="en-GB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8764" y="1230375"/>
            <a:ext cx="8618855" cy="3545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buNone/>
            </a:pPr>
            <a:r>
              <a:rPr lang="en-GB" sz="2900" b="1" dirty="0"/>
              <a:t>Complexity Analysis</a:t>
            </a:r>
          </a:p>
          <a:p>
            <a:r>
              <a:rPr lang="en-GB" sz="2600" b="1" dirty="0"/>
              <a:t>Best Case:</a:t>
            </a:r>
            <a:r>
              <a:rPr lang="en-GB" sz="2600" dirty="0"/>
              <a:t> O(n + k) (when data is evenly distributed into buckets)</a:t>
            </a:r>
          </a:p>
          <a:p>
            <a:r>
              <a:rPr lang="en-GB" sz="2600" b="1" dirty="0"/>
              <a:t>Worst Case:</a:t>
            </a:r>
            <a:r>
              <a:rPr lang="en-GB" sz="2600" dirty="0"/>
              <a:t> O(n²) (when all elements land in the same bucket)</a:t>
            </a:r>
          </a:p>
          <a:p>
            <a:r>
              <a:rPr lang="en-GB" sz="2600" b="1" dirty="0"/>
              <a:t>Average Case:</a:t>
            </a:r>
            <a:r>
              <a:rPr lang="en-GB" sz="2600" dirty="0"/>
              <a:t> O(n + k</a:t>
            </a:r>
            <a:r>
              <a:rPr lang="en-GB" sz="2600" dirty="0" smtClean="0"/>
              <a:t>)</a:t>
            </a:r>
          </a:p>
          <a:p>
            <a:r>
              <a:rPr lang="en-IN" sz="2600" b="1" dirty="0"/>
              <a:t>Space Complexity:</a:t>
            </a:r>
            <a:r>
              <a:rPr lang="en-IN" sz="2600" dirty="0"/>
              <a:t> O(n + k)</a:t>
            </a:r>
            <a:endParaRPr lang="en-GB" sz="2600" dirty="0"/>
          </a:p>
          <a:p>
            <a:pPr marL="0" indent="0">
              <a:buNone/>
            </a:pPr>
            <a:endParaRPr lang="en-IN" sz="2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9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Complexity Analysis</a:t>
            </a:r>
            <a:endParaRPr lang="en-GB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8764" y="1230375"/>
            <a:ext cx="8618855" cy="3058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buNone/>
            </a:pPr>
            <a:r>
              <a:rPr lang="en-GB" sz="3200" b="1" dirty="0"/>
              <a:t>Applications</a:t>
            </a:r>
          </a:p>
          <a:p>
            <a:pPr lvl="1"/>
            <a:r>
              <a:rPr lang="en-GB" sz="2800" dirty="0"/>
              <a:t>Floating-point number sorting between 0 and 1</a:t>
            </a:r>
          </a:p>
          <a:p>
            <a:pPr lvl="1"/>
            <a:r>
              <a:rPr lang="en-GB" sz="2800" dirty="0"/>
              <a:t>Sorting in parallel computing</a:t>
            </a:r>
          </a:p>
          <a:p>
            <a:pPr lvl="1"/>
            <a:r>
              <a:rPr lang="en-GB" sz="2800" dirty="0" smtClean="0"/>
              <a:t>Pre-processing </a:t>
            </a:r>
            <a:r>
              <a:rPr lang="en-GB" sz="2800" dirty="0"/>
              <a:t>step in radix-based sorting algorithm</a:t>
            </a:r>
          </a:p>
          <a:p>
            <a:pPr marL="0" indent="0">
              <a:buNone/>
            </a:pPr>
            <a:endParaRPr lang="en-IN" sz="2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660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Calibri</vt:lpstr>
      <vt:lpstr>Garamond</vt:lpstr>
      <vt:lpstr>Palatino Linotype</vt:lpstr>
      <vt:lpstr>Times New Roman</vt:lpstr>
      <vt:lpstr>Office Theme</vt:lpstr>
      <vt:lpstr>Data Structure</vt:lpstr>
      <vt:lpstr>Objective</vt:lpstr>
      <vt:lpstr>Introduction </vt:lpstr>
      <vt:lpstr>Introduction…</vt:lpstr>
      <vt:lpstr>Example</vt:lpstr>
      <vt:lpstr>Algorithm</vt:lpstr>
      <vt:lpstr>Python Implementation</vt:lpstr>
      <vt:lpstr>Complexity Analysis</vt:lpstr>
      <vt:lpstr>Complexity Analysis</vt:lpstr>
      <vt:lpstr>Advantages of Bucket Sort</vt:lpstr>
      <vt:lpstr>Disadvantages of Bucket Sort</vt:lpstr>
      <vt:lpstr>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DEEPAK KAUSHIK</dc:creator>
  <cp:lastModifiedBy>Admin</cp:lastModifiedBy>
  <cp:revision>15</cp:revision>
  <dcterms:created xsi:type="dcterms:W3CDTF">2025-08-12T03:45:50Z</dcterms:created>
  <dcterms:modified xsi:type="dcterms:W3CDTF">2025-08-12T08:40:00Z</dcterms:modified>
</cp:coreProperties>
</file>