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63" r:id="rId3"/>
    <p:sldId id="264" r:id="rId4"/>
    <p:sldId id="265" r:id="rId5"/>
    <p:sldId id="266" r:id="rId6"/>
    <p:sldId id="267" r:id="rId7"/>
    <p:sldId id="268" r:id="rId8"/>
    <p:sldId id="269" r:id="rId9"/>
    <p:sldId id="270" r:id="rId10"/>
    <p:sldId id="271" r:id="rId11"/>
    <p:sldId id="272" r:id="rId12"/>
    <p:sldId id="273" r:id="rId13"/>
    <p:sldId id="274" r:id="rId14"/>
    <p:sldId id="275" r:id="rId15"/>
    <p:sldId id="276" r:id="rId16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021" autoAdjust="0"/>
    <p:restoredTop sz="95332" autoAdjust="0"/>
  </p:normalViewPr>
  <p:slideViewPr>
    <p:cSldViewPr snapToGrid="0">
      <p:cViewPr varScale="1">
        <p:scale>
          <a:sx n="83" d="100"/>
          <a:sy n="83" d="100"/>
        </p:scale>
        <p:origin x="686" y="8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viewProps" Target="view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presProps" Target="pres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10" Type="http://schemas.openxmlformats.org/officeDocument/2006/relationships/slide" Target="slides/slide9.xml"/><Relationship Id="rId19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31949A3-27DE-F711-247F-127409E4485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1CF54B5B-7B0C-4A33-5F9A-53AEBE964AFB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873B6E6-ED1B-885E-0E34-3DDC9B77F9D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5D043D0-C05A-1BE1-EF05-90BADA3DCE9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443FAF6-D4BA-900C-BF94-6DB88F2F91F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76795992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3AC6EC-FDC0-7E80-B0A0-074D0C38273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0D0D88A0-6A36-D176-E20B-F8B13FA18DB7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EBC20F49-470C-5B8B-65A4-C223E0879ED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723A698-783C-E05E-6A94-04F52745AA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034448B-BEE2-26BF-A108-DCC16C619A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6958949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87A83E31-D5B9-5EEC-C396-1FB518678FA0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2852F624-678A-7656-5C05-381A988BE8FE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B8A23A22-E38C-E1A3-923D-103CBC7BC53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43ED653-20EA-C3B1-C731-78872478FC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6534A3C-3616-826D-B15D-D159252929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57477867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9DE611E-5195-DEC7-4C04-445942CD07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C2F2957B-3B91-68AB-39EC-1A75062366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7F217F1-34B8-6C53-47AF-34EB945CFA6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0371C9CC-4CEB-F836-2CD6-F2D6631723F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B0651E8-6D81-20CC-B767-877B1BBE9BA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323160192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817CDE6-ED13-E6C5-5C9B-35F23ED5857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EB87C810-7108-391B-0598-D469A509316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53BACDF-2E79-2B95-1BED-E22B1A5639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B99C5CC-434E-BC22-F11B-79291E3D9AA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87AB7B8-19AB-9547-8425-F74997C2C1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01797343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5FF7A07-5DDB-CAF2-341D-FF4C678C0A6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4FC5220-97C2-95D5-D200-01B6E6F9886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1E4118-3CD4-4B1F-65B9-2351EB58D6E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48B6D77B-04A4-AAE0-BC78-2A10226FFFF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76930C2-4073-877C-3A5C-DCC04268D9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4FF12CD-CC16-6275-DFFE-E9D41E5BF71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23674376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82EE6F-0BDD-566B-9072-AF03A1D5547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B192CFCF-5DD9-B5CD-7CB6-1D8920EE1A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7D56A9-5AD3-F74B-6525-4525B68E5A59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F1DA976E-CF45-4718-9B72-7331207E170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AED7CD6A-6623-B522-A15A-B4915C2D42F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8C37AEB6-8BE9-8F42-E6C7-46FEA17B761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CCA70AC3-BD7B-7756-73A3-834BCF17EE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50F23649-C6A8-8791-D71A-94FCEECFF6E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235188505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528C392-5F45-1BFD-2A82-0B669B6F2A9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83D99952-D752-1070-E04C-C856F424861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20DDBF2-B89B-7A46-18AA-876DC6500DF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E5356FC-D7F0-F09C-7122-7F6E9B7D429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93702980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3B43C558-E4A0-34D6-35DF-CB94896B1A2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A4D948EB-DEFF-CA8F-F97F-3C48EC735E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E1C927EF-284E-7EFE-6559-803432B4A6A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35938740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2A96ECE-B136-0181-8CF4-3F2FF8AEF4A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82F998D-D538-DE0F-3F8C-837134324CD2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4F8947D-620F-EF88-8E4B-0F0F53CDB11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E2C103C-AA62-8D7D-EA59-BF41911DF3B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68DE452F-56C0-6BAF-7769-352AEAFC80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E2016B5-386A-77CF-C026-1AD29F2DF1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262759625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564B3FE-B660-ABE1-E578-489F828891E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51D0A059-9CC6-CC1F-0AC6-C647130C15E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IN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CC567C9B-5E81-9A8F-C3BF-FF4B55078997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BE71CFFB-8CBD-1A2D-208B-DF4DB0D2C0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9DA1DC90-EDD6-1C3D-3E4B-0C940AA06B5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IN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C2727B-A066-005E-4170-CB925E6C96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168489716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BDC48330-C117-E8BA-38F0-F893062CE8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IN"/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D7645972-DC6D-B617-6F2A-B889496B107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IN"/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0FB2B652-631A-4C4E-4CDE-4C0683B85F44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156A5C2B-5CED-49F1-AED7-E301E1D8B101}" type="datetimeFigureOut">
              <a:rPr lang="en-IN" smtClean="0"/>
              <a:t>12-08-2025</a:t>
            </a:fld>
            <a:endParaRPr lang="en-IN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6E4602-7E2E-18FB-AAB1-2E838EEC5D6D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F673786E-E2F7-DC54-7A7A-7F71E6BAAA5B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BB38D822-A6A0-4820-ACC8-BCE774E2EBD3}" type="slidenum">
              <a:rPr lang="en-IN" smtClean="0"/>
              <a:t>‹#›</a:t>
            </a:fld>
            <a:endParaRPr lang="en-IN"/>
          </a:p>
        </p:txBody>
      </p:sp>
    </p:spTree>
    <p:extLst>
      <p:ext uri="{BB962C8B-B14F-4D97-AF65-F5344CB8AC3E}">
        <p14:creationId xmlns:p14="http://schemas.microsoft.com/office/powerpoint/2010/main" val="42230768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6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24000" y="1"/>
            <a:ext cx="9144000" cy="6857999"/>
          </a:xfrm>
          <a:prstGeom prst="rect">
            <a:avLst/>
          </a:prstGeom>
        </p:spPr>
      </p:pic>
      <p:pic>
        <p:nvPicPr>
          <p:cNvPr id="3" name="object 3"/>
          <p:cNvPicPr/>
          <p:nvPr/>
        </p:nvPicPr>
        <p:blipFill>
          <a:blip r:embed="rId3" cstate="print"/>
          <a:stretch>
            <a:fillRect/>
          </a:stretch>
        </p:blipFill>
        <p:spPr>
          <a:xfrm>
            <a:off x="2895601" y="152400"/>
            <a:ext cx="6391275" cy="914400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3759200" y="1913409"/>
            <a:ext cx="4685411" cy="624530"/>
          </a:xfrm>
          <a:prstGeom prst="rect">
            <a:avLst/>
          </a:prstGeom>
        </p:spPr>
        <p:txBody>
          <a:bodyPr vert="horz" wrap="square" lIns="0" tIns="16510" rIns="0" bIns="0" rtlCol="0" anchor="ctr">
            <a:spAutoFit/>
          </a:bodyPr>
          <a:lstStyle/>
          <a:p>
            <a:pPr marL="12700">
              <a:lnSpc>
                <a:spcPct val="100000"/>
              </a:lnSpc>
              <a:spcBef>
                <a:spcPts val="130"/>
              </a:spcBef>
            </a:pPr>
            <a:r>
              <a:rPr sz="3950" b="1" dirty="0">
                <a:solidFill>
                  <a:srgbClr val="000000"/>
                </a:solidFill>
              </a:rPr>
              <a:t>Data</a:t>
            </a:r>
            <a:r>
              <a:rPr sz="3950" b="1" spc="70" dirty="0">
                <a:solidFill>
                  <a:srgbClr val="000000"/>
                </a:solidFill>
              </a:rPr>
              <a:t> </a:t>
            </a:r>
            <a:r>
              <a:rPr sz="3950" b="1" spc="-10" dirty="0">
                <a:solidFill>
                  <a:srgbClr val="000000"/>
                </a:solidFill>
              </a:rPr>
              <a:t>Structure</a:t>
            </a:r>
            <a:endParaRPr sz="3950" b="1" dirty="0"/>
          </a:p>
        </p:txBody>
      </p:sp>
      <p:sp>
        <p:nvSpPr>
          <p:cNvPr id="5" name="object 5"/>
          <p:cNvSpPr txBox="1"/>
          <p:nvPr/>
        </p:nvSpPr>
        <p:spPr>
          <a:xfrm>
            <a:off x="3489070" y="3468942"/>
            <a:ext cx="5869940" cy="2657779"/>
          </a:xfrm>
          <a:prstGeom prst="rect">
            <a:avLst/>
          </a:prstGeom>
        </p:spPr>
        <p:txBody>
          <a:bodyPr vert="horz" wrap="square" lIns="0" tIns="15875" rIns="0" bIns="0" rtlCol="0">
            <a:spAutoFit/>
          </a:bodyPr>
          <a:lstStyle/>
          <a:p>
            <a:pPr marR="880744" algn="ctr">
              <a:spcBef>
                <a:spcPts val="125"/>
              </a:spcBef>
              <a:tabLst>
                <a:tab pos="2973070" algn="l"/>
              </a:tabLst>
            </a:pP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Dr</a:t>
            </a:r>
            <a:r>
              <a:rPr sz="2750" b="1" spc="3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Swati</a:t>
            </a:r>
            <a:r>
              <a:rPr sz="2750" b="1" spc="1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Gupta</a:t>
            </a:r>
            <a:r>
              <a:rPr sz="2750" b="1" spc="9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5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75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	Ms</a:t>
            </a:r>
            <a:r>
              <a:rPr sz="2750" b="1" spc="2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75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Suman</a:t>
            </a: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265"/>
              </a:spcBef>
            </a:pPr>
            <a:endParaRPr sz="275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78840" algn="ctr"/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Faculty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R="880744" algn="ctr">
              <a:spcBef>
                <a:spcPts val="5"/>
              </a:spcBef>
            </a:pPr>
            <a:r>
              <a:rPr sz="2000" b="1" spc="-114" dirty="0">
                <a:latin typeface="Times New Roman" panose="02020603050405020304" pitchFamily="18" charset="0"/>
                <a:cs typeface="Times New Roman" panose="02020603050405020304" pitchFamily="18" charset="0"/>
              </a:rPr>
              <a:t>School</a:t>
            </a:r>
            <a:r>
              <a:rPr sz="2000" b="1" spc="-5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of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Engineering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90" dirty="0">
                <a:latin typeface="Times New Roman" panose="02020603050405020304" pitchFamily="18" charset="0"/>
                <a:cs typeface="Times New Roman" panose="02020603050405020304" pitchFamily="18" charset="0"/>
              </a:rPr>
              <a:t>&amp;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Technology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1074420"/>
            <a:r>
              <a:rPr sz="2000" b="1" spc="-75" dirty="0">
                <a:latin typeface="Times New Roman" panose="02020603050405020304" pitchFamily="18" charset="0"/>
                <a:cs typeface="Times New Roman" panose="02020603050405020304" pitchFamily="18" charset="0"/>
              </a:rPr>
              <a:t>K.R.</a:t>
            </a:r>
            <a:r>
              <a:rPr sz="2000" b="1" spc="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40" dirty="0">
                <a:latin typeface="Times New Roman" panose="02020603050405020304" pitchFamily="18" charset="0"/>
                <a:cs typeface="Times New Roman" panose="02020603050405020304" pitchFamily="18" charset="0"/>
              </a:rPr>
              <a:t>Mangalam</a:t>
            </a:r>
            <a:r>
              <a:rPr sz="2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 </a:t>
            </a:r>
            <a:r>
              <a:rPr sz="2000" b="1" spc="-10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University</a:t>
            </a:r>
            <a:endParaRPr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>
              <a:spcBef>
                <a:spcPts val="805"/>
              </a:spcBef>
            </a:pPr>
            <a:endParaRPr sz="2000" dirty="0">
              <a:latin typeface="Palatino Linotype"/>
              <a:cs typeface="Palatino Linotype"/>
            </a:endParaRPr>
          </a:p>
          <a:p>
            <a:pPr marL="12700"/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Unit</a:t>
            </a:r>
            <a:r>
              <a:rPr sz="2750" spc="9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lang="en-GB" sz="2750" spc="95" smtClean="0">
                <a:solidFill>
                  <a:srgbClr val="FF0000"/>
                </a:solidFill>
                <a:latin typeface="Arial Black"/>
                <a:cs typeface="Arial Black"/>
              </a:rPr>
              <a:t>3</a:t>
            </a:r>
            <a:r>
              <a:rPr sz="2750" smtClean="0">
                <a:solidFill>
                  <a:srgbClr val="FF0000"/>
                </a:solidFill>
                <a:latin typeface="Arial Black"/>
                <a:cs typeface="Arial Black"/>
              </a:rPr>
              <a:t>:</a:t>
            </a:r>
            <a:r>
              <a:rPr sz="2750" spc="95" smtClean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Sorting</a:t>
            </a:r>
            <a:r>
              <a:rPr sz="2750" spc="65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dirty="0">
                <a:solidFill>
                  <a:srgbClr val="FF0000"/>
                </a:solidFill>
                <a:latin typeface="Arial Black"/>
                <a:cs typeface="Arial Black"/>
              </a:rPr>
              <a:t>and</a:t>
            </a:r>
            <a:r>
              <a:rPr sz="2750" spc="70" dirty="0">
                <a:solidFill>
                  <a:srgbClr val="FF0000"/>
                </a:solidFill>
                <a:latin typeface="Arial Black"/>
                <a:cs typeface="Arial Black"/>
              </a:rPr>
              <a:t> </a:t>
            </a:r>
            <a:r>
              <a:rPr sz="2750" spc="-10" dirty="0">
                <a:solidFill>
                  <a:srgbClr val="FF0000"/>
                </a:solidFill>
                <a:latin typeface="Arial Black"/>
                <a:cs typeface="Arial Black"/>
              </a:rPr>
              <a:t>Searching</a:t>
            </a:r>
            <a:endParaRPr sz="2750" dirty="0">
              <a:latin typeface="Arial Black"/>
              <a:cs typeface="Arial Black"/>
            </a:endParaRP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66B14853-D20B-2701-684F-281C6605787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C44596E-4485-46A4-7386-3F9C9D82385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</a:t>
            </a:fld>
            <a:endParaRPr lang="en-US"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dirty="0"/>
              <a:t>Dry Run Table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10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760" y="4205429"/>
            <a:ext cx="9055677" cy="33432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endParaRPr lang="en-GB" sz="1700" dirty="0"/>
          </a:p>
        </p:txBody>
      </p:sp>
      <p:graphicFrame>
        <p:nvGraphicFramePr>
          <p:cNvPr id="5" name="Table 4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4264562602"/>
              </p:ext>
            </p:extLst>
          </p:nvPr>
        </p:nvGraphicFramePr>
        <p:xfrm>
          <a:off x="840741" y="1513658"/>
          <a:ext cx="10515600" cy="2590800"/>
        </p:xfrm>
        <a:graphic>
          <a:graphicData uri="http://schemas.openxmlformats.org/drawingml/2006/table">
            <a:tbl>
              <a:tblPr/>
              <a:tblGrid>
                <a:gridCol w="2628900">
                  <a:extLst>
                    <a:ext uri="{9D8B030D-6E8A-4147-A177-3AD203B41FA5}">
                      <a16:colId xmlns:a16="http://schemas.microsoft.com/office/drawing/2014/main" val="1012747322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2772729200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3135865349"/>
                    </a:ext>
                  </a:extLst>
                </a:gridCol>
                <a:gridCol w="2628900">
                  <a:extLst>
                    <a:ext uri="{9D8B030D-6E8A-4147-A177-3AD203B41FA5}">
                      <a16:colId xmlns:a16="http://schemas.microsoft.com/office/drawing/2014/main" val="4142401205"/>
                    </a:ext>
                  </a:extLst>
                </a:gridCol>
              </a:tblGrid>
              <a:tr h="0">
                <a:tc>
                  <a:txBody>
                    <a:bodyPr/>
                    <a:lstStyle/>
                    <a:p>
                      <a:r>
                        <a:rPr lang="en-IN" sz="2600" dirty="0"/>
                        <a:t>Pass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Gap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Comparisons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Array State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71440067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600" dirty="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4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[23, 12, 1, 3, 34, 54, 2, 8]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276407633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60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600" dirty="0"/>
                        <a:t>2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6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[1, 3, 2, 8, 23, 12, 34, 54]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1910505104"/>
                  </a:ext>
                </a:extLst>
              </a:tr>
              <a:tr h="0">
                <a:tc>
                  <a:txBody>
                    <a:bodyPr/>
                    <a:lstStyle/>
                    <a:p>
                      <a:r>
                        <a:rPr lang="en-IN" sz="2600"/>
                        <a:t>3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1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600"/>
                        <a:t>7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tc>
                  <a:txBody>
                    <a:bodyPr/>
                    <a:lstStyle/>
                    <a:p>
                      <a:r>
                        <a:rPr lang="en-IN" sz="2000" dirty="0"/>
                        <a:t>[1, 2, 3, 8, 12, 23, 34, 54]</a:t>
                      </a:r>
                    </a:p>
                  </a:txBody>
                  <a:tcPr anchor="ctr">
                    <a:lnL>
                      <a:noFill/>
                    </a:lnL>
                    <a:lnR>
                      <a:noFill/>
                    </a:lnR>
                    <a:lnT>
                      <a:noFill/>
                    </a:lnT>
                    <a:lnB>
                      <a:noFill/>
                    </a:lnB>
                  </a:tcPr>
                </a:tc>
                <a:extLst>
                  <a:ext uri="{0D108BD9-81ED-4DB2-BD59-A6C34878D82A}">
                    <a16:rowId xmlns:a16="http://schemas.microsoft.com/office/drawing/2014/main" val="3062123853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3278478852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Complexity Analysis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11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760" y="1347049"/>
            <a:ext cx="9055677" cy="496802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2700" b="1" dirty="0" smtClean="0"/>
              <a:t>Best </a:t>
            </a:r>
            <a:r>
              <a:rPr lang="en-GB" sz="2700" b="1" dirty="0"/>
              <a:t>Case:</a:t>
            </a:r>
            <a:r>
              <a:rPr lang="en-GB" sz="2700" dirty="0"/>
              <a:t> O(n log n) (for some gap sequences)</a:t>
            </a:r>
          </a:p>
          <a:p>
            <a:pPr>
              <a:lnSpc>
                <a:spcPct val="150000"/>
              </a:lnSpc>
            </a:pPr>
            <a:r>
              <a:rPr lang="en-GB" sz="2700" b="1" dirty="0"/>
              <a:t>Worst Case:</a:t>
            </a:r>
            <a:r>
              <a:rPr lang="en-GB" sz="2700" dirty="0"/>
              <a:t> O(n²)</a:t>
            </a:r>
          </a:p>
          <a:p>
            <a:pPr>
              <a:lnSpc>
                <a:spcPct val="150000"/>
              </a:lnSpc>
            </a:pPr>
            <a:r>
              <a:rPr lang="en-GB" sz="2700" b="1" dirty="0"/>
              <a:t>Average Case:</a:t>
            </a:r>
            <a:r>
              <a:rPr lang="en-GB" sz="2700" dirty="0"/>
              <a:t> Depends on gap sequence, often O(n^1.5)</a:t>
            </a:r>
          </a:p>
          <a:p>
            <a:pPr>
              <a:lnSpc>
                <a:spcPct val="150000"/>
              </a:lnSpc>
            </a:pPr>
            <a:r>
              <a:rPr lang="en-GB" sz="2700" b="1" dirty="0"/>
              <a:t>Space Complexity:</a:t>
            </a:r>
            <a:r>
              <a:rPr lang="en-GB" sz="2700" dirty="0"/>
              <a:t> O(1) (in-place)</a:t>
            </a:r>
          </a:p>
          <a:p>
            <a:pPr>
              <a:lnSpc>
                <a:spcPct val="150000"/>
              </a:lnSpc>
            </a:pPr>
            <a:r>
              <a:rPr lang="en-GB" sz="2700" b="1" dirty="0"/>
              <a:t>Stable:</a:t>
            </a:r>
            <a:r>
              <a:rPr lang="en-GB" sz="2700" dirty="0"/>
              <a:t> </a:t>
            </a:r>
            <a:r>
              <a:rPr lang="en-GB" sz="2700" dirty="0" smtClean="0"/>
              <a:t>No</a:t>
            </a:r>
            <a:endParaRPr lang="en-GB" sz="2700" dirty="0"/>
          </a:p>
        </p:txBody>
      </p:sp>
    </p:spTree>
    <p:extLst>
      <p:ext uri="{BB962C8B-B14F-4D97-AF65-F5344CB8AC3E}">
        <p14:creationId xmlns:p14="http://schemas.microsoft.com/office/powerpoint/2010/main" val="1697739277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Advantages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12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4813" y="1328164"/>
            <a:ext cx="9055677" cy="500136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dirty="0" smtClean="0"/>
              <a:t>Faster </a:t>
            </a:r>
            <a:r>
              <a:rPr lang="en-GB" dirty="0"/>
              <a:t>than Insertion Sort for medium-sized datasets.</a:t>
            </a:r>
          </a:p>
          <a:p>
            <a:pPr>
              <a:lnSpc>
                <a:spcPct val="150000"/>
              </a:lnSpc>
            </a:pPr>
            <a:r>
              <a:rPr lang="en-GB" dirty="0"/>
              <a:t>Works well when data is partially sorted.</a:t>
            </a:r>
          </a:p>
          <a:p>
            <a:pPr>
              <a:lnSpc>
                <a:spcPct val="150000"/>
              </a:lnSpc>
            </a:pPr>
            <a:r>
              <a:rPr lang="en-GB" dirty="0"/>
              <a:t>Simple to implement.</a:t>
            </a:r>
          </a:p>
          <a:p>
            <a:pPr>
              <a:lnSpc>
                <a:spcPct val="150000"/>
              </a:lnSpc>
            </a:pPr>
            <a:r>
              <a:rPr lang="en-GB" dirty="0"/>
              <a:t>Can be adapted with different gap sequences for better performance</a:t>
            </a:r>
            <a:r>
              <a:rPr lang="en-GB" dirty="0" smtClean="0"/>
              <a:t>.</a:t>
            </a:r>
            <a:endParaRPr lang="en-GB" dirty="0"/>
          </a:p>
        </p:txBody>
      </p:sp>
    </p:spTree>
    <p:extLst>
      <p:ext uri="{BB962C8B-B14F-4D97-AF65-F5344CB8AC3E}">
        <p14:creationId xmlns:p14="http://schemas.microsoft.com/office/powerpoint/2010/main" val="1674625371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Disadvantages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13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2642" y="1299310"/>
            <a:ext cx="9055677" cy="5324535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3000" dirty="0" smtClean="0"/>
              <a:t>Performance </a:t>
            </a:r>
            <a:r>
              <a:rPr lang="en-GB" sz="3000" dirty="0"/>
              <a:t>depends heavily on the chosen gap sequence.</a:t>
            </a:r>
          </a:p>
          <a:p>
            <a:pPr>
              <a:lnSpc>
                <a:spcPct val="150000"/>
              </a:lnSpc>
            </a:pPr>
            <a:r>
              <a:rPr lang="en-GB" sz="3000" dirty="0"/>
              <a:t>Not </a:t>
            </a:r>
            <a:r>
              <a:rPr lang="en-GB" sz="3000" dirty="0" smtClean="0"/>
              <a:t>stable(equal </a:t>
            </a:r>
            <a:r>
              <a:rPr lang="en-GB" sz="3000" dirty="0"/>
              <a:t>elements may not retain their order).</a:t>
            </a:r>
          </a:p>
          <a:p>
            <a:pPr>
              <a:lnSpc>
                <a:spcPct val="150000"/>
              </a:lnSpc>
            </a:pPr>
            <a:r>
              <a:rPr lang="en-GB" sz="3000" dirty="0"/>
              <a:t>Slower than advanced sorts like Quick Sort, Merge Sort for large datasets</a:t>
            </a:r>
          </a:p>
          <a:p>
            <a:pPr marL="0" indent="0">
              <a:lnSpc>
                <a:spcPct val="150000"/>
              </a:lnSpc>
              <a:buNone/>
            </a:pPr>
            <a:endParaRPr lang="en-GB" sz="3000" dirty="0"/>
          </a:p>
        </p:txBody>
      </p:sp>
    </p:spTree>
    <p:extLst>
      <p:ext uri="{BB962C8B-B14F-4D97-AF65-F5344CB8AC3E}">
        <p14:creationId xmlns:p14="http://schemas.microsoft.com/office/powerpoint/2010/main" val="248442623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Applications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14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70702" y="1390265"/>
            <a:ext cx="9055677" cy="47807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>
              <a:lnSpc>
                <a:spcPct val="150000"/>
              </a:lnSpc>
            </a:pPr>
            <a:r>
              <a:rPr lang="en-GB" sz="3200" dirty="0" smtClean="0"/>
              <a:t>Useful </a:t>
            </a:r>
            <a:r>
              <a:rPr lang="en-GB" sz="3200" dirty="0"/>
              <a:t>for sorting medium-sized datasets efficiently.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Often used where Insertion Sort is too slow but memory is limited.</a:t>
            </a:r>
          </a:p>
          <a:p>
            <a:pPr>
              <a:lnSpc>
                <a:spcPct val="150000"/>
              </a:lnSpc>
            </a:pPr>
            <a:r>
              <a:rPr lang="en-GB" sz="3200" dirty="0"/>
              <a:t>Good for educational purposes to demonstrate sorting optimizations</a:t>
            </a:r>
            <a:r>
              <a:rPr lang="en-GB" sz="3200" dirty="0" smtClean="0"/>
              <a:t>.</a:t>
            </a:r>
            <a:endParaRPr lang="en-GB" sz="3200" dirty="0"/>
          </a:p>
        </p:txBody>
      </p:sp>
    </p:spTree>
    <p:extLst>
      <p:ext uri="{BB962C8B-B14F-4D97-AF65-F5344CB8AC3E}">
        <p14:creationId xmlns:p14="http://schemas.microsoft.com/office/powerpoint/2010/main" val="323373481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 smtClean="0"/>
              <a:t>Assignment 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15</a:t>
            </a:fld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1346143" y="1513658"/>
            <a:ext cx="9504796" cy="355481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marL="571500" lvl="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altLang="en-US" sz="3000" dirty="0">
                <a:latin typeface="Arial" panose="020B0604020202020204" pitchFamily="34" charset="0"/>
              </a:rPr>
              <a:t>Perform Shell Sort manually on </a:t>
            </a:r>
            <a:r>
              <a:rPr lang="en-US" altLang="en-US" sz="3000" dirty="0">
                <a:latin typeface="Arial Unicode MS"/>
              </a:rPr>
              <a:t>[45, 12, 78, 23, 56, 89, 1]</a:t>
            </a:r>
            <a:r>
              <a:rPr lang="en-US" altLang="en-US" sz="3000" dirty="0"/>
              <a:t> showing all passes and gaps.</a:t>
            </a:r>
            <a:endParaRPr lang="en-US" altLang="en-US" sz="3000" dirty="0">
              <a:latin typeface="Arial" panose="020B0604020202020204" pitchFamily="34" charset="0"/>
            </a:endParaRPr>
          </a:p>
          <a:p>
            <a:pPr marL="571500" lvl="0" indent="-571500" algn="just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LcPeriod"/>
            </a:pPr>
            <a:r>
              <a:rPr lang="en-US" altLang="en-US" sz="3000" dirty="0">
                <a:latin typeface="Arial" panose="020B0604020202020204" pitchFamily="34" charset="0"/>
              </a:rPr>
              <a:t>Modify the Python implementation to use a custom gap sequence </a:t>
            </a:r>
            <a:r>
              <a:rPr lang="en-US" altLang="en-US" sz="3000" dirty="0">
                <a:latin typeface="Arial Unicode MS"/>
              </a:rPr>
              <a:t>[5, 3, 1]</a:t>
            </a:r>
            <a:r>
              <a:rPr lang="en-US" altLang="en-US" sz="3000" dirty="0"/>
              <a:t> and </a:t>
            </a:r>
            <a:r>
              <a:rPr lang="en-US" altLang="en-US" sz="3000" dirty="0" smtClean="0"/>
              <a:t>compare performance</a:t>
            </a:r>
            <a:r>
              <a:rPr lang="en-US" altLang="en-US" sz="3000" dirty="0"/>
              <a:t>.</a:t>
            </a:r>
            <a:endParaRPr lang="en-US" altLang="en-US" sz="3000" dirty="0">
              <a:latin typeface="Arial" panose="020B0604020202020204" pitchFamily="34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293792928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object 2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543050" y="-2"/>
            <a:ext cx="9124950" cy="6858000"/>
          </a:xfrm>
          <a:prstGeom prst="rect">
            <a:avLst/>
          </a:prstGeom>
        </p:spPr>
      </p:pic>
      <p:sp>
        <p:nvSpPr>
          <p:cNvPr id="3" name="object 3"/>
          <p:cNvSpPr txBox="1">
            <a:spLocks noGrp="1"/>
          </p:cNvSpPr>
          <p:nvPr>
            <p:ph type="title"/>
          </p:nvPr>
        </p:nvSpPr>
        <p:spPr>
          <a:xfrm>
            <a:off x="1693101" y="402794"/>
            <a:ext cx="8277225" cy="614912"/>
          </a:xfrm>
          <a:prstGeom prst="rect">
            <a:avLst/>
          </a:prstGeom>
        </p:spPr>
        <p:txBody>
          <a:bodyPr vert="horz" wrap="square" lIns="0" tIns="31750" rIns="0" bIns="0" rtlCol="0" anchor="ctr">
            <a:spAutoFit/>
          </a:bodyPr>
          <a:lstStyle/>
          <a:p>
            <a:pPr marL="12700" marR="5080">
              <a:lnSpc>
                <a:spcPts val="4280"/>
              </a:lnSpc>
              <a:spcBef>
                <a:spcPts val="250"/>
              </a:spcBef>
            </a:pPr>
            <a:r>
              <a:rPr lang="en-IN" dirty="0"/>
              <a:t>Objective of the Session</a:t>
            </a:r>
            <a:endParaRPr spc="-20" dirty="0"/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6B49ACAC-89A6-A030-6EC1-D7D559DCAE5D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0CF8557-93AB-4CFC-AA35-50CE9D6FCE1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F6D57C39-6215-AAAD-0A84-8073CBF4F84D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2</a:t>
            </a:fld>
            <a:endParaRPr lang="en-US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C04C34DF-FE8F-F931-D852-5341470B5BA4}"/>
              </a:ext>
            </a:extLst>
          </p:cNvPr>
          <p:cNvSpPr txBox="1"/>
          <p:nvPr/>
        </p:nvSpPr>
        <p:spPr>
          <a:xfrm>
            <a:off x="2103437" y="1414405"/>
            <a:ext cx="7848600" cy="604396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smtClean="0"/>
              <a:t>Understand </a:t>
            </a:r>
            <a:r>
              <a:rPr lang="en-GB" sz="2600" dirty="0"/>
              <a:t>the </a:t>
            </a:r>
            <a:r>
              <a:rPr lang="en-GB" sz="2600" b="1" dirty="0"/>
              <a:t>concept and intuition</a:t>
            </a:r>
            <a:r>
              <a:rPr lang="en-GB" sz="2600" dirty="0"/>
              <a:t> behind Shell Sort.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Learn the </a:t>
            </a:r>
            <a:r>
              <a:rPr lang="en-GB" sz="2600" b="1" dirty="0"/>
              <a:t>step-by-step working</a:t>
            </a:r>
            <a:r>
              <a:rPr lang="en-GB" sz="2600" dirty="0"/>
              <a:t> of the algorithm.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Implement Shell Sort using Python.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 err="1"/>
              <a:t>Analyze</a:t>
            </a:r>
            <a:r>
              <a:rPr lang="en-GB" sz="2600" dirty="0"/>
              <a:t> its </a:t>
            </a:r>
            <a:r>
              <a:rPr lang="en-GB" sz="2600" b="1" dirty="0"/>
              <a:t>time and space complexities</a:t>
            </a:r>
            <a:r>
              <a:rPr lang="en-GB" sz="2600" dirty="0"/>
              <a:t>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r>
              <a:rPr lang="en-GB" sz="2600" dirty="0"/>
              <a:t>Compare Shell Sort with Insertion Sort.</a:t>
            </a:r>
          </a:p>
          <a:p>
            <a:pPr marL="342900" indent="-342900">
              <a:lnSpc>
                <a:spcPct val="150000"/>
              </a:lnSpc>
              <a:buFont typeface="Arial" panose="020B0604020202020204" pitchFamily="34" charset="0"/>
              <a:buChar char="•"/>
            </a:pPr>
            <a:endParaRPr lang="en-US" sz="2600" dirty="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Introduction</a:t>
            </a:r>
          </a:p>
        </p:txBody>
      </p:sp>
      <p:sp>
        <p:nvSpPr>
          <p:cNvPr id="5" name="object 5"/>
          <p:cNvSpPr txBox="1">
            <a:spLocks noGrp="1"/>
          </p:cNvSpPr>
          <p:nvPr>
            <p:ph type="body" idx="1"/>
          </p:nvPr>
        </p:nvSpPr>
        <p:spPr>
          <a:xfrm>
            <a:off x="1674813" y="1374175"/>
            <a:ext cx="8618855" cy="5609163"/>
          </a:xfrm>
          <a:prstGeom prst="rect">
            <a:avLst/>
          </a:prstGeom>
        </p:spPr>
        <p:txBody>
          <a:bodyPr vert="horz" wrap="square" lIns="0" tIns="327596" rIns="0" bIns="0" rtlCol="0">
            <a:spAutoFit/>
          </a:bodyPr>
          <a:lstStyle/>
          <a:p>
            <a:pPr algn="just">
              <a:lnSpc>
                <a:spcPct val="150000"/>
              </a:lnSpc>
            </a:pPr>
            <a:r>
              <a:rPr lang="en-GB" sz="3000" b="1" dirty="0" smtClean="0"/>
              <a:t>Invented </a:t>
            </a:r>
            <a:r>
              <a:rPr lang="en-GB" sz="3000" b="1" dirty="0"/>
              <a:t>by</a:t>
            </a:r>
            <a:r>
              <a:rPr lang="en-GB" sz="3000" dirty="0"/>
              <a:t> Donald Shell in 1959.</a:t>
            </a:r>
          </a:p>
          <a:p>
            <a:pPr algn="just">
              <a:lnSpc>
                <a:spcPct val="150000"/>
              </a:lnSpc>
            </a:pPr>
            <a:r>
              <a:rPr lang="en-GB" sz="3000" b="1" dirty="0"/>
              <a:t>Improves on Insertion Sort</a:t>
            </a:r>
            <a:r>
              <a:rPr lang="en-GB" sz="3000" dirty="0"/>
              <a:t> by comparing elements far apart first.</a:t>
            </a:r>
          </a:p>
          <a:p>
            <a:pPr algn="just">
              <a:lnSpc>
                <a:spcPct val="150000"/>
              </a:lnSpc>
            </a:pPr>
            <a:r>
              <a:rPr lang="en-GB" sz="3000" dirty="0"/>
              <a:t>Works by sorting elements at a </a:t>
            </a:r>
            <a:r>
              <a:rPr lang="en-GB" sz="3000" b="1" dirty="0"/>
              <a:t>certain gap</a:t>
            </a:r>
            <a:r>
              <a:rPr lang="en-GB" sz="3000" dirty="0"/>
              <a:t> apart and gradually reducing the gap</a:t>
            </a:r>
            <a:r>
              <a:rPr lang="en-GB" sz="3000" dirty="0" smtClean="0"/>
              <a:t>.</a:t>
            </a:r>
            <a:endParaRPr lang="en-GB" sz="3000" dirty="0"/>
          </a:p>
          <a:p>
            <a:pPr marL="0" indent="0" algn="just">
              <a:lnSpc>
                <a:spcPct val="150000"/>
              </a:lnSpc>
              <a:buNone/>
            </a:pPr>
            <a:endParaRPr lang="en-US" sz="3200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6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7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3</a:t>
            </a:fld>
            <a:endParaRPr lang="en-US"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dirty="0"/>
              <a:t>How It Works (Concept)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4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74813" y="1328164"/>
            <a:ext cx="9055677" cy="41821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571500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Choose an initial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gap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(usually n/2).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Sort elements at this gap using an </a:t>
            </a:r>
            <a:r>
              <a:rPr kumimoji="0" lang="en-US" altLang="en-US" sz="3000" b="1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insertion sort–like</a:t>
            </a: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 process.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Reduce the gap and repeat until the gap becomes 1.</a:t>
            </a:r>
          </a:p>
          <a:p>
            <a:pPr marL="571500" indent="-571500" eaLnBrk="0" fontAlgn="base" hangingPunct="0">
              <a:lnSpc>
                <a:spcPct val="150000"/>
              </a:lnSpc>
              <a:spcBef>
                <a:spcPct val="0"/>
              </a:spcBef>
              <a:spcAft>
                <a:spcPct val="0"/>
              </a:spcAft>
              <a:buFont typeface="+mj-lt"/>
              <a:buAutoNum type="romanUcPeriod"/>
            </a:pPr>
            <a:r>
              <a:rPr kumimoji="0" lang="en-US" altLang="en-US" sz="3000" b="0" i="0" u="none" strike="noStrike" cap="none" normalizeH="0" baseline="0" dirty="0" smtClean="0">
                <a:ln>
                  <a:noFill/>
                </a:ln>
                <a:solidFill>
                  <a:schemeClr val="tx1"/>
                </a:solidFill>
                <a:effectLst/>
                <a:latin typeface="Garamond" panose="02020404030301010803" pitchFamily="18" charset="0"/>
              </a:rPr>
              <a:t>When the gap is 1, the final pass is a normal insertion sort, but the array is already nearly sorted.</a:t>
            </a:r>
          </a:p>
        </p:txBody>
      </p:sp>
    </p:spTree>
    <p:extLst>
      <p:ext uri="{BB962C8B-B14F-4D97-AF65-F5344CB8AC3E}">
        <p14:creationId xmlns:p14="http://schemas.microsoft.com/office/powerpoint/2010/main" val="344399853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dirty="0"/>
              <a:t>Example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5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612642" y="1289346"/>
            <a:ext cx="9055677" cy="51829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r>
              <a:rPr lang="en-IN" sz="2600" b="1" dirty="0"/>
              <a:t>Unsorted Array:</a:t>
            </a:r>
            <a:r>
              <a:rPr lang="en-IN" sz="2600" dirty="0"/>
              <a:t> [23, 12, 1, 8, 34, 54, 2, 3]</a:t>
            </a:r>
          </a:p>
          <a:p>
            <a:r>
              <a:rPr lang="en-IN" sz="2600" b="1" dirty="0"/>
              <a:t>Pass 1 (Gap = 4):</a:t>
            </a:r>
            <a:endParaRPr lang="en-IN" sz="2600" dirty="0"/>
          </a:p>
          <a:p>
            <a:r>
              <a:rPr lang="en-IN" sz="2600" dirty="0"/>
              <a:t>Compare and sort elements 4 positions apart</a:t>
            </a:r>
            <a:br>
              <a:rPr lang="en-IN" sz="2600" dirty="0"/>
            </a:br>
            <a:r>
              <a:rPr lang="en-IN" sz="2600" dirty="0"/>
              <a:t>Result → [23, 12, 1, 3, 34, 54, 2, 8]</a:t>
            </a:r>
          </a:p>
          <a:p>
            <a:r>
              <a:rPr lang="en-IN" sz="2600" b="1" dirty="0"/>
              <a:t>Pass 2 (Gap = 2):</a:t>
            </a:r>
            <a:endParaRPr lang="en-IN" sz="2600" dirty="0"/>
          </a:p>
          <a:p>
            <a:r>
              <a:rPr lang="en-IN" sz="2600" dirty="0"/>
              <a:t>Compare and sort elements 2 positions apart</a:t>
            </a:r>
            <a:br>
              <a:rPr lang="en-IN" sz="2600" dirty="0"/>
            </a:br>
            <a:r>
              <a:rPr lang="en-IN" sz="2600" dirty="0"/>
              <a:t>Result → [1, 3, 2, 8, 23, 12, 34, 54]</a:t>
            </a:r>
          </a:p>
          <a:p>
            <a:r>
              <a:rPr lang="en-IN" sz="2600" b="1" dirty="0"/>
              <a:t>Pass 3 (Gap = 1):</a:t>
            </a:r>
            <a:endParaRPr lang="en-IN" sz="2600" dirty="0"/>
          </a:p>
          <a:p>
            <a:r>
              <a:rPr lang="en-IN" sz="2600" dirty="0"/>
              <a:t>Perform standard insertion sort</a:t>
            </a:r>
            <a:br>
              <a:rPr lang="en-IN" sz="2600" dirty="0"/>
            </a:br>
            <a:r>
              <a:rPr lang="en-IN" sz="2600" dirty="0"/>
              <a:t>Final Sorted Array → [1, 2, 3, 8, 12, 23, 34, 54</a:t>
            </a:r>
            <a:r>
              <a:rPr lang="en-IN" sz="2600" dirty="0" smtClean="0"/>
              <a:t>]</a:t>
            </a:r>
            <a:endParaRPr lang="en-IN" sz="2600" dirty="0"/>
          </a:p>
        </p:txBody>
      </p:sp>
    </p:spTree>
    <p:extLst>
      <p:ext uri="{BB962C8B-B14F-4D97-AF65-F5344CB8AC3E}">
        <p14:creationId xmlns:p14="http://schemas.microsoft.com/office/powerpoint/2010/main" val="2857277400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Step-by-Step Process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6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760" y="1680509"/>
            <a:ext cx="9055677" cy="4669996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sz="3200" b="1" dirty="0"/>
              <a:t>Step-by-Step Process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Start with an initial gap (n/2).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For each gap, perform insertion sort on </a:t>
            </a:r>
            <a:r>
              <a:rPr lang="en-GB" sz="2800" dirty="0" err="1"/>
              <a:t>sublists</a:t>
            </a:r>
            <a:r>
              <a:rPr lang="en-GB" sz="2800" dirty="0"/>
              <a:t> formed by that gap.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Keep reducing the gap (commonly divide by 2 each time).</a:t>
            </a:r>
          </a:p>
          <a:p>
            <a:pPr lvl="1">
              <a:lnSpc>
                <a:spcPct val="150000"/>
              </a:lnSpc>
            </a:pPr>
            <a:r>
              <a:rPr lang="en-GB" sz="2800" dirty="0"/>
              <a:t>Stop when gap = 0 (sorting complete</a:t>
            </a:r>
            <a:r>
              <a:rPr lang="en-GB" sz="2800" dirty="0" smtClean="0"/>
              <a:t>).</a:t>
            </a:r>
            <a:endParaRPr lang="en-GB" sz="2800" dirty="0"/>
          </a:p>
        </p:txBody>
      </p:sp>
    </p:spTree>
    <p:extLst>
      <p:ext uri="{BB962C8B-B14F-4D97-AF65-F5344CB8AC3E}">
        <p14:creationId xmlns:p14="http://schemas.microsoft.com/office/powerpoint/2010/main" val="199998604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GB" b="1" dirty="0"/>
              <a:t>Step-by-Step Process</a:t>
            </a:r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7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760" y="1363916"/>
            <a:ext cx="9055677" cy="487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sz="2300" dirty="0"/>
              <a:t>procedure </a:t>
            </a:r>
            <a:r>
              <a:rPr lang="en-GB" sz="2300" dirty="0" err="1"/>
              <a:t>shellSort</a:t>
            </a:r>
            <a:r>
              <a:rPr lang="en-GB" sz="2300" dirty="0"/>
              <a:t>(</a:t>
            </a:r>
            <a:r>
              <a:rPr lang="en-GB" sz="2300" dirty="0" err="1"/>
              <a:t>arr</a:t>
            </a:r>
            <a:r>
              <a:rPr lang="en-GB" sz="2300" dirty="0"/>
              <a:t>, n):</a:t>
            </a:r>
          </a:p>
          <a:p>
            <a:pPr marL="0" indent="0">
              <a:buNone/>
            </a:pPr>
            <a:r>
              <a:rPr lang="en-GB" sz="2300" dirty="0"/>
              <a:t>    gap = n / 2</a:t>
            </a:r>
          </a:p>
          <a:p>
            <a:pPr marL="0" indent="0">
              <a:buNone/>
            </a:pPr>
            <a:r>
              <a:rPr lang="en-GB" sz="2300" dirty="0"/>
              <a:t>    while gap &gt; 0:</a:t>
            </a:r>
          </a:p>
          <a:p>
            <a:pPr marL="0" indent="0">
              <a:buNone/>
            </a:pPr>
            <a:r>
              <a:rPr lang="en-GB" sz="2300" dirty="0"/>
              <a:t>        for </a:t>
            </a:r>
            <a:r>
              <a:rPr lang="en-GB" sz="2300" dirty="0" err="1"/>
              <a:t>i</a:t>
            </a:r>
            <a:r>
              <a:rPr lang="en-GB" sz="2300" dirty="0"/>
              <a:t> = gap to n-1:</a:t>
            </a:r>
          </a:p>
          <a:p>
            <a:pPr marL="0" indent="0">
              <a:buNone/>
            </a:pPr>
            <a:r>
              <a:rPr lang="en-GB" sz="2300" dirty="0"/>
              <a:t>            temp = </a:t>
            </a:r>
            <a:r>
              <a:rPr lang="en-GB" sz="2300" dirty="0" err="1"/>
              <a:t>arr</a:t>
            </a:r>
            <a:r>
              <a:rPr lang="en-GB" sz="2300" dirty="0"/>
              <a:t>[</a:t>
            </a:r>
            <a:r>
              <a:rPr lang="en-GB" sz="2300" dirty="0" err="1"/>
              <a:t>i</a:t>
            </a:r>
            <a:r>
              <a:rPr lang="en-GB" sz="2300" dirty="0"/>
              <a:t>]</a:t>
            </a:r>
          </a:p>
          <a:p>
            <a:pPr marL="0" indent="0">
              <a:buNone/>
            </a:pPr>
            <a:r>
              <a:rPr lang="en-GB" sz="2300" dirty="0"/>
              <a:t>            j = </a:t>
            </a:r>
            <a:r>
              <a:rPr lang="en-GB" sz="2300" dirty="0" err="1"/>
              <a:t>i</a:t>
            </a:r>
            <a:endParaRPr lang="en-GB" sz="2300" dirty="0"/>
          </a:p>
          <a:p>
            <a:pPr marL="0" indent="0">
              <a:buNone/>
            </a:pPr>
            <a:r>
              <a:rPr lang="en-GB" sz="2300" dirty="0"/>
              <a:t>            </a:t>
            </a:r>
            <a:r>
              <a:rPr lang="en-GB" sz="2200" dirty="0"/>
              <a:t>while j &gt;= gap and </a:t>
            </a:r>
            <a:r>
              <a:rPr lang="en-GB" sz="2200" dirty="0" err="1"/>
              <a:t>arr</a:t>
            </a:r>
            <a:r>
              <a:rPr lang="en-GB" sz="2200" dirty="0"/>
              <a:t>[j - gap] </a:t>
            </a:r>
            <a:r>
              <a:rPr lang="en-GB" sz="2200" dirty="0" smtClean="0"/>
              <a:t>&gt; temp</a:t>
            </a:r>
            <a:r>
              <a:rPr lang="en-GB" sz="2200" dirty="0"/>
              <a:t>:</a:t>
            </a:r>
          </a:p>
          <a:p>
            <a:pPr marL="0" indent="0">
              <a:buNone/>
            </a:pPr>
            <a:r>
              <a:rPr lang="en-GB" sz="2300" dirty="0"/>
              <a:t>                </a:t>
            </a:r>
            <a:r>
              <a:rPr lang="en-GB" sz="2300" dirty="0" err="1"/>
              <a:t>arr</a:t>
            </a:r>
            <a:r>
              <a:rPr lang="en-GB" sz="2300" dirty="0"/>
              <a:t>[j] = </a:t>
            </a:r>
            <a:r>
              <a:rPr lang="en-GB" sz="2300" dirty="0" err="1"/>
              <a:t>arr</a:t>
            </a:r>
            <a:r>
              <a:rPr lang="en-GB" sz="2300" dirty="0"/>
              <a:t>[j - gap]</a:t>
            </a:r>
          </a:p>
          <a:p>
            <a:pPr marL="0" indent="0">
              <a:buNone/>
            </a:pPr>
            <a:r>
              <a:rPr lang="en-GB" sz="2300" dirty="0"/>
              <a:t>                j = j - gap</a:t>
            </a:r>
          </a:p>
          <a:p>
            <a:pPr marL="0" indent="0">
              <a:buNone/>
            </a:pPr>
            <a:r>
              <a:rPr lang="en-GB" sz="2300" dirty="0"/>
              <a:t>            </a:t>
            </a:r>
            <a:r>
              <a:rPr lang="en-GB" sz="2300" dirty="0" err="1"/>
              <a:t>arr</a:t>
            </a:r>
            <a:r>
              <a:rPr lang="en-GB" sz="2300" dirty="0"/>
              <a:t>[j] = temp</a:t>
            </a:r>
          </a:p>
          <a:p>
            <a:pPr marL="0" indent="0">
              <a:buNone/>
            </a:pPr>
            <a:r>
              <a:rPr lang="en-GB" sz="2300" dirty="0"/>
              <a:t>        gap = gap / </a:t>
            </a:r>
            <a:r>
              <a:rPr lang="en-GB" sz="2300" dirty="0" smtClean="0"/>
              <a:t>2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110752484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dirty="0"/>
              <a:t>Algorithm (Pseudocode)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8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760" y="1363916"/>
            <a:ext cx="9055677" cy="4878771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sz="2300" dirty="0"/>
              <a:t>procedure </a:t>
            </a:r>
            <a:r>
              <a:rPr lang="en-GB" sz="2300" dirty="0" err="1"/>
              <a:t>shellSort</a:t>
            </a:r>
            <a:r>
              <a:rPr lang="en-GB" sz="2300" dirty="0"/>
              <a:t>(</a:t>
            </a:r>
            <a:r>
              <a:rPr lang="en-GB" sz="2300" dirty="0" err="1"/>
              <a:t>arr</a:t>
            </a:r>
            <a:r>
              <a:rPr lang="en-GB" sz="2300" dirty="0"/>
              <a:t>, n):</a:t>
            </a:r>
          </a:p>
          <a:p>
            <a:pPr marL="0" indent="0">
              <a:buNone/>
            </a:pPr>
            <a:r>
              <a:rPr lang="en-GB" sz="2300" dirty="0"/>
              <a:t>    gap = n / 2</a:t>
            </a:r>
          </a:p>
          <a:p>
            <a:pPr marL="0" indent="0">
              <a:buNone/>
            </a:pPr>
            <a:r>
              <a:rPr lang="en-GB" sz="2300" dirty="0"/>
              <a:t>    while gap &gt; 0:</a:t>
            </a:r>
          </a:p>
          <a:p>
            <a:pPr marL="0" indent="0">
              <a:buNone/>
            </a:pPr>
            <a:r>
              <a:rPr lang="en-GB" sz="2300" dirty="0"/>
              <a:t>        for </a:t>
            </a:r>
            <a:r>
              <a:rPr lang="en-GB" sz="2300" dirty="0" err="1"/>
              <a:t>i</a:t>
            </a:r>
            <a:r>
              <a:rPr lang="en-GB" sz="2300" dirty="0"/>
              <a:t> = gap to n-1:</a:t>
            </a:r>
          </a:p>
          <a:p>
            <a:pPr marL="0" indent="0">
              <a:buNone/>
            </a:pPr>
            <a:r>
              <a:rPr lang="en-GB" sz="2300" dirty="0"/>
              <a:t>            temp = </a:t>
            </a:r>
            <a:r>
              <a:rPr lang="en-GB" sz="2300" dirty="0" err="1"/>
              <a:t>arr</a:t>
            </a:r>
            <a:r>
              <a:rPr lang="en-GB" sz="2300" dirty="0"/>
              <a:t>[</a:t>
            </a:r>
            <a:r>
              <a:rPr lang="en-GB" sz="2300" dirty="0" err="1"/>
              <a:t>i</a:t>
            </a:r>
            <a:r>
              <a:rPr lang="en-GB" sz="2300" dirty="0"/>
              <a:t>]</a:t>
            </a:r>
          </a:p>
          <a:p>
            <a:pPr marL="0" indent="0">
              <a:buNone/>
            </a:pPr>
            <a:r>
              <a:rPr lang="en-GB" sz="2300" dirty="0"/>
              <a:t>            j = </a:t>
            </a:r>
            <a:r>
              <a:rPr lang="en-GB" sz="2300" dirty="0" err="1"/>
              <a:t>i</a:t>
            </a:r>
            <a:endParaRPr lang="en-GB" sz="2300" dirty="0"/>
          </a:p>
          <a:p>
            <a:pPr marL="0" indent="0">
              <a:buNone/>
            </a:pPr>
            <a:r>
              <a:rPr lang="en-GB" sz="2300" dirty="0"/>
              <a:t>            </a:t>
            </a:r>
            <a:r>
              <a:rPr lang="en-GB" sz="2200" dirty="0"/>
              <a:t>while j &gt;= gap and </a:t>
            </a:r>
            <a:r>
              <a:rPr lang="en-GB" sz="2200" dirty="0" err="1"/>
              <a:t>arr</a:t>
            </a:r>
            <a:r>
              <a:rPr lang="en-GB" sz="2200" dirty="0"/>
              <a:t>[j - gap] </a:t>
            </a:r>
            <a:r>
              <a:rPr lang="en-GB" sz="2200" dirty="0" smtClean="0"/>
              <a:t>&gt; temp</a:t>
            </a:r>
            <a:r>
              <a:rPr lang="en-GB" sz="2200" dirty="0"/>
              <a:t>:</a:t>
            </a:r>
          </a:p>
          <a:p>
            <a:pPr marL="0" indent="0">
              <a:buNone/>
            </a:pPr>
            <a:r>
              <a:rPr lang="en-GB" sz="2300" dirty="0"/>
              <a:t>                </a:t>
            </a:r>
            <a:r>
              <a:rPr lang="en-GB" sz="2300" dirty="0" err="1"/>
              <a:t>arr</a:t>
            </a:r>
            <a:r>
              <a:rPr lang="en-GB" sz="2300" dirty="0"/>
              <a:t>[j] = </a:t>
            </a:r>
            <a:r>
              <a:rPr lang="en-GB" sz="2300" dirty="0" err="1"/>
              <a:t>arr</a:t>
            </a:r>
            <a:r>
              <a:rPr lang="en-GB" sz="2300" dirty="0"/>
              <a:t>[j - gap]</a:t>
            </a:r>
          </a:p>
          <a:p>
            <a:pPr marL="0" indent="0">
              <a:buNone/>
            </a:pPr>
            <a:r>
              <a:rPr lang="en-GB" sz="2300" dirty="0"/>
              <a:t>                j = j - gap</a:t>
            </a:r>
          </a:p>
          <a:p>
            <a:pPr marL="0" indent="0">
              <a:buNone/>
            </a:pPr>
            <a:r>
              <a:rPr lang="en-GB" sz="2300" dirty="0"/>
              <a:t>            </a:t>
            </a:r>
            <a:r>
              <a:rPr lang="en-GB" sz="2300" dirty="0" err="1"/>
              <a:t>arr</a:t>
            </a:r>
            <a:r>
              <a:rPr lang="en-GB" sz="2300" dirty="0"/>
              <a:t>[j] = temp</a:t>
            </a:r>
          </a:p>
          <a:p>
            <a:pPr marL="0" indent="0">
              <a:buNone/>
            </a:pPr>
            <a:r>
              <a:rPr lang="en-GB" sz="2300" dirty="0"/>
              <a:t>        gap = gap / </a:t>
            </a:r>
            <a:r>
              <a:rPr lang="en-GB" sz="2300" dirty="0" smtClean="0"/>
              <a:t>2</a:t>
            </a:r>
            <a:endParaRPr lang="en-GB" sz="2300" dirty="0"/>
          </a:p>
        </p:txBody>
      </p:sp>
    </p:spTree>
    <p:extLst>
      <p:ext uri="{BB962C8B-B14F-4D97-AF65-F5344CB8AC3E}">
        <p14:creationId xmlns:p14="http://schemas.microsoft.com/office/powerpoint/2010/main" val="1501228273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object 2"/>
          <p:cNvSpPr/>
          <p:nvPr/>
        </p:nvSpPr>
        <p:spPr>
          <a:xfrm>
            <a:off x="1528764" y="1230375"/>
            <a:ext cx="9139555" cy="25400"/>
          </a:xfrm>
          <a:custGeom>
            <a:avLst/>
            <a:gdLst/>
            <a:ahLst/>
            <a:cxnLst/>
            <a:rect l="l" t="t" r="r" b="b"/>
            <a:pathLst>
              <a:path w="9139555" h="25400">
                <a:moveTo>
                  <a:pt x="9139236" y="0"/>
                </a:moveTo>
                <a:lnTo>
                  <a:pt x="0" y="0"/>
                </a:lnTo>
                <a:lnTo>
                  <a:pt x="0" y="25400"/>
                </a:lnTo>
                <a:lnTo>
                  <a:pt x="9139236" y="25400"/>
                </a:lnTo>
                <a:lnTo>
                  <a:pt x="9139236" y="0"/>
                </a:lnTo>
                <a:close/>
              </a:path>
            </a:pathLst>
          </a:custGeom>
          <a:solidFill>
            <a:srgbClr val="005FAA"/>
          </a:solidFill>
        </p:spPr>
        <p:txBody>
          <a:bodyPr wrap="square" lIns="0" tIns="0" rIns="0" bIns="0" rtlCol="0"/>
          <a:lstStyle/>
          <a:p>
            <a:endParaRPr/>
          </a:p>
        </p:txBody>
      </p:sp>
      <p:pic>
        <p:nvPicPr>
          <p:cNvPr id="3" name="object 3"/>
          <p:cNvPicPr/>
          <p:nvPr/>
        </p:nvPicPr>
        <p:blipFill>
          <a:blip r:embed="rId2" cstate="print"/>
          <a:stretch>
            <a:fillRect/>
          </a:stretch>
        </p:blipFill>
        <p:spPr>
          <a:xfrm>
            <a:off x="1600201" y="6305551"/>
            <a:ext cx="2409825" cy="352425"/>
          </a:xfrm>
          <a:prstGeom prst="rect">
            <a:avLst/>
          </a:prstGeom>
        </p:spPr>
      </p:pic>
      <p:sp>
        <p:nvSpPr>
          <p:cNvPr id="4" name="object 4"/>
          <p:cNvSpPr txBox="1">
            <a:spLocks noGrp="1"/>
          </p:cNvSpPr>
          <p:nvPr>
            <p:ph type="title"/>
          </p:nvPr>
        </p:nvSpPr>
        <p:spPr>
          <a:xfrm>
            <a:off x="1674813" y="37749"/>
            <a:ext cx="8277225" cy="934743"/>
          </a:xfrm>
          <a:prstGeom prst="rect">
            <a:avLst/>
          </a:prstGeom>
        </p:spPr>
        <p:txBody>
          <a:bodyPr vert="horz" wrap="square" lIns="0" tIns="305435" rIns="0" bIns="0" rtlCol="0" anchor="ctr">
            <a:spAutoFit/>
          </a:bodyPr>
          <a:lstStyle/>
          <a:p>
            <a:r>
              <a:rPr lang="en-IN" dirty="0"/>
              <a:t>Python Implementation</a:t>
            </a:r>
            <a:endParaRPr lang="en-GB" b="1" dirty="0"/>
          </a:p>
        </p:txBody>
      </p:sp>
      <p:sp>
        <p:nvSpPr>
          <p:cNvPr id="6" name="Date Placeholder 5">
            <a:extLst>
              <a:ext uri="{FF2B5EF4-FFF2-40B4-BE49-F238E27FC236}">
                <a16:creationId xmlns:a16="http://schemas.microsoft.com/office/drawing/2014/main" id="{FE10BD3E-931A-AAF0-1B67-4C1E30FA2252}"/>
              </a:ext>
            </a:extLst>
          </p:cNvPr>
          <p:cNvSpPr>
            <a:spLocks noGrp="1"/>
          </p:cNvSpPr>
          <p:nvPr>
            <p:ph type="dt" sz="half" idx="4294967295"/>
          </p:nvPr>
        </p:nvSpPr>
        <p:spPr>
          <a:xfrm>
            <a:off x="45720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l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BB54DEB-AD01-4AFD-8ACD-75D7F5F70EE2}" type="datetime1">
              <a:rPr lang="en-US" smtClean="0"/>
              <a:pPr/>
              <a:t>8/12/2025</a:t>
            </a:fld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6CB8FC9D-5039-C5DB-4E2D-44F4DB898F31}"/>
              </a:ext>
            </a:extLst>
          </p:cNvPr>
          <p:cNvSpPr>
            <a:spLocks noGrp="1"/>
          </p:cNvSpPr>
          <p:nvPr>
            <p:ph type="sldNum" sz="quarter" idx="4294967295"/>
          </p:nvPr>
        </p:nvSpPr>
        <p:spPr>
          <a:xfrm>
            <a:off x="6583680" y="6377940"/>
            <a:ext cx="2103120" cy="342900"/>
          </a:xfrm>
          <a:prstGeom prst="rect">
            <a:avLst/>
          </a:prstGeom>
        </p:spPr>
        <p:txBody>
          <a:bodyPr wrap="square" lIns="0" tIns="0" rIns="0" bIns="0">
            <a:spAutoFit/>
          </a:bodyPr>
          <a:lstStyle>
            <a:defPPr>
              <a:defRPr kern="0"/>
            </a:defPPr>
            <a:lvl1pPr algn="r">
              <a:defRPr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6F15528-21DE-4FAA-801E-634DDDAF4B2B}" type="slidenum">
              <a:rPr lang="en-IN" smtClean="0"/>
              <a:pPr/>
              <a:t>9</a:t>
            </a:fld>
            <a:endParaRPr lang="en-US"/>
          </a:p>
        </p:txBody>
      </p:sp>
      <p:sp>
        <p:nvSpPr>
          <p:cNvPr id="8" name="Rectangle 1"/>
          <p:cNvSpPr>
            <a:spLocks noGrp="1" noChangeArrowheads="1"/>
          </p:cNvSpPr>
          <p:nvPr>
            <p:ph type="body" idx="1"/>
          </p:nvPr>
        </p:nvSpPr>
        <p:spPr bwMode="auto">
          <a:xfrm>
            <a:off x="1508760" y="1477759"/>
            <a:ext cx="9055677" cy="5789662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  <a:spAutoFit/>
          </a:bodyPr>
          <a:lstStyle/>
          <a:p>
            <a:pPr marL="0" indent="0">
              <a:buNone/>
            </a:pPr>
            <a:r>
              <a:rPr lang="en-GB" sz="1700" dirty="0" err="1"/>
              <a:t>def</a:t>
            </a:r>
            <a:r>
              <a:rPr lang="en-GB" sz="1700" dirty="0"/>
              <a:t> </a:t>
            </a:r>
            <a:r>
              <a:rPr lang="en-GB" sz="1700" dirty="0" err="1"/>
              <a:t>shell_sort</a:t>
            </a:r>
            <a:r>
              <a:rPr lang="en-GB" sz="1700" dirty="0"/>
              <a:t>(</a:t>
            </a:r>
            <a:r>
              <a:rPr lang="en-GB" sz="1700" dirty="0" err="1"/>
              <a:t>arr</a:t>
            </a:r>
            <a:r>
              <a:rPr lang="en-GB" sz="1700" dirty="0"/>
              <a:t>):</a:t>
            </a:r>
          </a:p>
          <a:p>
            <a:pPr marL="0" indent="0">
              <a:buNone/>
            </a:pPr>
            <a:r>
              <a:rPr lang="en-GB" sz="1700" dirty="0"/>
              <a:t>    n = </a:t>
            </a:r>
            <a:r>
              <a:rPr lang="en-GB" sz="1700" dirty="0" err="1"/>
              <a:t>len</a:t>
            </a:r>
            <a:r>
              <a:rPr lang="en-GB" sz="1700" dirty="0"/>
              <a:t>(</a:t>
            </a:r>
            <a:r>
              <a:rPr lang="en-GB" sz="1700" dirty="0" err="1"/>
              <a:t>arr</a:t>
            </a:r>
            <a:r>
              <a:rPr lang="en-GB" sz="1700" dirty="0"/>
              <a:t>)</a:t>
            </a:r>
          </a:p>
          <a:p>
            <a:pPr marL="0" indent="0">
              <a:buNone/>
            </a:pPr>
            <a:r>
              <a:rPr lang="en-GB" sz="1700" dirty="0"/>
              <a:t>    gap = n // </a:t>
            </a:r>
            <a:r>
              <a:rPr lang="en-GB" sz="1700" dirty="0" smtClean="0"/>
              <a:t>2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    while gap &gt; 0:</a:t>
            </a:r>
          </a:p>
          <a:p>
            <a:pPr marL="0" indent="0">
              <a:buNone/>
            </a:pPr>
            <a:r>
              <a:rPr lang="en-GB" sz="1700" dirty="0"/>
              <a:t>        for </a:t>
            </a:r>
            <a:r>
              <a:rPr lang="en-GB" sz="1700" dirty="0" err="1"/>
              <a:t>i</a:t>
            </a:r>
            <a:r>
              <a:rPr lang="en-GB" sz="1700" dirty="0"/>
              <a:t> in range(gap, n):</a:t>
            </a:r>
          </a:p>
          <a:p>
            <a:pPr marL="0" indent="0">
              <a:buNone/>
            </a:pPr>
            <a:r>
              <a:rPr lang="en-GB" sz="1700" dirty="0"/>
              <a:t>            temp = </a:t>
            </a:r>
            <a:r>
              <a:rPr lang="en-GB" sz="1700" dirty="0" err="1"/>
              <a:t>arr</a:t>
            </a:r>
            <a:r>
              <a:rPr lang="en-GB" sz="1700" dirty="0"/>
              <a:t>[</a:t>
            </a:r>
            <a:r>
              <a:rPr lang="en-GB" sz="1700" dirty="0" err="1"/>
              <a:t>i</a:t>
            </a:r>
            <a:r>
              <a:rPr lang="en-GB" sz="1700" dirty="0"/>
              <a:t>]</a:t>
            </a:r>
          </a:p>
          <a:p>
            <a:pPr marL="0" indent="0">
              <a:buNone/>
            </a:pPr>
            <a:r>
              <a:rPr lang="en-GB" sz="1700" dirty="0"/>
              <a:t>            j = </a:t>
            </a:r>
            <a:r>
              <a:rPr lang="en-GB" sz="1700" dirty="0" err="1"/>
              <a:t>i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            while j &gt;= gap and </a:t>
            </a:r>
            <a:r>
              <a:rPr lang="en-GB" sz="1700" dirty="0" err="1"/>
              <a:t>arr</a:t>
            </a:r>
            <a:r>
              <a:rPr lang="en-GB" sz="1700" dirty="0"/>
              <a:t>[j - gap] &gt; temp:</a:t>
            </a:r>
          </a:p>
          <a:p>
            <a:pPr marL="0" indent="0">
              <a:buNone/>
            </a:pPr>
            <a:r>
              <a:rPr lang="en-GB" sz="1700" dirty="0"/>
              <a:t>                </a:t>
            </a:r>
            <a:r>
              <a:rPr lang="en-GB" sz="1700" dirty="0" err="1"/>
              <a:t>arr</a:t>
            </a:r>
            <a:r>
              <a:rPr lang="en-GB" sz="1700" dirty="0"/>
              <a:t>[j] = </a:t>
            </a:r>
            <a:r>
              <a:rPr lang="en-GB" sz="1700" dirty="0" err="1"/>
              <a:t>arr</a:t>
            </a:r>
            <a:r>
              <a:rPr lang="en-GB" sz="1700" dirty="0"/>
              <a:t>[j - gap]</a:t>
            </a:r>
          </a:p>
          <a:p>
            <a:pPr marL="0" indent="0">
              <a:buNone/>
            </a:pPr>
            <a:r>
              <a:rPr lang="en-GB" sz="1700" dirty="0"/>
              <a:t>                j -= gap</a:t>
            </a:r>
          </a:p>
          <a:p>
            <a:pPr marL="0" indent="0">
              <a:buNone/>
            </a:pPr>
            <a:r>
              <a:rPr lang="en-GB" sz="1700" dirty="0"/>
              <a:t>            </a:t>
            </a:r>
            <a:r>
              <a:rPr lang="en-GB" sz="1700" dirty="0" err="1"/>
              <a:t>arr</a:t>
            </a:r>
            <a:r>
              <a:rPr lang="en-GB" sz="1700" dirty="0"/>
              <a:t>[j] = temp</a:t>
            </a:r>
          </a:p>
          <a:p>
            <a:pPr marL="0" indent="0">
              <a:buNone/>
            </a:pPr>
            <a:r>
              <a:rPr lang="en-GB" sz="1700" dirty="0"/>
              <a:t>        gap //= </a:t>
            </a:r>
            <a:r>
              <a:rPr lang="en-GB" sz="1700" dirty="0" smtClean="0"/>
              <a:t>2</a:t>
            </a:r>
            <a:endParaRPr lang="en-GB" sz="1700" dirty="0"/>
          </a:p>
          <a:p>
            <a:pPr marL="0" indent="0">
              <a:buNone/>
            </a:pPr>
            <a:r>
              <a:rPr lang="en-GB" sz="1700" dirty="0"/>
              <a:t>data = [23, 12, 1, 8, 34, 54, 2, 3]</a:t>
            </a:r>
          </a:p>
          <a:p>
            <a:pPr marL="0" indent="0">
              <a:buNone/>
            </a:pPr>
            <a:r>
              <a:rPr lang="en-GB" sz="1700" dirty="0" err="1"/>
              <a:t>shell_sort</a:t>
            </a:r>
            <a:r>
              <a:rPr lang="en-GB" sz="1700" dirty="0"/>
              <a:t>(data)</a:t>
            </a:r>
          </a:p>
          <a:p>
            <a:pPr marL="0" indent="0">
              <a:buNone/>
            </a:pPr>
            <a:r>
              <a:rPr lang="en-GB" sz="1700" dirty="0"/>
              <a:t>print("Sorted array:", data)</a:t>
            </a:r>
          </a:p>
          <a:p>
            <a:pPr marL="0" indent="0">
              <a:buNone/>
            </a:pPr>
            <a:endParaRPr lang="en-GB" sz="1700" dirty="0"/>
          </a:p>
        </p:txBody>
      </p:sp>
    </p:spTree>
    <p:extLst>
      <p:ext uri="{BB962C8B-B14F-4D97-AF65-F5344CB8AC3E}">
        <p14:creationId xmlns:p14="http://schemas.microsoft.com/office/powerpoint/2010/main" val="305190135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31</TotalTime>
  <Words>755</Words>
  <Application>Microsoft Office PowerPoint</Application>
  <PresentationFormat>Widescreen</PresentationFormat>
  <Paragraphs>146</Paragraphs>
  <Slides>15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8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4" baseType="lpstr">
      <vt:lpstr>Aptos</vt:lpstr>
      <vt:lpstr>Aptos Display</vt:lpstr>
      <vt:lpstr>Arial</vt:lpstr>
      <vt:lpstr>Arial Black</vt:lpstr>
      <vt:lpstr>Arial Unicode MS</vt:lpstr>
      <vt:lpstr>Garamond</vt:lpstr>
      <vt:lpstr>Palatino Linotype</vt:lpstr>
      <vt:lpstr>Times New Roman</vt:lpstr>
      <vt:lpstr>Office Theme</vt:lpstr>
      <vt:lpstr>Data Structure</vt:lpstr>
      <vt:lpstr>Objective of the Session</vt:lpstr>
      <vt:lpstr>Introduction</vt:lpstr>
      <vt:lpstr>How It Works (Concept)</vt:lpstr>
      <vt:lpstr>Example</vt:lpstr>
      <vt:lpstr>Step-by-Step Process</vt:lpstr>
      <vt:lpstr>Step-by-Step Process</vt:lpstr>
      <vt:lpstr>Algorithm (Pseudocode)</vt:lpstr>
      <vt:lpstr>Python Implementation</vt:lpstr>
      <vt:lpstr>Dry Run Table</vt:lpstr>
      <vt:lpstr>Complexity Analysis</vt:lpstr>
      <vt:lpstr>Advantages</vt:lpstr>
      <vt:lpstr>Disadvantages</vt:lpstr>
      <vt:lpstr>Applications</vt:lpstr>
      <vt:lpstr>Assignment 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Data Structure</dc:title>
  <dc:creator>DEEPAK KAUSHIK</dc:creator>
  <cp:lastModifiedBy>Admin</cp:lastModifiedBy>
  <cp:revision>22</cp:revision>
  <dcterms:created xsi:type="dcterms:W3CDTF">2025-08-12T03:45:59Z</dcterms:created>
  <dcterms:modified xsi:type="dcterms:W3CDTF">2025-08-12T12:55:24Z</dcterms:modified>
</cp:coreProperties>
</file>