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512" y="128524"/>
            <a:ext cx="8884920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299844"/>
            <a:ext cx="86512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81200" y="3067049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dirty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dirty="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Mid-Square Method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1168326"/>
            <a:ext cx="7467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Square the key → take middle r digits as index.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Example: k = 1234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1234² = 1522756 → middle digits = 227 → index = 227 % m.</a:t>
            </a:r>
            <a:endParaRPr lang="en-GB" sz="26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Folding 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1286766"/>
            <a:ext cx="78486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aramond" panose="02020404030301010803" pitchFamily="18" charset="0"/>
              </a:rPr>
              <a:t>Split the key into equal parts, add them together, apply modulo.</a:t>
            </a:r>
          </a:p>
          <a:p>
            <a:pPr>
              <a:lnSpc>
                <a:spcPct val="150000"/>
              </a:lnSpc>
            </a:pPr>
            <a:r>
              <a:rPr lang="en-GB" sz="3000" dirty="0" smtClean="0">
                <a:latin typeface="Garamond" panose="02020404030301010803" pitchFamily="18" charset="0"/>
              </a:rPr>
              <a:t>Example: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aramond" panose="02020404030301010803" pitchFamily="18" charset="0"/>
              </a:rPr>
              <a:t>k = 123456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aramond" panose="02020404030301010803" pitchFamily="18" charset="0"/>
              </a:rPr>
              <a:t>Parts: 12, 34, 56 → sum = 102 → 102 % m.</a:t>
            </a:r>
            <a:endParaRPr lang="en-GB" sz="30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Collisions in Hashing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1286766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b="1" dirty="0" smtClean="0">
                <a:latin typeface="Garamond" panose="02020404030301010803" pitchFamily="18" charset="0"/>
              </a:rPr>
              <a:t>Definition:</a:t>
            </a:r>
            <a:r>
              <a:rPr lang="en-GB" sz="3000" dirty="0" smtClean="0">
                <a:latin typeface="Garamond" panose="02020404030301010803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aramond" panose="02020404030301010803" pitchFamily="18" charset="0"/>
              </a:rPr>
              <a:t>Two different keys produce the same hash index.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 smtClean="0">
                <a:latin typeface="Garamond" panose="02020404030301010803" pitchFamily="18" charset="0"/>
              </a:rPr>
              <a:t>Causes: Limited table size, poor hash function.</a:t>
            </a:r>
            <a:endParaRPr lang="en-GB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0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Collision Resolution Techniques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1286766"/>
            <a:ext cx="784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000" b="1" dirty="0" smtClean="0">
                <a:latin typeface="Garamond" panose="02020404030301010803" pitchFamily="18" charset="0"/>
              </a:rPr>
              <a:t>Open Addressing</a:t>
            </a:r>
            <a:r>
              <a:rPr lang="en-GB" sz="3000" dirty="0" smtClean="0">
                <a:latin typeface="Garamond" panose="02020404030301010803" pitchFamily="18" charset="0"/>
              </a:rPr>
              <a:t> – Find next free slot (linear, quadratic, double hashing).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3000" b="1" dirty="0" smtClean="0">
                <a:latin typeface="Garamond" panose="02020404030301010803" pitchFamily="18" charset="0"/>
              </a:rPr>
              <a:t>Chaining</a:t>
            </a:r>
            <a:r>
              <a:rPr lang="en-GB" sz="3000" dirty="0" smtClean="0">
                <a:latin typeface="Garamond" panose="02020404030301010803" pitchFamily="18" charset="0"/>
              </a:rPr>
              <a:t> – Store multiple keys at same index in a linked list.</a:t>
            </a:r>
            <a:endParaRPr lang="en-GB" sz="3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991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Numerical Example with Collisions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0240" y="1150489"/>
            <a:ext cx="7848600" cy="5026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Table size = 7, keys = {50, 700, 76, 85, 92}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Hash: key % 7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Calculations: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50 % 7 = 1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700 % 7 = 0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76 % 7 = 6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85 % 7 = 1 (collision)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92 % 7 = 1 (collision)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Garamond" panose="02020404030301010803" pitchFamily="18" charset="0"/>
              </a:rPr>
              <a:t>Resolution: Use chaining.</a:t>
            </a:r>
            <a:endParaRPr lang="en-GB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784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Advantages &amp; Disadvantages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0240" y="1150489"/>
            <a:ext cx="784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Advantages:</a:t>
            </a:r>
            <a:endParaRPr lang="en-GB" sz="26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Fast lookup and insertion.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Saves memory compared to direct addressing.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Disadvantages:</a:t>
            </a:r>
            <a:endParaRPr lang="en-GB" sz="26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Collisions unavoidable.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Poor choice of hash function leads to inefficiency.</a:t>
            </a:r>
            <a:endParaRPr lang="en-GB" sz="2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7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587" y="326248"/>
            <a:ext cx="4314825" cy="404919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0" algn="ctr">
              <a:lnSpc>
                <a:spcPts val="287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GB" sz="3200" dirty="0"/>
              <a:t>Hash Functions</a:t>
            </a:r>
            <a:endParaRPr lang="en-IN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1393033"/>
            <a:ext cx="563880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400" dirty="0" smtClean="0">
                <a:latin typeface="Calibri"/>
                <a:cs typeface="Calibri"/>
              </a:rPr>
              <a:t>Understand the concept of a Hash Function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400" dirty="0" smtClean="0">
                <a:latin typeface="Calibri"/>
                <a:cs typeface="Calibri"/>
              </a:rPr>
              <a:t>Learn how to map keys to indices using a Hash Function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400" dirty="0" smtClean="0">
                <a:latin typeface="Calibri"/>
                <a:cs typeface="Calibri"/>
              </a:rPr>
              <a:t>Explore examples of different types of Hash Functions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400" dirty="0" smtClean="0">
                <a:latin typeface="Calibri"/>
                <a:cs typeface="Calibri"/>
              </a:rPr>
              <a:t>Understand the algorithmic steps to compute a hash value Learn about collision handling techniques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3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/>
              <a:t>Introduction to Hash 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800" y="1379417"/>
            <a:ext cx="8206105" cy="330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A hash function is a function that maps data (keys) to a fixed-size numerical value (hash code).</a:t>
            </a:r>
          </a:p>
          <a:p>
            <a:pPr algn="l">
              <a:lnSpc>
                <a:spcPct val="150000"/>
              </a:lnSpc>
            </a:pPr>
            <a:r>
              <a:rPr lang="en-GB" sz="2400" b="1" dirty="0" smtClean="0"/>
              <a:t>Purpose:</a:t>
            </a:r>
            <a:endParaRPr lang="en-GB" sz="2400" b="1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Used in hash tables for quick data retrieval.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Example: Mapping “CAT” → 123</a:t>
            </a:r>
          </a:p>
          <a:p>
            <a:pPr marL="355600" indent="-342900" algn="just">
              <a:lnSpc>
                <a:spcPct val="15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748030" algn="l"/>
                <a:tab pos="1681480" algn="l"/>
                <a:tab pos="2674620" algn="l"/>
                <a:tab pos="3168650" algn="l"/>
                <a:tab pos="4136390" algn="l"/>
                <a:tab pos="5238750" algn="l"/>
                <a:tab pos="5749290" algn="l"/>
                <a:tab pos="6259830" algn="l"/>
                <a:tab pos="7750175" algn="l"/>
              </a:tabLst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IN" sz="3600" dirty="0"/>
              <a:t>Why Hash Functions?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6397" y="1064409"/>
            <a:ext cx="8439150" cy="595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600" b="1" dirty="0" smtClean="0">
                <a:latin typeface="Garamond" panose="02020404030301010803" pitchFamily="18" charset="0"/>
              </a:rPr>
              <a:t>Fast Access:</a:t>
            </a:r>
            <a:r>
              <a:rPr lang="en-IN" sz="2600" dirty="0" smtClean="0">
                <a:latin typeface="Garamond" panose="02020404030301010803" pitchFamily="18" charset="0"/>
              </a:rPr>
              <a:t> O(1) average time complexity for search/insert/delete.</a:t>
            </a:r>
          </a:p>
          <a:p>
            <a:pPr>
              <a:lnSpc>
                <a:spcPct val="150000"/>
              </a:lnSpc>
            </a:pPr>
            <a:r>
              <a:rPr lang="en-IN" sz="2600" b="1" dirty="0" smtClean="0">
                <a:latin typeface="Garamond" panose="02020404030301010803" pitchFamily="18" charset="0"/>
              </a:rPr>
              <a:t>Memory Efficiency:</a:t>
            </a:r>
            <a:r>
              <a:rPr lang="en-IN" sz="2600" dirty="0" smtClean="0">
                <a:latin typeface="Garamond" panose="02020404030301010803" pitchFamily="18" charset="0"/>
              </a:rPr>
              <a:t> Uses indices instead of storing full keys in search structure.</a:t>
            </a:r>
          </a:p>
          <a:p>
            <a:pPr>
              <a:lnSpc>
                <a:spcPct val="150000"/>
              </a:lnSpc>
            </a:pPr>
            <a:r>
              <a:rPr lang="en-IN" sz="2600" b="1" dirty="0" smtClean="0">
                <a:latin typeface="Garamond" panose="02020404030301010803" pitchFamily="18" charset="0"/>
              </a:rPr>
              <a:t>Applications:</a:t>
            </a:r>
            <a:endParaRPr lang="en-IN" sz="2600" dirty="0" smtClean="0">
              <a:latin typeface="Garamond" panose="02020404030301010803" pitchFamily="18" charset="0"/>
            </a:endParaRP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Databases indexing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Caches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Cryptography</a:t>
            </a:r>
          </a:p>
          <a:p>
            <a:pPr>
              <a:lnSpc>
                <a:spcPct val="150000"/>
              </a:lnSpc>
            </a:pPr>
            <a:endParaRPr lang="en-IN" sz="2600" dirty="0" smtClean="0"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GB" sz="2600" dirty="0">
              <a:latin typeface="Garamond" panose="020204040303010108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907748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>
                <a:latin typeface="Garamond" panose="02020404030301010803" pitchFamily="18" charset="0"/>
              </a:rPr>
              <a:t>Properties of a Good Hash 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592" y="1286765"/>
            <a:ext cx="8752840" cy="44750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Deterministic</a:t>
            </a:r>
            <a:r>
              <a:rPr lang="en-GB" sz="2800" dirty="0" smtClean="0">
                <a:latin typeface="Garamond" panose="02020404030301010803" pitchFamily="18" charset="0"/>
              </a:rPr>
              <a:t> – Same input always produces the same output.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Uniform Distribution</a:t>
            </a:r>
            <a:r>
              <a:rPr lang="en-GB" sz="2800" dirty="0" smtClean="0">
                <a:latin typeface="Garamond" panose="02020404030301010803" pitchFamily="18" charset="0"/>
              </a:rPr>
              <a:t> – Keys spread evenly across table slots.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Minimized Collisions</a:t>
            </a:r>
            <a:r>
              <a:rPr lang="en-GB" sz="2800" dirty="0" smtClean="0">
                <a:latin typeface="Garamond" panose="02020404030301010803" pitchFamily="18" charset="0"/>
              </a:rPr>
              <a:t> – Different keys rarely map to same slot.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Fast Computation</a:t>
            </a:r>
            <a:r>
              <a:rPr lang="en-GB" sz="2800" dirty="0" smtClean="0">
                <a:latin typeface="Garamond" panose="02020404030301010803" pitchFamily="18" charset="0"/>
              </a:rPr>
              <a:t> – Should be efficient to calculate.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/>
              <a:t>A</a:t>
            </a:r>
            <a:r>
              <a:rPr lang="en-GB" sz="3600" dirty="0" smtClean="0"/>
              <a:t>lgorithm </a:t>
            </a:r>
            <a:r>
              <a:rPr lang="en-GB" sz="3600" dirty="0"/>
              <a:t>Steps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75955" cy="321305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Basic Working Process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Step 1:</a:t>
            </a:r>
            <a:r>
              <a:rPr lang="en-GB" sz="2600" dirty="0" smtClean="0">
                <a:latin typeface="Garamond" panose="02020404030301010803" pitchFamily="18" charset="0"/>
              </a:rPr>
              <a:t> Take input key.</a:t>
            </a:r>
            <a:br>
              <a:rPr lang="en-GB" sz="2600" dirty="0" smtClean="0">
                <a:latin typeface="Garamond" panose="02020404030301010803" pitchFamily="18" charset="0"/>
              </a:rPr>
            </a:br>
            <a:r>
              <a:rPr lang="en-GB" sz="2600" b="1" dirty="0" smtClean="0">
                <a:latin typeface="Garamond" panose="02020404030301010803" pitchFamily="18" charset="0"/>
              </a:rPr>
              <a:t>Step 2:</a:t>
            </a:r>
            <a:r>
              <a:rPr lang="en-GB" sz="2600" dirty="0" smtClean="0">
                <a:latin typeface="Garamond" panose="02020404030301010803" pitchFamily="18" charset="0"/>
              </a:rPr>
              <a:t> Apply hash function → numeric hash value.</a:t>
            </a:r>
            <a:br>
              <a:rPr lang="en-GB" sz="2600" dirty="0" smtClean="0">
                <a:latin typeface="Garamond" panose="02020404030301010803" pitchFamily="18" charset="0"/>
              </a:rPr>
            </a:br>
            <a:r>
              <a:rPr lang="en-GB" sz="2600" b="1" dirty="0" smtClean="0">
                <a:latin typeface="Garamond" panose="02020404030301010803" pitchFamily="18" charset="0"/>
              </a:rPr>
              <a:t>Step 3:</a:t>
            </a:r>
            <a:r>
              <a:rPr lang="en-GB" sz="2600" dirty="0" smtClean="0">
                <a:latin typeface="Garamond" panose="02020404030301010803" pitchFamily="18" charset="0"/>
              </a:rPr>
              <a:t> Apply modulo operation to fit table size.</a:t>
            </a:r>
          </a:p>
          <a:p>
            <a:pPr lvl="3">
              <a:lnSpc>
                <a:spcPct val="150000"/>
              </a:lnSpc>
            </a:pPr>
            <a:r>
              <a:rPr lang="en-GB" sz="26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Formula: </a:t>
            </a:r>
            <a:r>
              <a:rPr lang="en-IN" sz="28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index=h(key)%</a:t>
            </a:r>
            <a:r>
              <a:rPr lang="en-IN" sz="28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table_size</a:t>
            </a:r>
            <a:endParaRPr lang="en-GB" sz="2600" dirty="0" smtClean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907748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>
                <a:latin typeface="Garamond" panose="02020404030301010803" pitchFamily="18" charset="0"/>
              </a:rPr>
              <a:t>Example: Simple Modulo Hash Function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990600"/>
            <a:ext cx="7467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Table size = 10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Keys = {32, 45, 62, 97}</a:t>
            </a:r>
          </a:p>
          <a:p>
            <a:pPr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Formula: index = key % 10</a:t>
            </a:r>
          </a:p>
          <a:p>
            <a:pPr>
              <a:lnSpc>
                <a:spcPct val="150000"/>
              </a:lnSpc>
            </a:pPr>
            <a:r>
              <a:rPr lang="en-GB" sz="2600" b="1" dirty="0" smtClean="0">
                <a:latin typeface="Garamond" panose="02020404030301010803" pitchFamily="18" charset="0"/>
              </a:rPr>
              <a:t>Calculation:</a:t>
            </a:r>
            <a:endParaRPr lang="en-GB" sz="2600" dirty="0" smtClean="0">
              <a:latin typeface="Garamond" panose="02020404030301010803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32 % 10 = 2</a:t>
            </a:r>
          </a:p>
          <a:p>
            <a:pPr lvl="1"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45 % 10 = 5</a:t>
            </a:r>
          </a:p>
          <a:p>
            <a:pPr lvl="1"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62 % 10 = 2 (Collision)</a:t>
            </a:r>
          </a:p>
          <a:p>
            <a:pPr lvl="1">
              <a:lnSpc>
                <a:spcPct val="150000"/>
              </a:lnSpc>
            </a:pPr>
            <a:r>
              <a:rPr lang="en-GB" sz="2600" dirty="0" smtClean="0">
                <a:latin typeface="Garamond" panose="02020404030301010803" pitchFamily="18" charset="0"/>
              </a:rPr>
              <a:t>97 % 10 = 7</a:t>
            </a:r>
            <a:endParaRPr lang="en-GB" sz="26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Hash Functions Types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1049400"/>
            <a:ext cx="7236461" cy="9698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endParaRPr lang="en-GB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1445818"/>
            <a:ext cx="77724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Division Method – h(k) = k % m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Multiplication Method – h(k) = floor(m * (k * A mod 1))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Mid-Square Method – Square key, take middle digits.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Folding Method – Break key into parts, sum them.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dirty="0" smtClean="0">
                <a:latin typeface="Garamond" panose="02020404030301010803" pitchFamily="18" charset="0"/>
              </a:rPr>
              <a:t>Universal Hashing – Uses randomization to minimize collisions.</a:t>
            </a:r>
            <a:endParaRPr lang="en-IN" sz="26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907748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>
                <a:latin typeface="Garamond" panose="02020404030301010803" pitchFamily="18" charset="0"/>
              </a:rPr>
              <a:t>Division Method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8341" y="1217075"/>
            <a:ext cx="8636635" cy="333424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Formula: h(k)=</a:t>
            </a:r>
            <a:r>
              <a:rPr lang="en-GB" sz="2600" dirty="0" err="1" smtClean="0">
                <a:latin typeface="Garamond" panose="02020404030301010803" pitchFamily="18" charset="0"/>
              </a:rPr>
              <a:t>kmod</a:t>
            </a:r>
            <a:r>
              <a:rPr lang="en-GB" sz="2600" dirty="0" smtClean="0">
                <a:latin typeface="Garamond" panose="02020404030301010803" pitchFamily="18" charset="0"/>
              </a:rPr>
              <a:t>  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Choose </a:t>
            </a:r>
            <a:r>
              <a:rPr lang="en-GB" sz="2600" b="1" dirty="0" smtClean="0">
                <a:latin typeface="Garamond" panose="02020404030301010803" pitchFamily="18" charset="0"/>
              </a:rPr>
              <a:t>m</a:t>
            </a:r>
            <a:r>
              <a:rPr lang="en-GB" sz="2600" dirty="0" smtClean="0">
                <a:latin typeface="Garamond" panose="02020404030301010803" pitchFamily="18" charset="0"/>
              </a:rPr>
              <a:t> as a prime number to reduce collisions.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Example: k = 12345, m = 97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>
                <a:latin typeface="Garamond" panose="02020404030301010803" pitchFamily="18" charset="0"/>
              </a:rPr>
              <a:t>12345 % 97 = 26</a:t>
            </a:r>
          </a:p>
          <a:p>
            <a:pPr marL="12700">
              <a:lnSpc>
                <a:spcPct val="150000"/>
              </a:lnSpc>
              <a:spcBef>
                <a:spcPts val="1300"/>
              </a:spcBef>
            </a:pPr>
            <a:endParaRPr sz="26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570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Hash Functions</vt:lpstr>
      <vt:lpstr>Introduction to Hash Functions</vt:lpstr>
      <vt:lpstr>Why Hash Functions?</vt:lpstr>
      <vt:lpstr>Properties of a Good Hash Function</vt:lpstr>
      <vt:lpstr>Algorithm Steps</vt:lpstr>
      <vt:lpstr>Example: Simple Modulo Hash Function</vt:lpstr>
      <vt:lpstr>Hash Functions Types</vt:lpstr>
      <vt:lpstr>Division Method</vt:lpstr>
      <vt:lpstr>Mid-Square Method</vt:lpstr>
      <vt:lpstr>Folding Method</vt:lpstr>
      <vt:lpstr>Collisions in Hashing</vt:lpstr>
      <vt:lpstr>Collision Resolution Techniques</vt:lpstr>
      <vt:lpstr>Numerical Example with Collisions</vt:lpstr>
      <vt:lpstr>Advantages &amp;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31</cp:revision>
  <dcterms:created xsi:type="dcterms:W3CDTF">2025-08-06T08:02:11Z</dcterms:created>
  <dcterms:modified xsi:type="dcterms:W3CDTF">2025-08-12T13:22:07Z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