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1" r:id="rId7"/>
    <p:sldId id="274" r:id="rId8"/>
    <p:sldId id="262" r:id="rId9"/>
    <p:sldId id="263" r:id="rId10"/>
    <p:sldId id="264" r:id="rId11"/>
    <p:sldId id="266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512" y="128524"/>
            <a:ext cx="8884920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299844"/>
            <a:ext cx="86512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3067049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dirty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dirty="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GB" sz="3600" dirty="0"/>
              <a:t>Example 2 – Open Addressing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1049400"/>
            <a:ext cx="7236461" cy="9698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endParaRPr lang="en-GB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6430" y="1074800"/>
            <a:ext cx="7772400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Example 2 – Open Addressing (Linear Probing)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Table size:</a:t>
            </a:r>
            <a:r>
              <a:rPr lang="en-GB" sz="2600" dirty="0" smtClean="0">
                <a:latin typeface="Garamond" panose="02020404030301010803" pitchFamily="18" charset="0"/>
              </a:rPr>
              <a:t> 7</a:t>
            </a:r>
            <a:br>
              <a:rPr lang="en-GB" sz="2600" dirty="0" smtClean="0">
                <a:latin typeface="Garamond" panose="02020404030301010803" pitchFamily="18" charset="0"/>
              </a:rPr>
            </a:br>
            <a:r>
              <a:rPr lang="en-GB" sz="2600" b="1" dirty="0" smtClean="0">
                <a:latin typeface="Garamond" panose="02020404030301010803" pitchFamily="18" charset="0"/>
              </a:rPr>
              <a:t>Keys:</a:t>
            </a:r>
            <a:r>
              <a:rPr lang="en-GB" sz="2600" dirty="0" smtClean="0">
                <a:latin typeface="Garamond" panose="02020404030301010803" pitchFamily="18" charset="0"/>
              </a:rPr>
              <a:t> {50, 700, 76, 85, 92}</a:t>
            </a:r>
            <a:br>
              <a:rPr lang="en-GB" sz="2600" dirty="0" smtClean="0">
                <a:latin typeface="Garamond" panose="02020404030301010803" pitchFamily="18" charset="0"/>
              </a:rPr>
            </a:br>
            <a:r>
              <a:rPr lang="en-GB" sz="2600" b="1" dirty="0" smtClean="0">
                <a:latin typeface="Garamond" panose="02020404030301010803" pitchFamily="18" charset="0"/>
              </a:rPr>
              <a:t>Hash Function:</a:t>
            </a:r>
            <a:r>
              <a:rPr lang="en-GB" sz="2600" dirty="0" smtClean="0">
                <a:latin typeface="Garamond" panose="02020404030301010803" pitchFamily="18" charset="0"/>
              </a:rPr>
              <a:t> h(k) = k % 7</a:t>
            </a:r>
            <a:endParaRPr lang="en-GB" sz="2600" dirty="0">
              <a:latin typeface="Garamond" panose="02020404030301010803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88947"/>
              </p:ext>
            </p:extLst>
          </p:nvPr>
        </p:nvGraphicFramePr>
        <p:xfrm>
          <a:off x="361921" y="3728813"/>
          <a:ext cx="8651875" cy="2499360"/>
        </p:xfrm>
        <a:graphic>
          <a:graphicData uri="http://schemas.openxmlformats.org/drawingml/2006/table">
            <a:tbl>
              <a:tblPr/>
              <a:tblGrid>
                <a:gridCol w="1730375">
                  <a:extLst>
                    <a:ext uri="{9D8B030D-6E8A-4147-A177-3AD203B41FA5}">
                      <a16:colId xmlns:a16="http://schemas.microsoft.com/office/drawing/2014/main" val="1507074572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1728411445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3119135247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1627391864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3822263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Hash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9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Place at index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9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Place at index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524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Place at index 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96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Collision → next = index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63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Collision → index 2 full → index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553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Example 3 – String Keys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8341" y="1217075"/>
            <a:ext cx="8636635" cy="496802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Example 3 – String Keys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Hashing is not just for numbers.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Hash Function:</a:t>
            </a:r>
            <a:r>
              <a:rPr lang="en-GB" sz="2600" dirty="0" smtClean="0">
                <a:latin typeface="Garamond" panose="02020404030301010803" pitchFamily="18" charset="0"/>
              </a:rPr>
              <a:t> Sum of ASCII codes % table size.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Table size:</a:t>
            </a:r>
            <a:r>
              <a:rPr lang="en-GB" sz="2600" dirty="0" smtClean="0">
                <a:latin typeface="Garamond" panose="02020404030301010803" pitchFamily="18" charset="0"/>
              </a:rPr>
              <a:t> 10</a:t>
            </a:r>
            <a:br>
              <a:rPr lang="en-GB" sz="2600" dirty="0" smtClean="0">
                <a:latin typeface="Garamond" panose="02020404030301010803" pitchFamily="18" charset="0"/>
              </a:rPr>
            </a:br>
            <a:r>
              <a:rPr lang="en-GB" sz="2600" b="1" dirty="0" smtClean="0">
                <a:latin typeface="Garamond" panose="02020404030301010803" pitchFamily="18" charset="0"/>
              </a:rPr>
              <a:t>Keys:</a:t>
            </a:r>
            <a:r>
              <a:rPr lang="en-GB" sz="2600" dirty="0" smtClean="0">
                <a:latin typeface="Garamond" panose="02020404030301010803" pitchFamily="18" charset="0"/>
              </a:rPr>
              <a:t> {"CAT", "DOG", "BEE"}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"CAT" → (67 + 65 + 84) = 216 → 216 % 10 = 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"DOG" → (68 + 79 + 71) = 218 → 218 % 10 = 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"BEE" → (66 + 69 + 69) = 204 → 204 % 10 = 4</a:t>
            </a:r>
            <a:endParaRPr lang="en-GB" sz="26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587" y="326248"/>
            <a:ext cx="4314825" cy="39690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0" algn="ctr">
              <a:lnSpc>
                <a:spcPts val="287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3200" dirty="0" smtClean="0">
                <a:solidFill>
                  <a:schemeClr val="bg1"/>
                </a:solidFill>
                <a:latin typeface="Calibri"/>
                <a:cs typeface="Calibri"/>
              </a:rPr>
              <a:t>Hash Table</a:t>
            </a:r>
            <a:endParaRPr lang="en-IN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1211277"/>
            <a:ext cx="4573270" cy="453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Understanding the concept of Hash Tables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Learning how to store and access elements using a hash function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Examples of Hash Table creation and usage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Algorithm of Hash Table operations and their applications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Complexity analysis of Hash Table operations (search, insert, delete)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Brainstorming session on designing efficient </a:t>
            </a:r>
            <a:r>
              <a:rPr lang="en-GB" sz="2200" smtClean="0">
                <a:latin typeface="Garamond" panose="02020404030301010803" pitchFamily="18" charset="0"/>
                <a:cs typeface="Calibri"/>
              </a:rPr>
              <a:t>hash functions</a:t>
            </a:r>
            <a:endParaRPr sz="2200" dirty="0">
              <a:latin typeface="Garamond" panose="020204040303010108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Introduction to Hash </a:t>
            </a:r>
            <a:r>
              <a:rPr lang="en-GB" sz="3600" dirty="0"/>
              <a:t>T</a:t>
            </a:r>
            <a:r>
              <a:rPr lang="en-GB" sz="3600" dirty="0" smtClean="0"/>
              <a:t>able 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1379417"/>
            <a:ext cx="8206105" cy="3270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 hash table is a data structure that stores key-value pairs, allowing for efficient insertion, deletion, and retrieval of data. </a:t>
            </a:r>
            <a:endParaRPr lang="en-GB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operates on the principle of hashing, where a hash function maps keys to indices in an underlying array, often referred to as buckets or slots.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Introduction to Hash </a:t>
            </a:r>
            <a:r>
              <a:rPr lang="en-GB" sz="3600" dirty="0" smtClean="0"/>
              <a:t>T</a:t>
            </a:r>
            <a:r>
              <a:rPr lang="en-GB" sz="3600" dirty="0" smtClean="0"/>
              <a:t>able.. 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1379417"/>
            <a:ext cx="8206105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Key:</a:t>
            </a:r>
            <a:r>
              <a:rPr lang="en-GB" sz="2600" dirty="0" smtClean="0">
                <a:latin typeface="Garamond" panose="02020404030301010803" pitchFamily="18" charset="0"/>
              </a:rPr>
              <a:t> Unique identifier for data.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Value:</a:t>
            </a:r>
            <a:r>
              <a:rPr lang="en-GB" sz="2600" dirty="0" smtClean="0">
                <a:latin typeface="Garamond" panose="02020404030301010803" pitchFamily="18" charset="0"/>
              </a:rPr>
              <a:t> Data associated with the key.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Hash Function:</a:t>
            </a:r>
            <a:r>
              <a:rPr lang="en-GB" sz="2600" dirty="0" smtClean="0">
                <a:latin typeface="Garamond" panose="02020404030301010803" pitchFamily="18" charset="0"/>
              </a:rPr>
              <a:t> A function that converts the key into an array index.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Goal:</a:t>
            </a:r>
            <a:r>
              <a:rPr lang="en-GB" sz="2600" dirty="0" smtClean="0">
                <a:latin typeface="Garamond" panose="02020404030301010803" pitchFamily="18" charset="0"/>
              </a:rPr>
              <a:t> To achieve </a:t>
            </a:r>
            <a:r>
              <a:rPr lang="en-GB" sz="2600" b="1" dirty="0" smtClean="0">
                <a:latin typeface="Garamond" panose="02020404030301010803" pitchFamily="18" charset="0"/>
              </a:rPr>
              <a:t>fast insertion, deletion, and lookup</a:t>
            </a:r>
            <a:r>
              <a:rPr lang="en-GB" sz="2600" dirty="0" smtClean="0">
                <a:latin typeface="Garamond" panose="02020404030301010803" pitchFamily="18" charset="0"/>
              </a:rPr>
              <a:t> — ideally in </a:t>
            </a:r>
            <a:r>
              <a:rPr lang="en-GB" sz="2600" b="1" dirty="0" smtClean="0">
                <a:latin typeface="Garamond" panose="02020404030301010803" pitchFamily="18" charset="0"/>
              </a:rPr>
              <a:t>O(1)</a:t>
            </a:r>
            <a:r>
              <a:rPr lang="en-GB" sz="2600" dirty="0" smtClean="0">
                <a:latin typeface="Garamond" panose="02020404030301010803" pitchFamily="18" charset="0"/>
              </a:rPr>
              <a:t> average time.</a:t>
            </a:r>
            <a:endParaRPr lang="en-GB" sz="2600" dirty="0" smtClean="0"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0114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IN" sz="3600" dirty="0" smtClean="0"/>
              <a:t>Working of </a:t>
            </a:r>
            <a:r>
              <a:rPr lang="en-IN" sz="3600" dirty="0" smtClean="0"/>
              <a:t>Hash </a:t>
            </a:r>
            <a:r>
              <a:rPr lang="en-IN" sz="3600" dirty="0"/>
              <a:t>Functions?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06" y="1158019"/>
            <a:ext cx="6624585" cy="4738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How a Hash Table Works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592" y="1286765"/>
            <a:ext cx="8543608" cy="35663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Take the key</a:t>
            </a:r>
            <a:r>
              <a:rPr lang="en-GB" sz="2600" dirty="0" smtClean="0">
                <a:latin typeface="Garamond" panose="02020404030301010803" pitchFamily="18" charset="0"/>
              </a:rPr>
              <a:t> (e.g., a number, string, or object).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Apply a hash function</a:t>
            </a:r>
            <a:r>
              <a:rPr lang="en-GB" sz="2600" dirty="0" smtClean="0">
                <a:latin typeface="Garamond" panose="02020404030301010803" pitchFamily="18" charset="0"/>
              </a:rPr>
              <a:t> to get a numeric value (hash code).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Map the hash code to an index</a:t>
            </a:r>
            <a:r>
              <a:rPr lang="en-GB" sz="2600" dirty="0" smtClean="0">
                <a:latin typeface="Garamond" panose="02020404030301010803" pitchFamily="18" charset="0"/>
              </a:rPr>
              <a:t> in the table (usually with modulo operation).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Store the value</a:t>
            </a:r>
            <a:r>
              <a:rPr lang="en-GB" sz="2600" dirty="0" smtClean="0">
                <a:latin typeface="Garamond" panose="02020404030301010803" pitchFamily="18" charset="0"/>
              </a:rPr>
              <a:t> at that index.</a:t>
            </a:r>
          </a:p>
          <a:p>
            <a:pPr marL="457200" indent="-45720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fontAlgn="base"/>
            <a:r>
              <a:rPr lang="en-GB" sz="3600" dirty="0"/>
              <a:t>What is Load factor?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592" y="1286765"/>
            <a:ext cx="8543608" cy="38895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indent="-45720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aramond" panose="02020404030301010803" pitchFamily="18" charset="0"/>
              </a:rPr>
              <a:t>A </a:t>
            </a:r>
            <a:r>
              <a:rPr lang="en-GB" sz="2400" dirty="0">
                <a:latin typeface="Garamond" panose="02020404030301010803" pitchFamily="18" charset="0"/>
              </a:rPr>
              <a:t>hash table's load factor is determined by how many elements are kept there in relation to how big the table is. </a:t>
            </a:r>
            <a:endParaRPr lang="en-GB" sz="2400" dirty="0" smtClean="0">
              <a:latin typeface="Garamond" panose="02020404030301010803" pitchFamily="18" charset="0"/>
            </a:endParaRPr>
          </a:p>
          <a:p>
            <a:pPr marL="457200" indent="-45720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aramond" panose="02020404030301010803" pitchFamily="18" charset="0"/>
              </a:rPr>
              <a:t>The </a:t>
            </a:r>
            <a:r>
              <a:rPr lang="en-GB" sz="2400" dirty="0">
                <a:latin typeface="Garamond" panose="02020404030301010803" pitchFamily="18" charset="0"/>
              </a:rPr>
              <a:t>table may be cluttered and have longer search times and collisions if the load factor is high. </a:t>
            </a:r>
            <a:endParaRPr lang="en-GB" sz="2400" dirty="0" smtClean="0">
              <a:latin typeface="Garamond" panose="02020404030301010803" pitchFamily="18" charset="0"/>
            </a:endParaRPr>
          </a:p>
          <a:p>
            <a:pPr marL="457200" indent="-45720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aramond" panose="02020404030301010803" pitchFamily="18" charset="0"/>
              </a:rPr>
              <a:t>An </a:t>
            </a:r>
            <a:r>
              <a:rPr lang="en-GB" sz="2400" dirty="0">
                <a:latin typeface="Garamond" panose="02020404030301010803" pitchFamily="18" charset="0"/>
              </a:rPr>
              <a:t>ideal load factor can be maintained with the use of a good hash function and proper table resizing</a:t>
            </a:r>
            <a:r>
              <a:rPr lang="en-GB" sz="2400" dirty="0" smtClean="0">
                <a:latin typeface="Garamond" panose="02020404030301010803" pitchFamily="18" charset="0"/>
              </a:rPr>
              <a:t>.</a:t>
            </a:r>
          </a:p>
          <a:p>
            <a:pPr marL="457200" indent="-45720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88305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1262909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Advantages &amp; </a:t>
            </a:r>
            <a:r>
              <a:rPr lang="en-GB" sz="3600" dirty="0"/>
              <a:t>Disadvantages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4022" y="1140416"/>
            <a:ext cx="8275955" cy="49109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Fast Access:</a:t>
            </a:r>
            <a:r>
              <a:rPr lang="en-GB" sz="2600" dirty="0" smtClean="0">
                <a:latin typeface="Garamond" panose="02020404030301010803" pitchFamily="18" charset="0"/>
              </a:rPr>
              <a:t> Average O(1) operations.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Efficient Storage:</a:t>
            </a:r>
            <a:r>
              <a:rPr lang="en-GB" sz="2600" dirty="0" smtClean="0">
                <a:latin typeface="Garamond" panose="02020404030301010803" pitchFamily="18" charset="0"/>
              </a:rPr>
              <a:t> Stores only keys and values needed.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Flexible Key Types:</a:t>
            </a:r>
            <a:r>
              <a:rPr lang="en-GB" sz="2600" dirty="0" smtClean="0">
                <a:latin typeface="Garamond" panose="02020404030301010803" pitchFamily="18" charset="0"/>
              </a:rPr>
              <a:t> Numbers, strings, custom objects.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Disadvantages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Collisions are unavoidable.</a:t>
            </a:r>
            <a:endParaRPr lang="en-GB" sz="26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1" dirty="0" smtClean="0">
                <a:latin typeface="Garamond" panose="02020404030301010803" pitchFamily="18" charset="0"/>
              </a:rPr>
              <a:t>Performance Degrades</a:t>
            </a:r>
            <a:r>
              <a:rPr lang="en-GB" sz="2600" dirty="0" smtClean="0">
                <a:latin typeface="Garamond" panose="02020404030301010803" pitchFamily="18" charset="0"/>
              </a:rPr>
              <a:t> when the table becomes too full (high load factor).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Requires good hash function design.</a:t>
            </a:r>
            <a:endParaRPr lang="en-GB" sz="2600" dirty="0"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907748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>
                <a:latin typeface="Garamond" panose="02020404030301010803" pitchFamily="18" charset="0"/>
              </a:rPr>
              <a:t>Example</a:t>
            </a:r>
            <a:endParaRPr lang="en-GB" sz="36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99060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latin typeface="Garamond" panose="02020404030301010803" pitchFamily="18" charset="0"/>
              </a:rPr>
              <a:t>Example 1 – Simple Hash Table with Chaining</a:t>
            </a:r>
          </a:p>
          <a:p>
            <a:pPr>
              <a:lnSpc>
                <a:spcPct val="150000"/>
              </a:lnSpc>
            </a:pPr>
            <a:r>
              <a:rPr lang="en-GB" sz="2400" b="1" dirty="0" smtClean="0">
                <a:latin typeface="Garamond" panose="02020404030301010803" pitchFamily="18" charset="0"/>
              </a:rPr>
              <a:t>Table size:</a:t>
            </a:r>
            <a:r>
              <a:rPr lang="en-GB" sz="2400" dirty="0" smtClean="0">
                <a:latin typeface="Garamond" panose="02020404030301010803" pitchFamily="18" charset="0"/>
              </a:rPr>
              <a:t> 10</a:t>
            </a:r>
            <a:br>
              <a:rPr lang="en-GB" sz="2400" dirty="0" smtClean="0">
                <a:latin typeface="Garamond" panose="02020404030301010803" pitchFamily="18" charset="0"/>
              </a:rPr>
            </a:br>
            <a:r>
              <a:rPr lang="en-GB" sz="2400" b="1" dirty="0" smtClean="0">
                <a:latin typeface="Garamond" panose="02020404030301010803" pitchFamily="18" charset="0"/>
              </a:rPr>
              <a:t>Keys:</a:t>
            </a:r>
            <a:r>
              <a:rPr lang="en-GB" sz="2400" dirty="0" smtClean="0">
                <a:latin typeface="Garamond" panose="02020404030301010803" pitchFamily="18" charset="0"/>
              </a:rPr>
              <a:t> {32, 45, 62, 97}</a:t>
            </a:r>
            <a:br>
              <a:rPr lang="en-GB" sz="2400" dirty="0" smtClean="0">
                <a:latin typeface="Garamond" panose="02020404030301010803" pitchFamily="18" charset="0"/>
              </a:rPr>
            </a:br>
            <a:r>
              <a:rPr lang="en-GB" sz="2400" b="1" dirty="0" smtClean="0">
                <a:latin typeface="Garamond" panose="02020404030301010803" pitchFamily="18" charset="0"/>
              </a:rPr>
              <a:t>Hash Function:</a:t>
            </a:r>
            <a:r>
              <a:rPr lang="en-GB" sz="2400" dirty="0" smtClean="0">
                <a:latin typeface="Garamond" panose="02020404030301010803" pitchFamily="18" charset="0"/>
              </a:rPr>
              <a:t> h(k) = k % 10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56237"/>
              </p:ext>
            </p:extLst>
          </p:nvPr>
        </p:nvGraphicFramePr>
        <p:xfrm>
          <a:off x="457200" y="3429000"/>
          <a:ext cx="8288340" cy="2103120"/>
        </p:xfrm>
        <a:graphic>
          <a:graphicData uri="http://schemas.openxmlformats.org/drawingml/2006/table">
            <a:tbl>
              <a:tblPr/>
              <a:tblGrid>
                <a:gridCol w="1657668">
                  <a:extLst>
                    <a:ext uri="{9D8B030D-6E8A-4147-A177-3AD203B41FA5}">
                      <a16:colId xmlns:a16="http://schemas.microsoft.com/office/drawing/2014/main" val="2181054543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1824861802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3686934344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1620305942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3350456236"/>
                    </a:ext>
                  </a:extLst>
                </a:gridCol>
              </a:tblGrid>
              <a:tr h="319267"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Hash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781343"/>
                  </a:ext>
                </a:extLst>
              </a:tr>
              <a:tr h="319267"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Place at index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594285"/>
                  </a:ext>
                </a:extLst>
              </a:tr>
              <a:tr h="319267"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Place at index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975263"/>
                  </a:ext>
                </a:extLst>
              </a:tr>
              <a:tr h="558717"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Collision → chain at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838"/>
                  </a:ext>
                </a:extLst>
              </a:tr>
              <a:tr h="319267"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Garamond" panose="02020404030301010803" pitchFamily="18" charset="0"/>
                        </a:rPr>
                        <a:t>Place at index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21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515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Hash Table</vt:lpstr>
      <vt:lpstr>Introduction to Hash Table </vt:lpstr>
      <vt:lpstr>Introduction to Hash Table.. </vt:lpstr>
      <vt:lpstr>Working of Hash Functions?</vt:lpstr>
      <vt:lpstr>How a Hash Table Works</vt:lpstr>
      <vt:lpstr>What is Load factor?</vt:lpstr>
      <vt:lpstr>Advantages &amp; Disadvantages </vt:lpstr>
      <vt:lpstr>Example</vt:lpstr>
      <vt:lpstr>Example 2 – Open Addressing</vt:lpstr>
      <vt:lpstr>Example 3 – String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39</cp:revision>
  <dcterms:created xsi:type="dcterms:W3CDTF">2025-08-06T08:02:11Z</dcterms:created>
  <dcterms:modified xsi:type="dcterms:W3CDTF">2025-08-12T13:44:34Z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