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2" r:id="rId11"/>
    <p:sldId id="273" r:id="rId12"/>
    <p:sldId id="276" r:id="rId13"/>
    <p:sldId id="27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1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49A3-27DE-F711-247F-127409E4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4B5B-7B0C-4A33-5F9A-53AEBE96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6E6-ED1B-885E-0E34-3DDC9B77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43D0-C05A-1BE1-EF05-90BADA3D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AF6-D4BA-900C-BF94-6DB88F2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C6EC-FDC0-7E80-B0A0-074D0C38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D88A0-6A36-D176-E20B-F8B13FA1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0F49-470C-5B8B-65A4-C223E08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A698-783C-E05E-6A94-04F52745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448B-BEE2-26BF-A108-DCC16C61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83E31-D5B9-5EEC-C396-1FB518678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F624-678A-7656-5C05-381A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3A22-E38C-E1A3-923D-103CBC7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D653-20EA-C3B1-C731-7887247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4A3C-3616-826D-B15D-D159252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11E-5195-DEC7-4C04-445942CD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957B-3B91-68AB-39EC-1A75062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17F1-34B8-6C53-47AF-34EB945C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C9CC-4CEB-F836-2CD6-F2D66317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51E8-6D81-20CC-B767-877B1BBE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CDE6-ED13-E6C5-5C9B-35F23ED5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C810-7108-391B-0598-D469A509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ACDF-2E79-2B95-1BED-E22B1A5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C5CC-434E-BC22-F11B-79291E3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B7B8-19AB-9547-8425-F74997C2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7A07-5DDB-CAF2-341D-FF4C678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5220-97C2-95D5-D200-01B6E6F9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4118-3CD4-4B1F-65B9-2351EB58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77B-04A4-AAE0-BC78-2A10226F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30C2-4073-877C-3A5C-DCC04268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12CD-CC16-6275-DFFE-E9D41E5B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E6F-0BDD-566B-9072-AF03A1D5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CFCF-5DD9-B5CD-7CB6-1D8920E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56A9-5AD3-F74B-6525-4525B68E5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976E-CF45-4718-9B72-7331207E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7CD6A-6623-B522-A15A-B4915C2D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AEB6-8BE9-8F42-E6C7-46FEA17B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70AC3-BD7B-7756-73A3-834BCF1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23649-C6A8-8791-D71A-94FCEECF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392-5F45-1BFD-2A82-0B669B6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99952-D752-1070-E04C-C856F424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DBF2-B89B-7A46-18AA-876DC650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356FC-D7F0-F09C-7122-7F6E9B7D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3C558-E4A0-34D6-35DF-CB94896B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948EB-DEFF-CA8F-F97F-3C48EC73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927EF-284E-7EFE-6559-803432B4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6ECE-B136-0181-8CF4-3F2FF8AE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998D-D538-DE0F-3F8C-83713432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8947D-620F-EF88-8E4B-0F0F53CD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103C-AA62-8D7D-EA59-BF41911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452F-56C0-6BAF-7769-352AEAFC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16B5-386A-77CF-C026-1AD29F2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3FE-B660-ABE1-E578-489F8288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A059-9CC6-CC1F-0AC6-C647130C1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7C9B-5E81-9A8F-C3BF-FF4B5507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CFFB-8CBD-1A2D-208B-DF4DB0D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1DC90-EDD6-1C3D-3E4B-0C940AA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727B-A066-005E-4170-CB925E6C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48330-C117-E8BA-38F0-F893062C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5972-DC6D-B617-6F2A-B889496B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B652-631A-4C4E-4CDE-4C0683B8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4602-7E2E-18FB-AAB1-2E838EEC5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786E-E2F7-DC54-7A7A-7F71E6BA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1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200" y="1913409"/>
            <a:ext cx="4685411" cy="62453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000000"/>
                </a:solidFill>
              </a:rPr>
              <a:t>Data</a:t>
            </a:r>
            <a:r>
              <a:rPr sz="3950" b="1" spc="70" dirty="0">
                <a:solidFill>
                  <a:srgbClr val="000000"/>
                </a:solidFill>
              </a:rPr>
              <a:t> </a:t>
            </a:r>
            <a:r>
              <a:rPr sz="3950" b="1" spc="-10" dirty="0">
                <a:solidFill>
                  <a:srgbClr val="000000"/>
                </a:solidFill>
              </a:rPr>
              <a:t>Structure</a:t>
            </a:r>
            <a:endParaRPr sz="3950" b="1" dirty="0"/>
          </a:p>
        </p:txBody>
      </p:sp>
      <p:sp>
        <p:nvSpPr>
          <p:cNvPr id="5" name="object 5"/>
          <p:cNvSpPr txBox="1"/>
          <p:nvPr/>
        </p:nvSpPr>
        <p:spPr>
          <a:xfrm>
            <a:off x="3489070" y="3468942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/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/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/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spc="95" smtClean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-265795"/>
            <a:ext cx="8277225" cy="1541832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dirty="0"/>
              <a:t>Example </a:t>
            </a:r>
            <a:r>
              <a:rPr lang="en-GB" b="1" dirty="0"/>
              <a:t>Open hashing / </a:t>
            </a:r>
            <a:r>
              <a:rPr lang="en-GB" b="1" dirty="0" smtClean="0"/>
              <a:t>Separate </a:t>
            </a:r>
            <a:r>
              <a:rPr lang="en-GB" b="1" dirty="0"/>
              <a:t>Chaining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10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06581" y="1412160"/>
            <a:ext cx="11065162" cy="48731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It is one of the most commonly used collision resolution techniques. </a:t>
            </a:r>
            <a:endParaRPr lang="en-GB" dirty="0" smtClean="0"/>
          </a:p>
          <a:p>
            <a:pPr algn="just">
              <a:lnSpc>
                <a:spcPct val="150000"/>
              </a:lnSpc>
            </a:pPr>
            <a:r>
              <a:rPr lang="en-GB" dirty="0" smtClean="0"/>
              <a:t>It </a:t>
            </a:r>
            <a:r>
              <a:rPr lang="en-GB" dirty="0"/>
              <a:t>is usually implemented using linked lists. In separate chaining, </a:t>
            </a:r>
            <a:r>
              <a:rPr lang="en-GB" b="1" dirty="0"/>
              <a:t>each element of the hash table is a linked list</a:t>
            </a:r>
            <a:r>
              <a:rPr lang="en-GB" dirty="0"/>
              <a:t>.</a:t>
            </a:r>
          </a:p>
          <a:p>
            <a:pPr algn="just">
              <a:lnSpc>
                <a:spcPct val="150000"/>
              </a:lnSpc>
            </a:pPr>
            <a:r>
              <a:rPr lang="en-GB" dirty="0"/>
              <a:t>To store an element in the hash table we insert it into a specific linked list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77392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Open Addressing 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11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91038" y="7205287"/>
            <a:ext cx="9055677" cy="6848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endParaRPr lang="en-GB" dirty="0"/>
          </a:p>
        </p:txBody>
      </p:sp>
      <p:pic>
        <p:nvPicPr>
          <p:cNvPr id="3074" name="Picture 2" descr="https://cexpertvision.com/wp-content/uploads/2023/12/imag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1800" y="1661440"/>
            <a:ext cx="5715000" cy="428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746253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Assignment 1 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12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6143" y="1255775"/>
            <a:ext cx="9504796" cy="56852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Assignment </a:t>
            </a:r>
            <a:r>
              <a:rPr lang="en-GB" b="1" dirty="0" smtClean="0"/>
              <a:t>1:</a:t>
            </a:r>
            <a:endParaRPr lang="en-GB" b="1" dirty="0"/>
          </a:p>
          <a:p>
            <a:pPr>
              <a:lnSpc>
                <a:spcPct val="150000"/>
              </a:lnSpc>
            </a:pPr>
            <a:r>
              <a:rPr lang="en-GB" b="1" dirty="0"/>
              <a:t>Part A – Theoretical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Identify </a:t>
            </a:r>
            <a:r>
              <a:rPr lang="en-GB" dirty="0"/>
              <a:t>one real-world application where chaining is more suitable than open addressing.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Part B – Numerical</a:t>
            </a:r>
          </a:p>
          <a:p>
            <a:pPr>
              <a:lnSpc>
                <a:spcPct val="150000"/>
              </a:lnSpc>
            </a:pPr>
            <a:r>
              <a:rPr lang="en-GB" b="1" dirty="0"/>
              <a:t>Given: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Hash function: h(k)=</a:t>
            </a:r>
            <a:r>
              <a:rPr lang="en-GB" dirty="0" smtClean="0"/>
              <a:t>k%10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Keys: {32, 45, 62, 97, 54, 23, 82}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Tasks: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Create a hash table of size 10 using </a:t>
            </a:r>
            <a:r>
              <a:rPr lang="en-GB" b="1" dirty="0"/>
              <a:t>chaining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Show the linked list at each index.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Illustrate the search process for key = 97.</a:t>
            </a: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292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Assignment 2 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13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6143" y="1255775"/>
            <a:ext cx="9504796" cy="61007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GB" b="1" dirty="0"/>
              <a:t>Assignment </a:t>
            </a:r>
            <a:r>
              <a:rPr lang="en-GB" b="1" dirty="0" smtClean="0"/>
              <a:t>2:</a:t>
            </a:r>
          </a:p>
          <a:p>
            <a:pPr>
              <a:lnSpc>
                <a:spcPct val="150000"/>
              </a:lnSpc>
            </a:pPr>
            <a:r>
              <a:rPr lang="en-GB" b="1" dirty="0" smtClean="0"/>
              <a:t>Part A –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Explain </a:t>
            </a:r>
            <a:r>
              <a:rPr lang="en-GB" dirty="0"/>
              <a:t>the concept of </a:t>
            </a:r>
            <a:r>
              <a:rPr lang="en-GB" b="1" dirty="0"/>
              <a:t>primary clustering</a:t>
            </a:r>
            <a:r>
              <a:rPr lang="en-GB" dirty="0"/>
              <a:t> and why it occurs in linear probing.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/>
              <a:t>Suggest one method to reduce primary clustering.</a:t>
            </a:r>
          </a:p>
          <a:p>
            <a:pPr>
              <a:lnSpc>
                <a:spcPct val="150000"/>
              </a:lnSpc>
            </a:pPr>
            <a:r>
              <a:rPr lang="en-GB" b="1" dirty="0"/>
              <a:t>Part B –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dirty="0" smtClean="0"/>
              <a:t>Hash </a:t>
            </a:r>
            <a:r>
              <a:rPr lang="en-GB" dirty="0"/>
              <a:t>function: h(k)=</a:t>
            </a:r>
            <a:r>
              <a:rPr lang="en-GB" dirty="0" smtClean="0"/>
              <a:t>k%7</a:t>
            </a:r>
            <a:r>
              <a:rPr lang="en-GB" dirty="0"/>
              <a:t/>
            </a:r>
            <a:br>
              <a:rPr lang="en-GB" dirty="0"/>
            </a:br>
            <a:r>
              <a:rPr lang="en-GB" dirty="0"/>
              <a:t>Table size = 7</a:t>
            </a:r>
            <a:br>
              <a:rPr lang="en-GB" dirty="0"/>
            </a:br>
            <a:r>
              <a:rPr lang="en-GB" dirty="0"/>
              <a:t>Keys: {50, 700, 76, 85, 92, 73}</a:t>
            </a:r>
          </a:p>
          <a:p>
            <a:pPr>
              <a:lnSpc>
                <a:spcPct val="150000"/>
              </a:lnSpc>
            </a:pPr>
            <a:r>
              <a:rPr lang="en-GB" b="1" dirty="0"/>
              <a:t>Tasks:</a:t>
            </a:r>
            <a:endParaRPr lang="en-GB" dirty="0"/>
          </a:p>
          <a:p>
            <a:pPr lvl="1">
              <a:lnSpc>
                <a:spcPct val="150000"/>
              </a:lnSpc>
            </a:pPr>
            <a:r>
              <a:rPr lang="en-GB" dirty="0"/>
              <a:t>Insert the keys into the hash table using </a:t>
            </a:r>
            <a:r>
              <a:rPr lang="en-GB" b="1" dirty="0"/>
              <a:t>linear probing</a:t>
            </a:r>
            <a:r>
              <a:rPr lang="en-GB" dirty="0"/>
              <a:t>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Show the probing sequence for inserting 85 and 92.</a:t>
            </a:r>
          </a:p>
          <a:p>
            <a:pPr lvl="1">
              <a:lnSpc>
                <a:spcPct val="150000"/>
              </a:lnSpc>
            </a:pPr>
            <a:r>
              <a:rPr lang="en-GB" dirty="0"/>
              <a:t>Search for key = 73 and show the steps.</a:t>
            </a: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1089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3101" y="402794"/>
            <a:ext cx="8277225" cy="614912"/>
          </a:xfrm>
          <a:prstGeom prst="rect">
            <a:avLst/>
          </a:prstGeom>
        </p:spPr>
        <p:txBody>
          <a:bodyPr vert="horz" wrap="square" lIns="0" tIns="31750" rIns="0" bIns="0" rtlCol="0" anchor="ctr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lang="en-IN" dirty="0"/>
              <a:t>Objective of the Session</a:t>
            </a:r>
            <a:endParaRPr spc="-2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49ACAC-89A6-A030-6EC1-D7D559DCAE5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7C39-6215-AAAD-0A84-8073CBF4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C34DF-FE8F-F931-D852-5341470B5BA4}"/>
              </a:ext>
            </a:extLst>
          </p:cNvPr>
          <p:cNvSpPr txBox="1"/>
          <p:nvPr/>
        </p:nvSpPr>
        <p:spPr>
          <a:xfrm>
            <a:off x="1967344" y="1017706"/>
            <a:ext cx="8294255" cy="61401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Explain </a:t>
            </a:r>
            <a:r>
              <a:rPr lang="en-GB" sz="2400" dirty="0"/>
              <a:t>what collisions are and why they occur in hash tables. </a:t>
            </a:r>
            <a:endParaRPr lang="en-GB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Differentiate </a:t>
            </a:r>
            <a:r>
              <a:rPr lang="en-GB" sz="2400" dirty="0"/>
              <a:t>between various collision resolution techniques such as Chaining and Open Addressing. </a:t>
            </a:r>
            <a:endParaRPr lang="en-GB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smtClean="0"/>
              <a:t>Implement </a:t>
            </a:r>
            <a:r>
              <a:rPr lang="en-GB" sz="2400" dirty="0"/>
              <a:t>collision handling methods including Linear Probing, Quadratic Probing, and Double Hashing. </a:t>
            </a:r>
            <a:endParaRPr lang="en-GB" sz="2400" dirty="0" smtClean="0"/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400" dirty="0" err="1" smtClean="0"/>
              <a:t>Analyze</a:t>
            </a:r>
            <a:r>
              <a:rPr lang="en-GB" sz="2400" dirty="0" smtClean="0"/>
              <a:t> </a:t>
            </a:r>
            <a:r>
              <a:rPr lang="en-GB" sz="2400" dirty="0"/>
              <a:t>the efficiency of different strategies in terms of time complexity and memory usage. </a:t>
            </a:r>
            <a:endParaRPr lang="en-US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-266950"/>
            <a:ext cx="8277225" cy="1544141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b="1" dirty="0"/>
              <a:t>Collision resolution techniques </a:t>
            </a:r>
            <a:endParaRPr lang="en-GB" b="1" dirty="0"/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74813" y="1374175"/>
            <a:ext cx="8618855" cy="3441903"/>
          </a:xfrm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Collision resolution techniques in hashing are methods used to handle situations </a:t>
            </a:r>
            <a:endParaRPr lang="en-GB" dirty="0" smtClean="0"/>
          </a:p>
          <a:p>
            <a:pPr lvl="1" algn="just">
              <a:lnSpc>
                <a:spcPct val="150000"/>
              </a:lnSpc>
            </a:pPr>
            <a:r>
              <a:rPr lang="en-GB" dirty="0" smtClean="0"/>
              <a:t>where </a:t>
            </a:r>
            <a:r>
              <a:rPr lang="en-GB" dirty="0"/>
              <a:t>two different keys hash to the same index in a hash table. </a:t>
            </a:r>
            <a:endParaRPr lang="en-US" sz="28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CONT..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4</a:t>
            </a:fld>
            <a:endParaRPr lang="en-US"/>
          </a:p>
        </p:txBody>
      </p:sp>
      <p:pic>
        <p:nvPicPr>
          <p:cNvPr id="2050" name="Picture 2" descr="Separate Chaining | Collision Resolution Techniques | Gate ..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4183" y="1447901"/>
            <a:ext cx="5764644" cy="4171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39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-266950"/>
            <a:ext cx="8277225" cy="1544141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dirty="0"/>
              <a:t>common collision resolution techniques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5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840510" y="1433894"/>
            <a:ext cx="10880435" cy="49654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/>
              <a:t>There are several common collision resolution techniques:</a:t>
            </a:r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Open hashing / </a:t>
            </a:r>
            <a:r>
              <a:rPr lang="en-GB" b="1" dirty="0" err="1"/>
              <a:t>Seperate</a:t>
            </a:r>
            <a:r>
              <a:rPr lang="en-GB" b="1" dirty="0"/>
              <a:t> Chaining</a:t>
            </a:r>
            <a:endParaRPr lang="en-GB" dirty="0"/>
          </a:p>
          <a:p>
            <a:pPr marL="971550" lvl="1" indent="-514350">
              <a:lnSpc>
                <a:spcPct val="150000"/>
              </a:lnSpc>
              <a:buFont typeface="+mj-lt"/>
              <a:buAutoNum type="arabicPeriod"/>
            </a:pPr>
            <a:r>
              <a:rPr lang="en-GB" b="1" dirty="0"/>
              <a:t>Closed </a:t>
            </a:r>
            <a:r>
              <a:rPr lang="en-GB" b="1" dirty="0" err="1"/>
              <a:t>hasing</a:t>
            </a:r>
            <a:r>
              <a:rPr lang="en-GB" b="1" dirty="0"/>
              <a:t> / Open Addressing</a:t>
            </a:r>
            <a:endParaRPr lang="en-GB" dirty="0"/>
          </a:p>
          <a:p>
            <a:pPr lvl="1" algn="just">
              <a:lnSpc>
                <a:spcPct val="150000"/>
              </a:lnSpc>
            </a:pPr>
            <a:r>
              <a:rPr lang="en-GB" b="1" dirty="0"/>
              <a:t>Separate Chaining:</a:t>
            </a:r>
            <a:r>
              <a:rPr lang="en-GB" dirty="0"/>
              <a:t> In this technique, each bucket in the hash table is implemented as a linked list. </a:t>
            </a:r>
            <a:endParaRPr lang="en-GB" dirty="0" smtClean="0"/>
          </a:p>
          <a:p>
            <a:pPr lvl="1" algn="just">
              <a:lnSpc>
                <a:spcPct val="150000"/>
              </a:lnSpc>
            </a:pPr>
            <a:r>
              <a:rPr lang="en-GB" dirty="0" smtClean="0"/>
              <a:t>When </a:t>
            </a:r>
            <a:r>
              <a:rPr lang="en-GB" dirty="0"/>
              <a:t>a collision occurs, the colliding elements are simply appended to the linked list at that bucket. </a:t>
            </a:r>
          </a:p>
        </p:txBody>
      </p:sp>
    </p:spTree>
    <p:extLst>
      <p:ext uri="{BB962C8B-B14F-4D97-AF65-F5344CB8AC3E}">
        <p14:creationId xmlns:p14="http://schemas.microsoft.com/office/powerpoint/2010/main" val="28572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CONT..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6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0595" y="1506515"/>
            <a:ext cx="11254509" cy="31752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b="1" dirty="0"/>
              <a:t>Open Addressing:</a:t>
            </a:r>
            <a:r>
              <a:rPr lang="en-GB" sz="3200" dirty="0"/>
              <a:t> In open addressing, all elements are stored in the table itself. </a:t>
            </a:r>
            <a:endParaRPr lang="en-GB" sz="3200" dirty="0" smtClean="0"/>
          </a:p>
          <a:p>
            <a:pPr>
              <a:lnSpc>
                <a:spcPct val="150000"/>
              </a:lnSpc>
            </a:pPr>
            <a:r>
              <a:rPr lang="en-GB" sz="3200" dirty="0" smtClean="0"/>
              <a:t>When </a:t>
            </a:r>
            <a:r>
              <a:rPr lang="en-GB" sz="3200" dirty="0"/>
              <a:t>a collision occurs, the algorithm looks for the next available slot in the table. </a:t>
            </a:r>
            <a:endParaRPr lang="en-GB" sz="3200" dirty="0" smtClean="0"/>
          </a:p>
        </p:txBody>
      </p:sp>
    </p:spTree>
    <p:extLst>
      <p:ext uri="{BB962C8B-B14F-4D97-AF65-F5344CB8AC3E}">
        <p14:creationId xmlns:p14="http://schemas.microsoft.com/office/powerpoint/2010/main" val="199998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CONT..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7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456373" y="1290204"/>
            <a:ext cx="9055677" cy="49013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dirty="0"/>
              <a:t>There are different strategies within open addressing, </a:t>
            </a:r>
            <a:endParaRPr lang="en-GB" dirty="0" smtClean="0"/>
          </a:p>
          <a:p>
            <a:pPr lvl="1" algn="just">
              <a:lnSpc>
                <a:spcPct val="150000"/>
              </a:lnSpc>
            </a:pPr>
            <a:r>
              <a:rPr lang="en-GB" dirty="0" smtClean="0"/>
              <a:t>such </a:t>
            </a:r>
            <a:r>
              <a:rPr lang="en-GB" dirty="0"/>
              <a:t>as linear probing (move to the next slot), </a:t>
            </a:r>
            <a:endParaRPr lang="en-GB" dirty="0" smtClean="0"/>
          </a:p>
          <a:p>
            <a:pPr lvl="1" algn="just">
              <a:lnSpc>
                <a:spcPct val="150000"/>
              </a:lnSpc>
            </a:pPr>
            <a:r>
              <a:rPr lang="en-GB" dirty="0" smtClean="0"/>
              <a:t>quadratic </a:t>
            </a:r>
            <a:r>
              <a:rPr lang="en-GB" dirty="0"/>
              <a:t>probing (use a quadratic function to find the next slot), </a:t>
            </a:r>
            <a:endParaRPr lang="en-GB" dirty="0" smtClean="0"/>
          </a:p>
          <a:p>
            <a:pPr lvl="1" algn="just">
              <a:lnSpc>
                <a:spcPct val="150000"/>
              </a:lnSpc>
            </a:pPr>
            <a:r>
              <a:rPr lang="en-GB" dirty="0" smtClean="0"/>
              <a:t>and </a:t>
            </a:r>
            <a:r>
              <a:rPr lang="en-GB" dirty="0"/>
              <a:t>double hashing (use a second hash function to determine the next slot).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075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CONT..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8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711200" y="1328164"/>
            <a:ext cx="11129818" cy="51001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600" dirty="0"/>
              <a:t>a. </a:t>
            </a:r>
            <a:r>
              <a:rPr lang="en-GB" sz="2600" b="1" dirty="0"/>
              <a:t>Linear Probing:</a:t>
            </a:r>
            <a:r>
              <a:rPr lang="en-GB" sz="2600" dirty="0"/>
              <a:t> A specific form of open addressing where if a collision occurs, the algorithm looks for the next available slot linearly (one slot at a time). </a:t>
            </a:r>
            <a:endParaRPr lang="en-GB" sz="2600" dirty="0" smtClean="0"/>
          </a:p>
          <a:p>
            <a:pPr>
              <a:lnSpc>
                <a:spcPct val="150000"/>
              </a:lnSpc>
            </a:pPr>
            <a:r>
              <a:rPr lang="en-GB" sz="2600" dirty="0" smtClean="0"/>
              <a:t>b</a:t>
            </a:r>
            <a:r>
              <a:rPr lang="en-GB" sz="2600" dirty="0"/>
              <a:t>. </a:t>
            </a:r>
            <a:r>
              <a:rPr lang="en-GB" sz="2600" b="1" dirty="0"/>
              <a:t>Quadratic Probing:</a:t>
            </a:r>
            <a:r>
              <a:rPr lang="en-GB" sz="2600" dirty="0"/>
              <a:t> Similar to linear probing but uses a quadratic function to determine the next probing position. </a:t>
            </a:r>
            <a:endParaRPr lang="en-GB" sz="2600" dirty="0" smtClean="0"/>
          </a:p>
          <a:p>
            <a:pPr>
              <a:lnSpc>
                <a:spcPct val="150000"/>
              </a:lnSpc>
            </a:pPr>
            <a:r>
              <a:rPr lang="en-GB" sz="2600" dirty="0" smtClean="0"/>
              <a:t>The </a:t>
            </a:r>
            <a:r>
              <a:rPr lang="en-GB" sz="2600" dirty="0"/>
              <a:t>probing sequence is (hash + 1), (hash + 4), (hash + 9), and so on</a:t>
            </a:r>
            <a:r>
              <a:rPr lang="en-GB" sz="2600" dirty="0" smtClean="0"/>
              <a:t>.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5012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 smtClean="0"/>
              <a:t>CONT..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9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370215" y="1239296"/>
            <a:ext cx="10212185" cy="5010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dirty="0"/>
              <a:t>c. </a:t>
            </a:r>
            <a:r>
              <a:rPr lang="en-GB" sz="3000" b="1" dirty="0"/>
              <a:t>Double Hashing:</a:t>
            </a:r>
            <a:r>
              <a:rPr lang="en-GB" sz="3000" dirty="0"/>
              <a:t> In this method, a secondary hash function is used to determine the step size for probing. </a:t>
            </a:r>
            <a:endParaRPr lang="en-GB" sz="3000" dirty="0" smtClean="0"/>
          </a:p>
          <a:p>
            <a:pPr algn="just">
              <a:lnSpc>
                <a:spcPct val="150000"/>
              </a:lnSpc>
            </a:pPr>
            <a:r>
              <a:rPr lang="en-GB" sz="3000" dirty="0" smtClean="0"/>
              <a:t>If </a:t>
            </a:r>
            <a:r>
              <a:rPr lang="en-GB" sz="3000" dirty="0"/>
              <a:t>a collision occurs, the algorithm probes with steps determined by the secondary hash function until an empty slot is found.</a:t>
            </a: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05190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283</Words>
  <Application>Microsoft Office PowerPoint</Application>
  <PresentationFormat>Widescreen</PresentationFormat>
  <Paragraphs>90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Aptos Display</vt:lpstr>
      <vt:lpstr>Arial</vt:lpstr>
      <vt:lpstr>Arial Black</vt:lpstr>
      <vt:lpstr>Palatino Linotype</vt:lpstr>
      <vt:lpstr>Times New Roman</vt:lpstr>
      <vt:lpstr>Office Theme</vt:lpstr>
      <vt:lpstr>Data Structure</vt:lpstr>
      <vt:lpstr>Objective of the Session</vt:lpstr>
      <vt:lpstr>Collision resolution techniques </vt:lpstr>
      <vt:lpstr>CONT..</vt:lpstr>
      <vt:lpstr>common collision resolution techniques</vt:lpstr>
      <vt:lpstr>CONT..</vt:lpstr>
      <vt:lpstr>CONT..</vt:lpstr>
      <vt:lpstr>CONT..</vt:lpstr>
      <vt:lpstr>CONT..</vt:lpstr>
      <vt:lpstr>Example Open hashing / Separate Chaining</vt:lpstr>
      <vt:lpstr>Open Addressing </vt:lpstr>
      <vt:lpstr>Assignment 1 </vt:lpstr>
      <vt:lpstr>Assignment 2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DEEPAK KAUSHIK</dc:creator>
  <cp:lastModifiedBy>Admin</cp:lastModifiedBy>
  <cp:revision>32</cp:revision>
  <dcterms:created xsi:type="dcterms:W3CDTF">2025-08-12T03:45:59Z</dcterms:created>
  <dcterms:modified xsi:type="dcterms:W3CDTF">2025-08-12T14:10:02Z</dcterms:modified>
</cp:coreProperties>
</file>