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3" r:id="rId5"/>
    <p:sldId id="261" r:id="rId6"/>
    <p:sldId id="274" r:id="rId7"/>
    <p:sldId id="262" r:id="rId8"/>
    <p:sldId id="263" r:id="rId9"/>
    <p:sldId id="264" r:id="rId10"/>
    <p:sldId id="266" r:id="rId11"/>
    <p:sldId id="275" r:id="rId12"/>
    <p:sldId id="276" r:id="rId13"/>
    <p:sldId id="277" r:id="rId14"/>
    <p:sldId id="278" r:id="rId15"/>
    <p:sldId id="279" r:id="rId1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512" y="128524"/>
            <a:ext cx="8884920" cy="743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6379" y="1299844"/>
            <a:ext cx="8651240" cy="3692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87870" y="6441747"/>
            <a:ext cx="957579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50945" y="6441747"/>
            <a:ext cx="67691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152400"/>
            <a:ext cx="6391275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8495" y="1909444"/>
            <a:ext cx="42221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000000"/>
                </a:solidFill>
              </a:rPr>
              <a:t>Data</a:t>
            </a:r>
            <a:r>
              <a:rPr sz="3950" spc="70" dirty="0">
                <a:solidFill>
                  <a:srgbClr val="000000"/>
                </a:solidFill>
              </a:rPr>
              <a:t> </a:t>
            </a:r>
            <a:r>
              <a:rPr sz="3950" spc="-10" dirty="0">
                <a:solidFill>
                  <a:srgbClr val="000000"/>
                </a:solidFill>
              </a:rPr>
              <a:t>Structure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1981200" y="3067049"/>
            <a:ext cx="5869940" cy="3174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880744" algn="ctr">
              <a:lnSpc>
                <a:spcPct val="100000"/>
              </a:lnSpc>
              <a:spcBef>
                <a:spcPts val="125"/>
              </a:spcBef>
              <a:tabLst>
                <a:tab pos="2973070" algn="l"/>
              </a:tabLst>
            </a:pPr>
            <a:r>
              <a:rPr sz="2750" b="1" dirty="0">
                <a:latin typeface="Times New Roman"/>
                <a:cs typeface="Times New Roman"/>
              </a:rPr>
              <a:t>Dr</a:t>
            </a:r>
            <a:r>
              <a:rPr sz="2750" b="1" spc="35" dirty="0">
                <a:latin typeface="Times New Roman"/>
                <a:cs typeface="Times New Roman"/>
              </a:rPr>
              <a:t> </a:t>
            </a:r>
            <a:r>
              <a:rPr lang="en-US" sz="2750" b="1" dirty="0" err="1">
                <a:latin typeface="Times New Roman"/>
                <a:cs typeface="Times New Roman"/>
              </a:rPr>
              <a:t>Shahjad</a:t>
            </a:r>
            <a:endParaRPr sz="2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R="878840" algn="ctr">
              <a:lnSpc>
                <a:spcPct val="100000"/>
              </a:lnSpc>
            </a:pPr>
            <a:r>
              <a:rPr sz="2000" spc="-10" dirty="0">
                <a:latin typeface="Sylfaen"/>
                <a:cs typeface="Sylfaen"/>
              </a:rPr>
              <a:t>Faculty</a:t>
            </a:r>
            <a:endParaRPr sz="2000" dirty="0">
              <a:latin typeface="Sylfaen"/>
              <a:cs typeface="Sylfaen"/>
            </a:endParaRPr>
          </a:p>
          <a:p>
            <a:pPr marR="880744"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Sylfaen"/>
                <a:cs typeface="Sylfaen"/>
              </a:rPr>
              <a:t>School</a:t>
            </a:r>
            <a:r>
              <a:rPr sz="2000" spc="-3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of</a:t>
            </a:r>
            <a:r>
              <a:rPr sz="2000" spc="-20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Engineering</a:t>
            </a:r>
            <a:r>
              <a:rPr sz="2000" spc="-4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&amp;</a:t>
            </a:r>
            <a:r>
              <a:rPr sz="2000" spc="-30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Technology</a:t>
            </a:r>
            <a:endParaRPr sz="2000" dirty="0">
              <a:latin typeface="Sylfaen"/>
              <a:cs typeface="Sylfaen"/>
            </a:endParaRPr>
          </a:p>
          <a:p>
            <a:pPr marL="1074420">
              <a:lnSpc>
                <a:spcPct val="100000"/>
              </a:lnSpc>
            </a:pPr>
            <a:r>
              <a:rPr sz="2000" dirty="0">
                <a:latin typeface="Sylfaen"/>
                <a:cs typeface="Sylfaen"/>
              </a:rPr>
              <a:t>K.R.</a:t>
            </a:r>
            <a:r>
              <a:rPr sz="2000" spc="-1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Mangalam</a:t>
            </a:r>
            <a:r>
              <a:rPr sz="2000" spc="-25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University</a:t>
            </a:r>
            <a:endParaRPr sz="2000" dirty="0">
              <a:latin typeface="Sylfaen"/>
              <a:cs typeface="Sylfaen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2000" dirty="0">
              <a:latin typeface="Sylfaen"/>
              <a:cs typeface="Sylfaen"/>
            </a:endParaRPr>
          </a:p>
          <a:p>
            <a:pPr marL="12700">
              <a:lnSpc>
                <a:spcPct val="100000"/>
              </a:lnSpc>
            </a:pP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Unit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lang="en-GB" sz="2750" dirty="0">
                <a:solidFill>
                  <a:srgbClr val="FF0000"/>
                </a:solidFill>
                <a:latin typeface="Arial Black"/>
                <a:cs typeface="Arial Black"/>
              </a:rPr>
              <a:t>3</a:t>
            </a:r>
            <a:r>
              <a:rPr sz="2750" dirty="0" smtClean="0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  <a:r>
              <a:rPr sz="2750" spc="95" dirty="0" smtClean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Sorting</a:t>
            </a:r>
            <a:r>
              <a:rPr sz="2750" spc="6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and</a:t>
            </a:r>
            <a:r>
              <a:rPr sz="2750" spc="7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Arial Black"/>
                <a:cs typeface="Arial Black"/>
              </a:rPr>
              <a:t>Searching</a:t>
            </a:r>
            <a:endParaRPr sz="2750" dirty="0">
              <a:latin typeface="Arial Black"/>
              <a:cs typeface="Arial Black"/>
            </a:endParaRPr>
          </a:p>
          <a:p>
            <a:pPr marL="1930400">
              <a:lnSpc>
                <a:spcPct val="100000"/>
              </a:lnSpc>
              <a:spcBef>
                <a:spcPts val="2590"/>
              </a:spcBef>
            </a:pP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Dr. </a:t>
            </a:r>
            <a:r>
              <a:rPr lang="en-US" sz="1200" dirty="0" err="1">
                <a:solidFill>
                  <a:srgbClr val="888888"/>
                </a:solidFill>
                <a:latin typeface="Calibri"/>
                <a:cs typeface="Calibri"/>
              </a:rPr>
              <a:t>Shahjad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08911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r>
              <a:rPr lang="en-GB" sz="3600" dirty="0" smtClean="0"/>
              <a:t>CONT..</a:t>
            </a:r>
            <a:endParaRPr lang="en-GB" sz="3600" dirty="0"/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8341" y="1217075"/>
            <a:ext cx="8636635" cy="27520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 smtClean="0">
                <a:latin typeface="Garamond" panose="02020404030301010803" pitchFamily="18" charset="0"/>
              </a:rPr>
              <a:t>Key Points:</a:t>
            </a:r>
            <a:endParaRPr lang="en-GB" sz="2800" dirty="0" smtClean="0">
              <a:latin typeface="Garamond" panose="020204040303010108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Garamond" panose="02020404030301010803" pitchFamily="18" charset="0"/>
              </a:rPr>
              <a:t>Time: O(log n)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Garamond" panose="02020404030301010803" pitchFamily="18" charset="0"/>
              </a:rPr>
              <a:t>Requires </a:t>
            </a:r>
            <a:r>
              <a:rPr lang="en-GB" sz="2800" b="1" dirty="0" smtClean="0">
                <a:latin typeface="Garamond" panose="02020404030301010803" pitchFamily="18" charset="0"/>
              </a:rPr>
              <a:t>sorted</a:t>
            </a:r>
            <a:r>
              <a:rPr lang="en-GB" sz="2800" dirty="0" smtClean="0">
                <a:latin typeface="Garamond" panose="02020404030301010803" pitchFamily="18" charset="0"/>
              </a:rPr>
              <a:t> data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Garamond" panose="02020404030301010803" pitchFamily="18" charset="0"/>
              </a:rPr>
              <a:t>Implemented iteratively or recursively.</a:t>
            </a:r>
            <a:endParaRPr lang="en-GB" sz="2800" dirty="0">
              <a:latin typeface="Garamond" panose="02020404030301010803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08911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r>
              <a:rPr lang="en-GB" sz="3600" dirty="0" smtClean="0"/>
              <a:t>CONT..</a:t>
            </a:r>
            <a:endParaRPr lang="en-GB" sz="3600" dirty="0"/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8341" y="1217075"/>
            <a:ext cx="8636635" cy="469102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 smtClean="0">
                <a:latin typeface="Garamond" panose="02020404030301010803" pitchFamily="18" charset="0"/>
              </a:rPr>
              <a:t>5. Hash Function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Garamond" panose="02020404030301010803" pitchFamily="18" charset="0"/>
              </a:rPr>
              <a:t>Function that maps keys to array indices.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Garamond" panose="02020404030301010803" pitchFamily="18" charset="0"/>
              </a:rPr>
              <a:t>Properties of a Good Hash Function: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Garamond" panose="02020404030301010803" pitchFamily="18" charset="0"/>
              </a:rPr>
              <a:t>Uniform distribution of keys Low collision probability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Garamond" panose="02020404030301010803" pitchFamily="18" charset="0"/>
              </a:rPr>
              <a:t>Fast to compute Examples: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Garamond" panose="02020404030301010803" pitchFamily="18" charset="0"/>
              </a:rPr>
              <a:t>Division method: h(k) = k mod m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Garamond" panose="02020404030301010803" pitchFamily="18" charset="0"/>
              </a:rPr>
              <a:t>Multiplication method Universal hashing</a:t>
            </a:r>
            <a:endParaRPr lang="en-GB" sz="2800" dirty="0">
              <a:latin typeface="Garamond" panose="02020404030301010803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012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08911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r>
              <a:rPr lang="en-GB" sz="3600" dirty="0" smtClean="0"/>
              <a:t>CONT..</a:t>
            </a:r>
            <a:endParaRPr lang="en-GB" sz="3600" dirty="0"/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1797" y="1080573"/>
            <a:ext cx="8636635" cy="533735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 smtClean="0">
                <a:latin typeface="Garamond" panose="02020404030301010803" pitchFamily="18" charset="0"/>
              </a:rPr>
              <a:t>6. Hash Table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Garamond" panose="02020404030301010803" pitchFamily="18" charset="0"/>
              </a:rPr>
              <a:t>Data structure storing key-value pairs for fast lookup using hash functions.</a:t>
            </a:r>
          </a:p>
          <a:p>
            <a:pPr>
              <a:lnSpc>
                <a:spcPct val="150000"/>
              </a:lnSpc>
            </a:pPr>
            <a:r>
              <a:rPr lang="en-GB" sz="2800" b="1" dirty="0" smtClean="0">
                <a:latin typeface="Garamond" panose="02020404030301010803" pitchFamily="18" charset="0"/>
              </a:rPr>
              <a:t>Key Concepts:</a:t>
            </a:r>
            <a:endParaRPr lang="en-GB" sz="2800" dirty="0" smtClean="0">
              <a:latin typeface="Garamond" panose="020204040303010108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Garamond" panose="02020404030301010803" pitchFamily="18" charset="0"/>
              </a:rPr>
              <a:t>Collisions occur when two keys map to the same index.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Garamond" panose="02020404030301010803" pitchFamily="18" charset="0"/>
              </a:rPr>
              <a:t>Collision resolution strategies: </a:t>
            </a:r>
            <a:r>
              <a:rPr lang="en-GB" sz="2800" b="1" dirty="0" smtClean="0">
                <a:latin typeface="Garamond" panose="02020404030301010803" pitchFamily="18" charset="0"/>
              </a:rPr>
              <a:t>Chaining</a:t>
            </a:r>
            <a:r>
              <a:rPr lang="en-GB" sz="2800" dirty="0" smtClean="0">
                <a:latin typeface="Garamond" panose="02020404030301010803" pitchFamily="18" charset="0"/>
              </a:rPr>
              <a:t>, </a:t>
            </a:r>
            <a:r>
              <a:rPr lang="en-GB" sz="2800" b="1" dirty="0" smtClean="0">
                <a:latin typeface="Garamond" panose="02020404030301010803" pitchFamily="18" charset="0"/>
              </a:rPr>
              <a:t>Open Addressing</a:t>
            </a:r>
            <a:r>
              <a:rPr lang="en-GB" sz="2800" dirty="0" smtClean="0">
                <a:latin typeface="Garamond" panose="02020404030301010803" pitchFamily="18" charset="0"/>
              </a:rPr>
              <a:t> (Linear probing, Quadratic probing, Double hashing).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2613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08911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r>
              <a:rPr lang="en-GB" sz="3600" dirty="0" smtClean="0"/>
              <a:t>CONT..</a:t>
            </a:r>
            <a:endParaRPr lang="en-GB" sz="3600" dirty="0"/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1797" y="1080573"/>
            <a:ext cx="8636635" cy="210570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 smtClean="0">
                <a:latin typeface="Garamond" panose="02020404030301010803" pitchFamily="18" charset="0"/>
              </a:rPr>
              <a:t>Complexities:</a:t>
            </a:r>
            <a:endParaRPr lang="en-GB" sz="2800" dirty="0" smtClean="0">
              <a:latin typeface="Garamond" panose="020204040303010108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Garamond" panose="02020404030301010803" pitchFamily="18" charset="0"/>
              </a:rPr>
              <a:t>Average case: O(1) search, insert, delete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Garamond" panose="02020404030301010803" pitchFamily="18" charset="0"/>
              </a:rPr>
              <a:t>Worst case: O(n) (when many collisions)</a:t>
            </a:r>
            <a:endParaRPr lang="en-GB" sz="2800" dirty="0">
              <a:latin typeface="Garamond" panose="02020404030301010803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5493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08911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r>
              <a:rPr lang="en-GB" sz="3600" dirty="0" smtClean="0"/>
              <a:t>CONT..</a:t>
            </a:r>
            <a:endParaRPr lang="en-GB" sz="3600" dirty="0"/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1797" y="1080573"/>
            <a:ext cx="8636635" cy="571733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700" dirty="0" smtClean="0">
                <a:latin typeface="Garamond" panose="02020404030301010803" pitchFamily="18" charset="0"/>
              </a:rPr>
              <a:t>7. Quick Sort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700" dirty="0" smtClean="0">
                <a:latin typeface="Garamond" panose="02020404030301010803" pitchFamily="18" charset="0"/>
              </a:rPr>
              <a:t>Divide-and-conquer sorting using a pivot to partition elements. </a:t>
            </a:r>
          </a:p>
          <a:p>
            <a:pPr>
              <a:lnSpc>
                <a:spcPct val="150000"/>
              </a:lnSpc>
            </a:pPr>
            <a:r>
              <a:rPr lang="en-GB" sz="2700" dirty="0" smtClean="0">
                <a:latin typeface="Garamond" panose="02020404030301010803" pitchFamily="18" charset="0"/>
              </a:rPr>
              <a:t>How: Choose pivot.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700" dirty="0" smtClean="0">
                <a:latin typeface="Garamond" panose="02020404030301010803" pitchFamily="18" charset="0"/>
              </a:rPr>
              <a:t>Partition array into &lt; pivot and &gt; pivot.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700" dirty="0" smtClean="0">
                <a:latin typeface="Garamond" panose="02020404030301010803" pitchFamily="18" charset="0"/>
              </a:rPr>
              <a:t>Recursively sort partitions.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700" dirty="0" smtClean="0">
                <a:latin typeface="Garamond" panose="02020404030301010803" pitchFamily="18" charset="0"/>
              </a:rPr>
              <a:t>Key Points: Average: O(n log n) Worst: O(n²) (bad pivot choice)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700" dirty="0" smtClean="0">
                <a:latin typeface="Garamond" panose="02020404030301010803" pitchFamily="18" charset="0"/>
              </a:rPr>
              <a:t>In-place, unstable</a:t>
            </a:r>
            <a:endParaRPr lang="en-GB" sz="2700" dirty="0">
              <a:latin typeface="Garamond" panose="02020404030301010803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9023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08911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r>
              <a:rPr lang="en-IN" sz="3600"/>
              <a:t>Revision Mind Map Flow</a:t>
            </a:r>
            <a:endParaRPr lang="en-GB" sz="3600" dirty="0"/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11797" y="1080573"/>
            <a:ext cx="8636635" cy="5768246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500" b="1" dirty="0" smtClean="0">
                <a:latin typeface="Garamond" panose="02020404030301010803" pitchFamily="18" charset="0"/>
              </a:rPr>
              <a:t>Sorting Algorithms (comparison-based):</a:t>
            </a:r>
            <a:endParaRPr lang="en-IN" sz="2500" dirty="0" smtClean="0"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500" b="1" dirty="0" smtClean="0">
                <a:latin typeface="Garamond" panose="02020404030301010803" pitchFamily="18" charset="0"/>
              </a:rPr>
              <a:t>Insertion Sort</a:t>
            </a:r>
            <a:r>
              <a:rPr lang="en-IN" sz="2500" dirty="0" smtClean="0">
                <a:latin typeface="Garamond" panose="02020404030301010803" pitchFamily="18" charset="0"/>
              </a:rPr>
              <a:t> → stable, O(n²), good for small/almost sorted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500" b="1" dirty="0" smtClean="0">
                <a:latin typeface="Garamond" panose="02020404030301010803" pitchFamily="18" charset="0"/>
              </a:rPr>
              <a:t>Selection Sort</a:t>
            </a:r>
            <a:r>
              <a:rPr lang="en-IN" sz="2500" dirty="0" smtClean="0">
                <a:latin typeface="Garamond" panose="02020404030301010803" pitchFamily="18" charset="0"/>
              </a:rPr>
              <a:t> → always O(n²), fewer swaps, unstable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500" b="1" dirty="0" smtClean="0">
                <a:latin typeface="Garamond" panose="02020404030301010803" pitchFamily="18" charset="0"/>
              </a:rPr>
              <a:t>Quick Sort</a:t>
            </a:r>
            <a:r>
              <a:rPr lang="en-IN" sz="2500" dirty="0" smtClean="0">
                <a:latin typeface="Garamond" panose="02020404030301010803" pitchFamily="18" charset="0"/>
              </a:rPr>
              <a:t> → O(n log n) </a:t>
            </a:r>
            <a:r>
              <a:rPr lang="en-IN" sz="2500" dirty="0" err="1" smtClean="0">
                <a:latin typeface="Garamond" panose="02020404030301010803" pitchFamily="18" charset="0"/>
              </a:rPr>
              <a:t>avg</a:t>
            </a:r>
            <a:r>
              <a:rPr lang="en-IN" sz="2500" dirty="0" smtClean="0">
                <a:latin typeface="Garamond" panose="02020404030301010803" pitchFamily="18" charset="0"/>
              </a:rPr>
              <a:t>, in-place, pivot choice critical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500" b="1" dirty="0" smtClean="0">
                <a:latin typeface="Garamond" panose="02020404030301010803" pitchFamily="18" charset="0"/>
              </a:rPr>
              <a:t>Shell Sort</a:t>
            </a:r>
            <a:r>
              <a:rPr lang="en-IN" sz="2500" dirty="0" smtClean="0">
                <a:latin typeface="Garamond" panose="02020404030301010803" pitchFamily="18" charset="0"/>
              </a:rPr>
              <a:t> → gap-based, faster than insertion on large arrays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500" b="1" dirty="0" smtClean="0">
                <a:latin typeface="Garamond" panose="02020404030301010803" pitchFamily="18" charset="0"/>
              </a:rPr>
              <a:t>Sorting Algorithms (non-comparison):</a:t>
            </a:r>
            <a:endParaRPr lang="en-IN" sz="2500" dirty="0" smtClean="0"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500" b="1" dirty="0" smtClean="0">
                <a:latin typeface="Garamond" panose="02020404030301010803" pitchFamily="18" charset="0"/>
              </a:rPr>
              <a:t>Radix Sort</a:t>
            </a:r>
            <a:r>
              <a:rPr lang="en-IN" sz="2500" dirty="0" smtClean="0">
                <a:latin typeface="Garamond" panose="02020404030301010803" pitchFamily="18" charset="0"/>
              </a:rPr>
              <a:t> → O(d(n + k)), stable, works with digits/strings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500" b="1" dirty="0" smtClean="0">
                <a:latin typeface="Garamond" panose="02020404030301010803" pitchFamily="18" charset="0"/>
              </a:rPr>
              <a:t>Searching:</a:t>
            </a:r>
            <a:endParaRPr lang="en-IN" sz="2500" dirty="0" smtClean="0"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500" b="1" dirty="0" smtClean="0">
                <a:latin typeface="Garamond" panose="02020404030301010803" pitchFamily="18" charset="0"/>
              </a:rPr>
              <a:t>Binary Search</a:t>
            </a:r>
            <a:r>
              <a:rPr lang="en-IN" sz="2500" dirty="0" smtClean="0">
                <a:latin typeface="Garamond" panose="02020404030301010803" pitchFamily="18" charset="0"/>
              </a:rPr>
              <a:t> → O(log n), requires sorted array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500" b="1" dirty="0" smtClean="0">
                <a:latin typeface="Garamond" panose="02020404030301010803" pitchFamily="18" charset="0"/>
              </a:rPr>
              <a:t>Hashing:</a:t>
            </a:r>
            <a:endParaRPr lang="en-IN" sz="2500" dirty="0" smtClean="0">
              <a:latin typeface="Garamond" panose="020204040303010108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500" b="1" dirty="0" smtClean="0">
                <a:latin typeface="Garamond" panose="02020404030301010803" pitchFamily="18" charset="0"/>
              </a:rPr>
              <a:t>Hash Function</a:t>
            </a:r>
            <a:r>
              <a:rPr lang="en-IN" sz="2500" dirty="0" smtClean="0">
                <a:latin typeface="Garamond" panose="02020404030301010803" pitchFamily="18" charset="0"/>
              </a:rPr>
              <a:t> → good distribution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500" b="1" dirty="0" smtClean="0">
                <a:latin typeface="Garamond" panose="02020404030301010803" pitchFamily="18" charset="0"/>
              </a:rPr>
              <a:t>Hash Table</a:t>
            </a:r>
            <a:r>
              <a:rPr lang="en-IN" sz="2500" dirty="0" smtClean="0">
                <a:latin typeface="Garamond" panose="02020404030301010803" pitchFamily="18" charset="0"/>
              </a:rPr>
              <a:t> → O(1) average operations, collision handling critical</a:t>
            </a:r>
            <a:endParaRPr lang="en-IN" sz="2500" dirty="0">
              <a:latin typeface="Garamond" panose="02020404030301010803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749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14587" y="326248"/>
            <a:ext cx="4314825" cy="396904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2700" algn="ctr">
              <a:lnSpc>
                <a:spcPts val="2870"/>
              </a:lnSpc>
              <a:spcBef>
                <a:spcPts val="100"/>
              </a:spcBef>
              <a:tabLst>
                <a:tab pos="354965" algn="l"/>
              </a:tabLst>
            </a:pPr>
            <a:r>
              <a:rPr lang="en-IN" sz="3200" dirty="0" smtClean="0">
                <a:solidFill>
                  <a:schemeClr val="bg1"/>
                </a:solidFill>
                <a:latin typeface="Calibri"/>
                <a:cs typeface="Calibri"/>
              </a:rPr>
              <a:t>Revision </a:t>
            </a:r>
            <a:endParaRPr lang="en-IN"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9800" y="1074800"/>
            <a:ext cx="5410200" cy="5642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87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en-GB" sz="2200" dirty="0" smtClean="0">
                <a:latin typeface="Garamond" panose="02020404030301010803" pitchFamily="18" charset="0"/>
                <a:cs typeface="Calibri"/>
              </a:rPr>
              <a:t>Recall and Explain Core Concepts Clearly define Insertion Sort, Selection etc. </a:t>
            </a:r>
          </a:p>
          <a:p>
            <a:pPr marL="354965" indent="-342265">
              <a:lnSpc>
                <a:spcPts val="287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en-GB" sz="2200" dirty="0" smtClean="0">
                <a:latin typeface="Garamond" panose="02020404030301010803" pitchFamily="18" charset="0"/>
                <a:cs typeface="Calibri"/>
              </a:rPr>
              <a:t>Describe the fundamental purpose and use cases of each algorithm/data structure. </a:t>
            </a:r>
          </a:p>
          <a:p>
            <a:pPr marL="354965" indent="-342265">
              <a:lnSpc>
                <a:spcPts val="287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en-GB" sz="2200" dirty="0" smtClean="0">
                <a:latin typeface="Garamond" panose="02020404030301010803" pitchFamily="18" charset="0"/>
                <a:cs typeface="Calibri"/>
              </a:rPr>
              <a:t>Outline and Apply Algorithmic Steps Enumerate the step-by-step procedures for each sorting/searching algorithm. </a:t>
            </a:r>
          </a:p>
          <a:p>
            <a:pPr marL="354965" indent="-342265">
              <a:lnSpc>
                <a:spcPts val="287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en-GB" sz="2200" dirty="0" err="1" smtClean="0">
                <a:latin typeface="Garamond" panose="02020404030301010803" pitchFamily="18" charset="0"/>
                <a:cs typeface="Calibri"/>
              </a:rPr>
              <a:t>Analyze</a:t>
            </a:r>
            <a:r>
              <a:rPr lang="en-GB" sz="2200" dirty="0" smtClean="0">
                <a:latin typeface="Garamond" panose="02020404030301010803" pitchFamily="18" charset="0"/>
                <a:cs typeface="Calibri"/>
              </a:rPr>
              <a:t> and Compare Performance State the time and space complexities of each algorithm. Identify stability, in-place nature, and dataset size suitability for different algorithms. </a:t>
            </a:r>
          </a:p>
          <a:p>
            <a:pPr marL="354965" indent="-342265">
              <a:lnSpc>
                <a:spcPts val="287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lang="en-GB" sz="2200" dirty="0" smtClean="0">
                <a:latin typeface="Garamond" panose="02020404030301010803" pitchFamily="18" charset="0"/>
                <a:cs typeface="Calibri"/>
              </a:rPr>
              <a:t>Implement and Trace Algorithms Manually trace execution of sorting and searching algorithms on example datasets. </a:t>
            </a:r>
            <a:endParaRPr sz="2200" dirty="0">
              <a:latin typeface="Garamond" panose="02020404030301010803" pitchFamily="18" charset="0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32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dirty="0" smtClean="0"/>
              <a:t>Revision </a:t>
            </a:r>
            <a:endParaRPr lang="en-GB" sz="3600" dirty="0"/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4817" y="1263231"/>
            <a:ext cx="8206105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 smtClean="0">
                <a:latin typeface="Garamond" panose="02020404030301010803" pitchFamily="18" charset="0"/>
              </a:rPr>
              <a:t>1. Insertion Sort</a:t>
            </a:r>
          </a:p>
          <a:p>
            <a:pPr>
              <a:lnSpc>
                <a:spcPct val="150000"/>
              </a:lnSpc>
            </a:pPr>
            <a:r>
              <a:rPr lang="en-GB" sz="2400" b="1" dirty="0" smtClean="0">
                <a:latin typeface="Garamond" panose="02020404030301010803" pitchFamily="18" charset="0"/>
              </a:rPr>
              <a:t>What:</a:t>
            </a:r>
            <a:endParaRPr lang="en-GB" sz="2400" dirty="0" smtClean="0">
              <a:latin typeface="Garamond" panose="02020404030301010803" pitchFamily="18" charset="0"/>
            </a:endParaRPr>
          </a:p>
          <a:p>
            <a:pPr marL="3429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Garamond" panose="02020404030301010803" pitchFamily="18" charset="0"/>
              </a:rPr>
              <a:t>Builds the final sorted array one item at a time by inserting elements into their correct position.</a:t>
            </a:r>
          </a:p>
          <a:p>
            <a:pPr>
              <a:lnSpc>
                <a:spcPct val="150000"/>
              </a:lnSpc>
            </a:pPr>
            <a:r>
              <a:rPr lang="en-GB" sz="2400" b="1" dirty="0" smtClean="0">
                <a:latin typeface="Garamond" panose="02020404030301010803" pitchFamily="18" charset="0"/>
              </a:rPr>
              <a:t>How:</a:t>
            </a:r>
            <a:endParaRPr lang="en-GB" sz="2400" dirty="0" smtClean="0">
              <a:latin typeface="Garamond" panose="02020404030301010803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Garamond" panose="02020404030301010803" pitchFamily="18" charset="0"/>
              </a:rPr>
              <a:t>Start from index 1, compare it with previous elements.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Garamond" panose="02020404030301010803" pitchFamily="18" charset="0"/>
              </a:rPr>
              <a:t>Shift larger elements to the right.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Garamond" panose="02020404030301010803" pitchFamily="18" charset="0"/>
              </a:rPr>
              <a:t>Insert current element at correct position.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32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dirty="0" smtClean="0"/>
              <a:t>CONT..</a:t>
            </a:r>
            <a:endParaRPr lang="en-GB" sz="3600" dirty="0"/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4800" y="1379417"/>
            <a:ext cx="8206105" cy="389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 smtClean="0">
                <a:latin typeface="Garamond" panose="02020404030301010803" pitchFamily="18" charset="0"/>
              </a:rPr>
              <a:t>Key Points:</a:t>
            </a:r>
            <a:endParaRPr lang="en-GB" sz="2800" dirty="0" smtClean="0">
              <a:latin typeface="Garamond" panose="02020404030301010803" pitchFamily="18" charset="0"/>
            </a:endParaRP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 smtClean="0">
                <a:latin typeface="Garamond" panose="02020404030301010803" pitchFamily="18" charset="0"/>
              </a:rPr>
              <a:t>Best case:</a:t>
            </a:r>
            <a:r>
              <a:rPr lang="en-GB" sz="2800" dirty="0" smtClean="0">
                <a:latin typeface="Garamond" panose="02020404030301010803" pitchFamily="18" charset="0"/>
              </a:rPr>
              <a:t> O(n) (already sorted)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 smtClean="0">
                <a:latin typeface="Garamond" panose="02020404030301010803" pitchFamily="18" charset="0"/>
              </a:rPr>
              <a:t>Worst case:</a:t>
            </a:r>
            <a:r>
              <a:rPr lang="en-GB" sz="2800" dirty="0" smtClean="0">
                <a:latin typeface="Garamond" panose="02020404030301010803" pitchFamily="18" charset="0"/>
              </a:rPr>
              <a:t> O(n²) (reverse sorted)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 smtClean="0">
                <a:latin typeface="Garamond" panose="02020404030301010803" pitchFamily="18" charset="0"/>
              </a:rPr>
              <a:t>In-place</a:t>
            </a:r>
            <a:r>
              <a:rPr lang="en-GB" sz="2800" dirty="0" smtClean="0">
                <a:latin typeface="Garamond" panose="02020404030301010803" pitchFamily="18" charset="0"/>
              </a:rPr>
              <a:t>, </a:t>
            </a:r>
            <a:r>
              <a:rPr lang="en-GB" sz="2800" b="1" dirty="0" smtClean="0">
                <a:latin typeface="Garamond" panose="02020404030301010803" pitchFamily="18" charset="0"/>
              </a:rPr>
              <a:t>stable</a:t>
            </a:r>
            <a:endParaRPr lang="en-GB" sz="2800" dirty="0" smtClean="0">
              <a:latin typeface="Garamond" panose="02020404030301010803" pitchFamily="18" charset="0"/>
            </a:endParaRP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Garamond" panose="02020404030301010803" pitchFamily="18" charset="0"/>
              </a:rPr>
              <a:t>Good for small datasets.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4011401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08911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r>
              <a:rPr lang="en-GB" sz="3600" dirty="0" smtClean="0"/>
              <a:t>CONT..</a:t>
            </a:r>
            <a:endParaRPr lang="en-GB" sz="3600" dirty="0"/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0196" y="1077109"/>
            <a:ext cx="8543608" cy="573618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 smtClean="0">
                <a:latin typeface="Garamond" panose="02020404030301010803" pitchFamily="18" charset="0"/>
              </a:rPr>
              <a:t>2. Selection Sort</a:t>
            </a:r>
          </a:p>
          <a:p>
            <a:pPr>
              <a:lnSpc>
                <a:spcPct val="150000"/>
              </a:lnSpc>
            </a:pPr>
            <a:r>
              <a:rPr lang="en-GB" sz="2800" b="1" dirty="0" smtClean="0">
                <a:latin typeface="Garamond" panose="02020404030301010803" pitchFamily="18" charset="0"/>
              </a:rPr>
              <a:t>What:</a:t>
            </a:r>
            <a:endParaRPr lang="en-GB" sz="2800" dirty="0" smtClean="0">
              <a:latin typeface="Garamond" panose="020204040303010108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Garamond" panose="02020404030301010803" pitchFamily="18" charset="0"/>
              </a:rPr>
              <a:t>Repeatedly selects the smallest (or largest) element from unsorted part and places it at the beginning.</a:t>
            </a:r>
          </a:p>
          <a:p>
            <a:pPr>
              <a:lnSpc>
                <a:spcPct val="150000"/>
              </a:lnSpc>
            </a:pPr>
            <a:r>
              <a:rPr lang="en-GB" sz="2800" b="1" dirty="0" smtClean="0">
                <a:latin typeface="Garamond" panose="02020404030301010803" pitchFamily="18" charset="0"/>
              </a:rPr>
              <a:t>How:</a:t>
            </a:r>
            <a:endParaRPr lang="en-GB" sz="2800" dirty="0" smtClean="0">
              <a:latin typeface="Garamond" panose="02020404030301010803" pitchFamily="18" charset="0"/>
            </a:endParaRP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Garamond" panose="02020404030301010803" pitchFamily="18" charset="0"/>
              </a:rPr>
              <a:t>Find min element from unsorted part.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Garamond" panose="02020404030301010803" pitchFamily="18" charset="0"/>
              </a:rPr>
              <a:t>Swap with first element of unsorted part.</a:t>
            </a:r>
          </a:p>
          <a:p>
            <a:pPr marL="4572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Garamond" panose="02020404030301010803" pitchFamily="18" charset="0"/>
              </a:rPr>
              <a:t>Move boundary forward and repeat.</a:t>
            </a:r>
          </a:p>
          <a:p>
            <a:pPr marL="457200" indent="-457200" algn="just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400" dirty="0">
              <a:latin typeface="Garamond" panose="020204040303010108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08911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fontAlgn="base"/>
            <a:r>
              <a:rPr lang="en-GB" sz="3600" dirty="0" smtClean="0"/>
              <a:t>CONT..</a:t>
            </a:r>
            <a:endParaRPr lang="en-GB" sz="3600" dirty="0"/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28600" y="1286765"/>
            <a:ext cx="8543608" cy="2596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 smtClean="0">
                <a:latin typeface="Garamond" panose="02020404030301010803" pitchFamily="18" charset="0"/>
              </a:rPr>
              <a:t>Key Points:</a:t>
            </a:r>
            <a:endParaRPr lang="en-GB" sz="2800" dirty="0" smtClean="0">
              <a:latin typeface="Garamond" panose="020204040303010108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Garamond" panose="02020404030301010803" pitchFamily="18" charset="0"/>
              </a:rPr>
              <a:t>Always O(n²) (comparisons dominate)</a:t>
            </a:r>
          </a:p>
          <a:p>
            <a:pPr>
              <a:lnSpc>
                <a:spcPct val="150000"/>
              </a:lnSpc>
            </a:pPr>
            <a:r>
              <a:rPr lang="en-GB" sz="2800" b="1" dirty="0" smtClean="0">
                <a:latin typeface="Garamond" panose="02020404030301010803" pitchFamily="18" charset="0"/>
              </a:rPr>
              <a:t>In-place</a:t>
            </a:r>
            <a:r>
              <a:rPr lang="en-GB" sz="2800" dirty="0" smtClean="0">
                <a:latin typeface="Garamond" panose="02020404030301010803" pitchFamily="18" charset="0"/>
              </a:rPr>
              <a:t>, </a:t>
            </a:r>
            <a:r>
              <a:rPr lang="en-GB" sz="2800" b="1" dirty="0" smtClean="0">
                <a:latin typeface="Garamond" panose="02020404030301010803" pitchFamily="18" charset="0"/>
              </a:rPr>
              <a:t>unstable</a:t>
            </a:r>
            <a:endParaRPr lang="en-GB" sz="2800" dirty="0" smtClean="0">
              <a:latin typeface="Garamond" panose="020204040303010108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Garamond" panose="02020404030301010803" pitchFamily="18" charset="0"/>
              </a:rPr>
              <a:t>Fewer swaps than bubble sort.</a:t>
            </a:r>
            <a:endParaRPr lang="en-GB" sz="2800" dirty="0" smtClean="0">
              <a:latin typeface="Garamond" panose="020204040303010108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  <p:extLst>
      <p:ext uri="{BB962C8B-B14F-4D97-AF65-F5344CB8AC3E}">
        <p14:creationId xmlns:p14="http://schemas.microsoft.com/office/powerpoint/2010/main" val="288305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08911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r>
              <a:rPr lang="en-GB" sz="3600" dirty="0" smtClean="0"/>
              <a:t>CONT..</a:t>
            </a:r>
            <a:endParaRPr lang="en-GB" sz="3600" dirty="0"/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8130" y="1049400"/>
            <a:ext cx="8275955" cy="5716693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700" b="1" dirty="0" smtClean="0">
                <a:latin typeface="Garamond" panose="02020404030301010803" pitchFamily="18" charset="0"/>
              </a:rPr>
              <a:t>3. Radix Sort</a:t>
            </a:r>
          </a:p>
          <a:p>
            <a:pPr>
              <a:lnSpc>
                <a:spcPct val="150000"/>
              </a:lnSpc>
            </a:pPr>
            <a:r>
              <a:rPr lang="en-GB" sz="2700" b="1" dirty="0" smtClean="0">
                <a:latin typeface="Garamond" panose="02020404030301010803" pitchFamily="18" charset="0"/>
              </a:rPr>
              <a:t>What:</a:t>
            </a:r>
            <a:endParaRPr lang="en-GB" sz="2700" dirty="0" smtClean="0">
              <a:latin typeface="Garamond" panose="020204040303010108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700" dirty="0" smtClean="0">
                <a:latin typeface="Garamond" panose="02020404030301010803" pitchFamily="18" charset="0"/>
              </a:rPr>
              <a:t>Non-comparative sorting algorithm based on digits/characters (processes keys digit by digit).</a:t>
            </a:r>
          </a:p>
          <a:p>
            <a:pPr>
              <a:lnSpc>
                <a:spcPct val="150000"/>
              </a:lnSpc>
            </a:pPr>
            <a:r>
              <a:rPr lang="en-GB" sz="2700" b="1" dirty="0" smtClean="0">
                <a:latin typeface="Garamond" panose="02020404030301010803" pitchFamily="18" charset="0"/>
              </a:rPr>
              <a:t>How:</a:t>
            </a:r>
            <a:endParaRPr lang="en-GB" sz="2700" dirty="0" smtClean="0">
              <a:latin typeface="Garamond" panose="020204040303010108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700" dirty="0" smtClean="0">
                <a:latin typeface="Garamond" panose="02020404030301010803" pitchFamily="18" charset="0"/>
              </a:rPr>
              <a:t>Sort numbers by least significant digit using </a:t>
            </a:r>
            <a:r>
              <a:rPr lang="en-GB" sz="2700" b="1" dirty="0" smtClean="0">
                <a:latin typeface="Garamond" panose="02020404030301010803" pitchFamily="18" charset="0"/>
              </a:rPr>
              <a:t>stable sort</a:t>
            </a:r>
            <a:r>
              <a:rPr lang="en-GB" sz="2700" dirty="0" smtClean="0">
                <a:latin typeface="Garamond" panose="02020404030301010803" pitchFamily="18" charset="0"/>
              </a:rPr>
              <a:t> (often counting sort).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700" dirty="0" smtClean="0">
                <a:latin typeface="Garamond" panose="02020404030301010803" pitchFamily="18" charset="0"/>
              </a:rPr>
              <a:t>Move to next digit and repeat until most significant digit is processed.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907748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600" dirty="0" smtClean="0">
                <a:latin typeface="Garamond" panose="02020404030301010803" pitchFamily="18" charset="0"/>
              </a:rPr>
              <a:t>CONT..</a:t>
            </a:r>
            <a:endParaRPr lang="en-GB" sz="3600" dirty="0">
              <a:latin typeface="Garamond" panose="02020404030301010803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00" y="990600"/>
            <a:ext cx="7467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b="1" dirty="0" smtClean="0">
                <a:latin typeface="Garamond" panose="02020404030301010803" pitchFamily="18" charset="0"/>
              </a:rPr>
              <a:t>Key Points:</a:t>
            </a:r>
            <a:endParaRPr lang="en-GB" sz="2800" dirty="0" smtClean="0">
              <a:latin typeface="Garamond" panose="020204040303010108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Garamond" panose="02020404030301010803" pitchFamily="18" charset="0"/>
              </a:rPr>
              <a:t>Time: O(d × (n + k)) where d = digits, k = range of digits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 dirty="0" smtClean="0">
                <a:latin typeface="Garamond" panose="02020404030301010803" pitchFamily="18" charset="0"/>
              </a:rPr>
              <a:t>Stable</a:t>
            </a:r>
            <a:r>
              <a:rPr lang="en-GB" sz="2800" dirty="0" smtClean="0">
                <a:latin typeface="Garamond" panose="02020404030301010803" pitchFamily="18" charset="0"/>
              </a:rPr>
              <a:t>, works best with integers or fixed-length strings.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Garamond" panose="02020404030301010803" pitchFamily="18" charset="0"/>
              </a:rPr>
              <a:t>Not in-place, needs extra memory.</a:t>
            </a:r>
            <a:endParaRPr lang="en-GB" sz="2800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512" y="128524"/>
            <a:ext cx="8884920" cy="708911"/>
          </a:xfrm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lang="en-GB" sz="3600" dirty="0" smtClean="0"/>
              <a:t>CONT..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14400" y="1049400"/>
            <a:ext cx="7236461" cy="9698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2" algn="just">
              <a:lnSpc>
                <a:spcPct val="150200"/>
              </a:lnSpc>
              <a:spcBef>
                <a:spcPts val="95"/>
              </a:spcBef>
            </a:pPr>
            <a:endParaRPr lang="en-GB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lvl="2" algn="just">
              <a:lnSpc>
                <a:spcPct val="150200"/>
              </a:lnSpc>
              <a:spcBef>
                <a:spcPts val="95"/>
              </a:spcBef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6430" y="1074800"/>
            <a:ext cx="7772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700" b="1" dirty="0" smtClean="0">
                <a:latin typeface="Garamond" panose="02020404030301010803" pitchFamily="18" charset="0"/>
              </a:rPr>
              <a:t>4. Binary Search</a:t>
            </a:r>
          </a:p>
          <a:p>
            <a:pPr>
              <a:lnSpc>
                <a:spcPct val="150000"/>
              </a:lnSpc>
            </a:pPr>
            <a:r>
              <a:rPr lang="en-GB" sz="2700" b="1" dirty="0" smtClean="0">
                <a:latin typeface="Garamond" panose="02020404030301010803" pitchFamily="18" charset="0"/>
              </a:rPr>
              <a:t>What:</a:t>
            </a:r>
            <a:endParaRPr lang="en-GB" sz="2700" dirty="0" smtClean="0">
              <a:latin typeface="Garamond" panose="020204040303010108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700" dirty="0" smtClean="0">
                <a:latin typeface="Garamond" panose="02020404030301010803" pitchFamily="18" charset="0"/>
              </a:rPr>
              <a:t>Search technique on </a:t>
            </a:r>
            <a:r>
              <a:rPr lang="en-GB" sz="2700" b="1" dirty="0" smtClean="0">
                <a:latin typeface="Garamond" panose="02020404030301010803" pitchFamily="18" charset="0"/>
              </a:rPr>
              <a:t>sorted</a:t>
            </a:r>
            <a:r>
              <a:rPr lang="en-GB" sz="2700" dirty="0" smtClean="0">
                <a:latin typeface="Garamond" panose="02020404030301010803" pitchFamily="18" charset="0"/>
              </a:rPr>
              <a:t> arrays, dividing the search interval by 2 each time.</a:t>
            </a:r>
          </a:p>
          <a:p>
            <a:pPr>
              <a:lnSpc>
                <a:spcPct val="150000"/>
              </a:lnSpc>
            </a:pPr>
            <a:r>
              <a:rPr lang="en-GB" sz="2700" b="1" dirty="0" smtClean="0">
                <a:latin typeface="Garamond" panose="02020404030301010803" pitchFamily="18" charset="0"/>
              </a:rPr>
              <a:t>How:</a:t>
            </a:r>
            <a:endParaRPr lang="en-GB" sz="2700" dirty="0" smtClean="0">
              <a:latin typeface="Garamond" panose="02020404030301010803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700" dirty="0" smtClean="0">
                <a:latin typeface="Garamond" panose="02020404030301010803" pitchFamily="18" charset="0"/>
              </a:rPr>
              <a:t>Compare target with middle element.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700" dirty="0" smtClean="0">
                <a:latin typeface="Garamond" panose="02020404030301010803" pitchFamily="18" charset="0"/>
              </a:rPr>
              <a:t>If match → return index.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700" dirty="0" smtClean="0">
                <a:latin typeface="Garamond" panose="02020404030301010803" pitchFamily="18" charset="0"/>
              </a:rPr>
              <a:t>If smaller → search left half; else right half.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734</Words>
  <Application>Microsoft Office PowerPoint</Application>
  <PresentationFormat>On-screen Show (4:3)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Black</vt:lpstr>
      <vt:lpstr>Calibri</vt:lpstr>
      <vt:lpstr>Garamond</vt:lpstr>
      <vt:lpstr>Sylfaen</vt:lpstr>
      <vt:lpstr>Times New Roman</vt:lpstr>
      <vt:lpstr>Verdana</vt:lpstr>
      <vt:lpstr>Wingdings</vt:lpstr>
      <vt:lpstr>Office Theme</vt:lpstr>
      <vt:lpstr>Data Structure</vt:lpstr>
      <vt:lpstr>Revision </vt:lpstr>
      <vt:lpstr>Revision </vt:lpstr>
      <vt:lpstr>CONT..</vt:lpstr>
      <vt:lpstr>CONT..</vt:lpstr>
      <vt:lpstr>CONT..</vt:lpstr>
      <vt:lpstr>CONT..</vt:lpstr>
      <vt:lpstr>CONT..</vt:lpstr>
      <vt:lpstr>CONT..</vt:lpstr>
      <vt:lpstr>CONT..</vt:lpstr>
      <vt:lpstr>CONT..</vt:lpstr>
      <vt:lpstr>CONT..</vt:lpstr>
      <vt:lpstr>CONT..</vt:lpstr>
      <vt:lpstr>CONT..</vt:lpstr>
      <vt:lpstr>Revision Mind Map 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cp:lastModifiedBy>Admin</cp:lastModifiedBy>
  <cp:revision>49</cp:revision>
  <dcterms:created xsi:type="dcterms:W3CDTF">2025-08-06T08:02:11Z</dcterms:created>
  <dcterms:modified xsi:type="dcterms:W3CDTF">2025-08-12T14:54:29Z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LastSaved">
    <vt:filetime>2025-08-06T00:00:00Z</vt:filetime>
  </property>
</Properties>
</file>