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85" r:id="rId16"/>
    <p:sldId id="284" r:id="rId17"/>
    <p:sldId id="274" r:id="rId18"/>
    <p:sldId id="275" r:id="rId19"/>
    <p:sldId id="276" r:id="rId20"/>
    <p:sldId id="277" r:id="rId21"/>
    <p:sldId id="278" r:id="rId22"/>
    <p:sldId id="281" r:id="rId23"/>
    <p:sldId id="282" r:id="rId24"/>
    <p:sldId id="283" r:id="rId2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A3A6E-F0D7-83A5-E481-04DA824D4103}" v="1" dt="2025-07-21T08:23:20.9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i" userId="S::himanshi.yadav@krmangalam.edu.in::9ea51ef3-e124-412e-a49f-50c33031d915" providerId="AD" clId="Web-{C56A3A6E-F0D7-83A5-E481-04DA824D4103}"/>
    <pc:docChg chg="modSld">
      <pc:chgData name="Himanshi" userId="S::himanshi.yadav@krmangalam.edu.in::9ea51ef3-e124-412e-a49f-50c33031d915" providerId="AD" clId="Web-{C56A3A6E-F0D7-83A5-E481-04DA824D4103}" dt="2025-07-21T08:23:20.925" v="0" actId="14100"/>
      <pc:docMkLst>
        <pc:docMk/>
      </pc:docMkLst>
      <pc:sldChg chg="modSp">
        <pc:chgData name="Himanshi" userId="S::himanshi.yadav@krmangalam.edu.in::9ea51ef3-e124-412e-a49f-50c33031d915" providerId="AD" clId="Web-{C56A3A6E-F0D7-83A5-E481-04DA824D4103}" dt="2025-07-21T08:23:20.925" v="0" actId="14100"/>
        <pc:sldMkLst>
          <pc:docMk/>
          <pc:sldMk cId="0" sldId="281"/>
        </pc:sldMkLst>
        <pc:spChg chg="mod">
          <ac:chgData name="Himanshi" userId="S::himanshi.yadav@krmangalam.edu.in::9ea51ef3-e124-412e-a49f-50c33031d915" providerId="AD" clId="Web-{C56A3A6E-F0D7-83A5-E481-04DA824D4103}" dt="2025-07-21T08:23:20.925" v="0" actId="14100"/>
          <ac:spMkLst>
            <pc:docMk/>
            <pc:sldMk cId="0" sldId="281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2862" y="1163700"/>
            <a:ext cx="9101455" cy="25400"/>
          </a:xfrm>
          <a:custGeom>
            <a:avLst/>
            <a:gdLst/>
            <a:ahLst/>
            <a:cxnLst/>
            <a:rect l="l" t="t" r="r" b="b"/>
            <a:pathLst>
              <a:path w="9101455" h="25400">
                <a:moveTo>
                  <a:pt x="9101137" y="0"/>
                </a:moveTo>
                <a:lnTo>
                  <a:pt x="0" y="0"/>
                </a:lnTo>
                <a:lnTo>
                  <a:pt x="0" y="25400"/>
                </a:lnTo>
                <a:lnTo>
                  <a:pt x="9101137" y="25400"/>
                </a:lnTo>
                <a:lnTo>
                  <a:pt x="9101137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5142" y="469899"/>
            <a:ext cx="603821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 u="sng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812" y="73913"/>
            <a:ext cx="8470265" cy="1118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4787" y="1179766"/>
            <a:ext cx="8578850" cy="3387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9I2oOAr2okY" TargetMode="External"/><Relationship Id="rId3" Type="http://schemas.openxmlformats.org/officeDocument/2006/relationships/hyperlink" Target="https://www.hackerearth.com/practice/algorithms/sorting/bubble-sort/tutorial/" TargetMode="External"/><Relationship Id="rId7" Type="http://schemas.openxmlformats.org/officeDocument/2006/relationships/hyperlink" Target="https://visualgo.net/en/sort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aler.com/topics/data-structures/bubble-sort/" TargetMode="External"/><Relationship Id="rId5" Type="http://schemas.openxmlformats.org/officeDocument/2006/relationships/hyperlink" Target="https://www.scholarhat.com/tutorial/datastructures/bubble-sort-in-data-structures" TargetMode="External"/><Relationship Id="rId4" Type="http://schemas.openxmlformats.org/officeDocument/2006/relationships/hyperlink" Target="https://www.freecodecamp.org/news/most-asked-questions-about-bubble-sort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vidvan.com/tutorials/wp-content/uploads/sites/2/2021/06/TechVidvan-Bubble-sort-normal-image01.jpg" TargetMode="Externa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52400"/>
            <a:ext cx="6391275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</a:rPr>
              <a:t>Data</a:t>
            </a:r>
            <a:r>
              <a:rPr sz="3950" spc="70" dirty="0">
                <a:solidFill>
                  <a:srgbClr val="000000"/>
                </a:solidFill>
              </a:rPr>
              <a:t> </a:t>
            </a:r>
            <a:r>
              <a:rPr sz="3950" spc="-10" dirty="0">
                <a:solidFill>
                  <a:srgbClr val="000000"/>
                </a:solidFill>
              </a:rPr>
              <a:t>Structure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1965070" y="3468941"/>
            <a:ext cx="5869940" cy="3174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/>
                <a:cs typeface="Times New Roman"/>
              </a:rPr>
              <a:t>Dr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sz="2750" b="1" dirty="0" err="1">
                <a:latin typeface="Times New Roman"/>
                <a:cs typeface="Times New Roman"/>
              </a:rPr>
              <a:t>S</a:t>
            </a:r>
            <a:r>
              <a:rPr lang="en-US" sz="2750" b="1" dirty="0" err="1">
                <a:latin typeface="Times New Roman"/>
                <a:cs typeface="Times New Roman"/>
              </a:rPr>
              <a:t>hahjad</a:t>
            </a:r>
            <a:endParaRPr sz="2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R="878840" algn="ctr">
              <a:lnSpc>
                <a:spcPct val="100000"/>
              </a:lnSpc>
            </a:pPr>
            <a:r>
              <a:rPr sz="2000" spc="-10" dirty="0">
                <a:latin typeface="Sylfaen"/>
                <a:cs typeface="Sylfaen"/>
              </a:rPr>
              <a:t>Faculty</a:t>
            </a:r>
            <a:endParaRPr sz="2000" dirty="0">
              <a:latin typeface="Sylfaen"/>
              <a:cs typeface="Sylfaen"/>
            </a:endParaRPr>
          </a:p>
          <a:p>
            <a:pPr marR="880744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Sylfaen"/>
                <a:cs typeface="Sylfaen"/>
              </a:rPr>
              <a:t>School</a:t>
            </a:r>
            <a:r>
              <a:rPr sz="2000" spc="-3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of</a:t>
            </a:r>
            <a:r>
              <a:rPr sz="2000" spc="-20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Engineering</a:t>
            </a:r>
            <a:r>
              <a:rPr sz="2000" spc="-4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&amp;</a:t>
            </a:r>
            <a:r>
              <a:rPr sz="2000" spc="-30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Technology</a:t>
            </a:r>
            <a:endParaRPr sz="2000" dirty="0">
              <a:latin typeface="Sylfaen"/>
              <a:cs typeface="Sylfaen"/>
            </a:endParaRPr>
          </a:p>
          <a:p>
            <a:pPr marL="1074420">
              <a:lnSpc>
                <a:spcPct val="100000"/>
              </a:lnSpc>
            </a:pPr>
            <a:r>
              <a:rPr sz="2000" dirty="0">
                <a:latin typeface="Sylfaen"/>
                <a:cs typeface="Sylfaen"/>
              </a:rPr>
              <a:t>K.R.</a:t>
            </a:r>
            <a:r>
              <a:rPr sz="2000" spc="-1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Mangalam</a:t>
            </a:r>
            <a:r>
              <a:rPr sz="2000" spc="-25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University</a:t>
            </a:r>
            <a:endParaRPr sz="2000" dirty="0">
              <a:latin typeface="Sylfaen"/>
              <a:cs typeface="Sylfaen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000" dirty="0">
              <a:latin typeface="Sylfaen"/>
              <a:cs typeface="Sylfaen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4</a:t>
            </a:r>
            <a:r>
              <a:rPr sz="2750" spc="7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  <a:p>
            <a:pPr marL="1930400">
              <a:lnSpc>
                <a:spcPct val="100000"/>
              </a:lnSpc>
              <a:spcBef>
                <a:spcPts val="2590"/>
              </a:spcBef>
            </a:pP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05142" y="469899"/>
            <a:ext cx="603821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59" y="1300163"/>
            <a:ext cx="7682866" cy="297517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Let's take</a:t>
            </a:r>
            <a:r>
              <a:rPr sz="1800" spc="85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an</a:t>
            </a:r>
            <a:r>
              <a:rPr sz="1800" spc="6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array</a:t>
            </a:r>
            <a:r>
              <a:rPr sz="1800" spc="35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 </a:t>
            </a:r>
            <a:r>
              <a:rPr sz="1800" spc="11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of</a:t>
            </a:r>
            <a:r>
              <a:rPr sz="1800" spc="3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5</a:t>
            </a:r>
            <a:r>
              <a:rPr sz="1800" spc="6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elements. </a:t>
            </a:r>
            <a:r>
              <a:rPr sz="1800" spc="95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int</a:t>
            </a:r>
            <a:r>
              <a:rPr sz="1800" spc="-6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 </a:t>
            </a:r>
            <a:r>
              <a:rPr sz="1800" spc="8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arr[5]</a:t>
            </a:r>
            <a:r>
              <a:rPr sz="1800" spc="-45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 </a:t>
            </a:r>
            <a:r>
              <a:rPr sz="1800" spc="-3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=</a:t>
            </a:r>
            <a:r>
              <a:rPr sz="1800" spc="-105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{50,</a:t>
            </a:r>
            <a:r>
              <a:rPr sz="1800" spc="-4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25,</a:t>
            </a:r>
            <a:r>
              <a:rPr sz="1800" spc="-45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5,</a:t>
            </a:r>
            <a:r>
              <a:rPr sz="1800" spc="-4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20,</a:t>
            </a:r>
            <a:r>
              <a:rPr sz="1800" spc="-45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 </a:t>
            </a:r>
            <a:r>
              <a:rPr sz="1800" spc="30" dirty="0">
                <a:solidFill>
                  <a:srgbClr val="161616"/>
                </a:solidFill>
                <a:latin typeface="Garamond" panose="02020404030301010803" pitchFamily="18" charset="0"/>
                <a:cs typeface="Arial MT"/>
              </a:rPr>
              <a:t>10}</a:t>
            </a:r>
            <a:endParaRPr sz="1800" dirty="0">
              <a:latin typeface="Garamond" panose="02020404030301010803" pitchFamily="18" charset="0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922036"/>
            <a:ext cx="7134225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62" y="1163700"/>
            <a:ext cx="9101455" cy="25400"/>
          </a:xfrm>
          <a:custGeom>
            <a:avLst/>
            <a:gdLst/>
            <a:ahLst/>
            <a:cxnLst/>
            <a:rect l="l" t="t" r="r" b="b"/>
            <a:pathLst>
              <a:path w="9101455" h="25400">
                <a:moveTo>
                  <a:pt x="9101137" y="0"/>
                </a:moveTo>
                <a:lnTo>
                  <a:pt x="0" y="0"/>
                </a:lnTo>
                <a:lnTo>
                  <a:pt x="0" y="25400"/>
                </a:lnTo>
                <a:lnTo>
                  <a:pt x="9101137" y="25400"/>
                </a:lnTo>
                <a:lnTo>
                  <a:pt x="9101137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168337"/>
            <a:ext cx="8240077" cy="905760"/>
          </a:xfrm>
          <a:prstGeom prst="rect">
            <a:avLst/>
          </a:prstGeom>
        </p:spPr>
        <p:txBody>
          <a:bodyPr vert="horz" wrap="square" lIns="0" tIns="409320" rIns="0" bIns="0" rtlCol="0">
            <a:spAutoFit/>
          </a:bodyPr>
          <a:lstStyle/>
          <a:p>
            <a:pPr marL="367030" algn="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sz="32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737" y="1547812"/>
            <a:ext cx="7248525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62" y="1163700"/>
            <a:ext cx="9101455" cy="25400"/>
          </a:xfrm>
          <a:custGeom>
            <a:avLst/>
            <a:gdLst/>
            <a:ahLst/>
            <a:cxnLst/>
            <a:rect l="l" t="t" r="r" b="b"/>
            <a:pathLst>
              <a:path w="9101455" h="25400">
                <a:moveTo>
                  <a:pt x="9101137" y="0"/>
                </a:moveTo>
                <a:lnTo>
                  <a:pt x="0" y="0"/>
                </a:lnTo>
                <a:lnTo>
                  <a:pt x="0" y="25400"/>
                </a:lnTo>
                <a:lnTo>
                  <a:pt x="9101137" y="25400"/>
                </a:lnTo>
                <a:lnTo>
                  <a:pt x="9101137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199" y="276224"/>
            <a:ext cx="8001001" cy="905760"/>
          </a:xfrm>
          <a:prstGeom prst="rect">
            <a:avLst/>
          </a:prstGeom>
        </p:spPr>
        <p:txBody>
          <a:bodyPr vert="horz" wrap="square" lIns="0" tIns="409320" rIns="0" bIns="0" rtlCol="0">
            <a:spAutoFit/>
          </a:bodyPr>
          <a:lstStyle/>
          <a:p>
            <a:pPr marL="367030" algn="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sz="32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650" y="1790700"/>
            <a:ext cx="864870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62" y="1163700"/>
            <a:ext cx="9101455" cy="25400"/>
          </a:xfrm>
          <a:custGeom>
            <a:avLst/>
            <a:gdLst/>
            <a:ahLst/>
            <a:cxnLst/>
            <a:rect l="l" t="t" r="r" b="b"/>
            <a:pathLst>
              <a:path w="9101455" h="25400">
                <a:moveTo>
                  <a:pt x="9101137" y="0"/>
                </a:moveTo>
                <a:lnTo>
                  <a:pt x="0" y="0"/>
                </a:lnTo>
                <a:lnTo>
                  <a:pt x="0" y="25400"/>
                </a:lnTo>
                <a:lnTo>
                  <a:pt x="9101137" y="25400"/>
                </a:lnTo>
                <a:lnTo>
                  <a:pt x="9101137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12" y="73913"/>
            <a:ext cx="8470265" cy="905760"/>
          </a:xfrm>
          <a:prstGeom prst="rect">
            <a:avLst/>
          </a:prstGeom>
        </p:spPr>
        <p:txBody>
          <a:bodyPr vert="horz" wrap="square" lIns="0" tIns="409320" rIns="0" bIns="0" rtlCol="0">
            <a:spAutoFit/>
          </a:bodyPr>
          <a:lstStyle/>
          <a:p>
            <a:pPr marL="367030" algn="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sz="32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625" y="1666875"/>
            <a:ext cx="8496300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05142" y="469899"/>
            <a:ext cx="603821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 Your knowledge </a:t>
            </a:r>
            <a:endParaRPr sz="2800" b="0" spc="-2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447800"/>
            <a:ext cx="678180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2"/>
            <a:r>
              <a:rPr lang="en-US" b="1" dirty="0"/>
              <a:t>1. How many passes are required to sort an array of n elements using Bubble Sort?</a:t>
            </a:r>
          </a:p>
          <a:p>
            <a:pPr lvl="2"/>
            <a:r>
              <a:rPr lang="en-US" dirty="0"/>
              <a:t>A. n</a:t>
            </a:r>
            <a:br>
              <a:rPr lang="en-US" dirty="0"/>
            </a:br>
            <a:r>
              <a:rPr lang="en-US" dirty="0"/>
              <a:t>B. n – 1</a:t>
            </a:r>
            <a:br>
              <a:rPr lang="en-US" dirty="0"/>
            </a:br>
            <a:r>
              <a:rPr lang="en-US" dirty="0"/>
              <a:t>C. log n</a:t>
            </a:r>
            <a:br>
              <a:rPr lang="en-US" dirty="0"/>
            </a:br>
            <a:r>
              <a:rPr lang="en-US" dirty="0"/>
              <a:t>D. n²</a:t>
            </a:r>
          </a:p>
          <a:p>
            <a:pPr lvl="2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DE5C0-22A0-A3C2-0826-F6A5DC2BA986}"/>
              </a:ext>
            </a:extLst>
          </p:cNvPr>
          <p:cNvSpPr txBox="1"/>
          <p:nvPr/>
        </p:nvSpPr>
        <p:spPr>
          <a:xfrm>
            <a:off x="685800" y="3479721"/>
            <a:ext cx="6934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2. Bubble Sort is an example of which type of algorithm?</a:t>
            </a:r>
          </a:p>
          <a:p>
            <a:pPr>
              <a:buNone/>
            </a:pPr>
            <a:r>
              <a:rPr lang="en-US" dirty="0"/>
              <a:t>A. Divide and conquer</a:t>
            </a:r>
            <a:br>
              <a:rPr lang="en-US" dirty="0"/>
            </a:br>
            <a:r>
              <a:rPr lang="en-US" dirty="0"/>
              <a:t>B. Greedy</a:t>
            </a:r>
            <a:br>
              <a:rPr lang="en-US" dirty="0"/>
            </a:br>
            <a:r>
              <a:rPr lang="en-US" dirty="0"/>
              <a:t>C. Brute force</a:t>
            </a:r>
            <a:br>
              <a:rPr lang="en-US" dirty="0"/>
            </a:br>
            <a:r>
              <a:rPr lang="en-US" dirty="0"/>
              <a:t>D. Comparison-based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09FC9-0CB7-653D-BC96-E7BA6C45A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597EB22-F312-3514-E617-BAD4C89B2CE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05142" y="469899"/>
            <a:ext cx="603821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 Your knowledge </a:t>
            </a:r>
            <a:endParaRPr sz="2800" b="0" spc="-2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DBF47F9-63F4-E8FF-12A2-B10C09A8AB3D}"/>
              </a:ext>
            </a:extLst>
          </p:cNvPr>
          <p:cNvSpPr txBox="1"/>
          <p:nvPr/>
        </p:nvSpPr>
        <p:spPr>
          <a:xfrm>
            <a:off x="838200" y="1447800"/>
            <a:ext cx="67818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b="1" dirty="0"/>
              <a:t>3. Which of the following is true for Bubble Sort?</a:t>
            </a:r>
          </a:p>
          <a:p>
            <a:r>
              <a:rPr lang="en-US" dirty="0"/>
              <a:t>A. It is stable and in-place</a:t>
            </a:r>
            <a:br>
              <a:rPr lang="en-US" dirty="0"/>
            </a:br>
            <a:r>
              <a:rPr lang="en-US" dirty="0"/>
              <a:t>B. It is unstable but in-place</a:t>
            </a:r>
            <a:br>
              <a:rPr lang="en-US" dirty="0"/>
            </a:br>
            <a:r>
              <a:rPr lang="en-US" dirty="0"/>
              <a:t>C. It is stable but not in-place</a:t>
            </a:r>
            <a:br>
              <a:rPr lang="en-US" dirty="0"/>
            </a:br>
            <a:r>
              <a:rPr lang="en-US" dirty="0"/>
              <a:t>D. It is neither stable nor in-place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02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88190-878A-84B2-3EFD-B538F85D2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7FB0F7-0EA3-88A0-2BF4-0D38A572021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05142" y="469899"/>
            <a:ext cx="603821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 Your knowledge </a:t>
            </a:r>
            <a:endParaRPr sz="2800" b="0" spc="-2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6FE7313-B63B-1237-BC0D-0D3A8B78AEE2}"/>
              </a:ext>
            </a:extLst>
          </p:cNvPr>
          <p:cNvSpPr txBox="1"/>
          <p:nvPr/>
        </p:nvSpPr>
        <p:spPr>
          <a:xfrm>
            <a:off x="365759" y="1524000"/>
            <a:ext cx="6949441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A61E60DF-F1CB-1EB8-FBC3-76A2370DEF4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1611" y="1981200"/>
            <a:ext cx="41052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46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Bubble</a:t>
            </a:r>
            <a:r>
              <a:rPr sz="3200" spc="-80" dirty="0"/>
              <a:t> </a:t>
            </a:r>
            <a:r>
              <a:rPr sz="3200" dirty="0"/>
              <a:t>Sort</a:t>
            </a:r>
            <a:r>
              <a:rPr sz="3200" spc="-75" dirty="0"/>
              <a:t> </a:t>
            </a:r>
            <a:r>
              <a:rPr sz="3200" spc="-10" dirty="0"/>
              <a:t>Algorithm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0" y="115417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0"/>
                </a:moveTo>
                <a:lnTo>
                  <a:pt x="0" y="25400"/>
                </a:lnTo>
                <a:lnTo>
                  <a:pt x="9144000" y="254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6381748"/>
            <a:ext cx="2409825" cy="35242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66725" y="1971738"/>
            <a:ext cx="5562600" cy="3362325"/>
            <a:chOff x="466725" y="1971738"/>
            <a:chExt cx="5562600" cy="3362325"/>
          </a:xfrm>
        </p:grpSpPr>
        <p:sp>
          <p:nvSpPr>
            <p:cNvPr id="6" name="object 6"/>
            <p:cNvSpPr/>
            <p:nvPr/>
          </p:nvSpPr>
          <p:spPr>
            <a:xfrm>
              <a:off x="542925" y="2048509"/>
              <a:ext cx="5486400" cy="3285490"/>
            </a:xfrm>
            <a:custGeom>
              <a:avLst/>
              <a:gdLst/>
              <a:ahLst/>
              <a:cxnLst/>
              <a:rect l="l" t="t" r="r" b="b"/>
              <a:pathLst>
                <a:path w="5486400" h="3285490">
                  <a:moveTo>
                    <a:pt x="5486400" y="0"/>
                  </a:moveTo>
                  <a:lnTo>
                    <a:pt x="5405374" y="0"/>
                  </a:lnTo>
                  <a:lnTo>
                    <a:pt x="5405374" y="3810"/>
                  </a:lnTo>
                  <a:lnTo>
                    <a:pt x="5405374" y="8890"/>
                  </a:lnTo>
                  <a:lnTo>
                    <a:pt x="5405374" y="3204210"/>
                  </a:lnTo>
                  <a:lnTo>
                    <a:pt x="9525" y="3204210"/>
                  </a:lnTo>
                  <a:lnTo>
                    <a:pt x="4762" y="3204210"/>
                  </a:lnTo>
                  <a:lnTo>
                    <a:pt x="0" y="3204210"/>
                  </a:lnTo>
                  <a:lnTo>
                    <a:pt x="0" y="3276600"/>
                  </a:lnTo>
                  <a:lnTo>
                    <a:pt x="0" y="3285490"/>
                  </a:lnTo>
                  <a:lnTo>
                    <a:pt x="5486400" y="3285490"/>
                  </a:lnTo>
                  <a:lnTo>
                    <a:pt x="5486400" y="3276600"/>
                  </a:lnTo>
                  <a:lnTo>
                    <a:pt x="5486400" y="8890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1487" y="1976501"/>
              <a:ext cx="5476875" cy="3276600"/>
            </a:xfrm>
            <a:custGeom>
              <a:avLst/>
              <a:gdLst/>
              <a:ahLst/>
              <a:cxnLst/>
              <a:rect l="l" t="t" r="r" b="b"/>
              <a:pathLst>
                <a:path w="5476875" h="3276600">
                  <a:moveTo>
                    <a:pt x="5476875" y="0"/>
                  </a:moveTo>
                  <a:lnTo>
                    <a:pt x="0" y="0"/>
                  </a:lnTo>
                  <a:lnTo>
                    <a:pt x="0" y="3276600"/>
                  </a:lnTo>
                  <a:lnTo>
                    <a:pt x="5476875" y="3276600"/>
                  </a:lnTo>
                  <a:lnTo>
                    <a:pt x="547687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1487" y="1976501"/>
              <a:ext cx="5476875" cy="3276600"/>
            </a:xfrm>
            <a:custGeom>
              <a:avLst/>
              <a:gdLst/>
              <a:ahLst/>
              <a:cxnLst/>
              <a:rect l="l" t="t" r="r" b="b"/>
              <a:pathLst>
                <a:path w="5476875" h="3276600">
                  <a:moveTo>
                    <a:pt x="0" y="3276600"/>
                  </a:moveTo>
                  <a:lnTo>
                    <a:pt x="5476875" y="3276600"/>
                  </a:lnTo>
                  <a:lnTo>
                    <a:pt x="5476875" y="0"/>
                  </a:lnTo>
                  <a:lnTo>
                    <a:pt x="0" y="0"/>
                  </a:lnTo>
                  <a:lnTo>
                    <a:pt x="0" y="3276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6734" y="1899828"/>
            <a:ext cx="5106670" cy="30867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355600" algn="l"/>
                <a:tab pos="2771140" algn="l"/>
              </a:tabLst>
            </a:pPr>
            <a:r>
              <a:rPr sz="2600" i="1" dirty="0">
                <a:latin typeface="Calibri"/>
                <a:cs typeface="Calibri"/>
              </a:rPr>
              <a:t>declare</a:t>
            </a:r>
            <a:r>
              <a:rPr sz="2600" i="1" spc="-25" dirty="0">
                <a:latin typeface="Calibri"/>
                <a:cs typeface="Calibri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variables</a:t>
            </a:r>
            <a:r>
              <a:rPr sz="2600" i="1" dirty="0">
                <a:latin typeface="Calibri"/>
                <a:cs typeface="Calibri"/>
              </a:rPr>
              <a:t>	i,</a:t>
            </a:r>
            <a:r>
              <a:rPr sz="2600" i="1" spc="10" dirty="0">
                <a:latin typeface="Calibri"/>
                <a:cs typeface="Calibri"/>
              </a:rPr>
              <a:t> </a:t>
            </a:r>
            <a:r>
              <a:rPr sz="2600" i="1" spc="-50" dirty="0">
                <a:latin typeface="Calibri"/>
                <a:cs typeface="Calibri"/>
              </a:rPr>
              <a:t>j</a:t>
            </a:r>
            <a:endParaRPr sz="2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i="1" dirty="0">
                <a:latin typeface="Calibri"/>
                <a:cs typeface="Calibri"/>
              </a:rPr>
              <a:t>loop</a:t>
            </a:r>
            <a:r>
              <a:rPr sz="2600" i="1" spc="-7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:</a:t>
            </a:r>
            <a:r>
              <a:rPr sz="2600" i="1" spc="2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</a:t>
            </a:r>
            <a:r>
              <a:rPr sz="2600" i="1" spc="-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=</a:t>
            </a:r>
            <a:r>
              <a:rPr sz="2600" i="1" spc="-3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0</a:t>
            </a:r>
            <a:r>
              <a:rPr sz="2600" i="1" spc="2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to</a:t>
            </a:r>
            <a:r>
              <a:rPr sz="2600" i="1" spc="-6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n</a:t>
            </a:r>
            <a:r>
              <a:rPr sz="2600" i="1" spc="2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–</a:t>
            </a:r>
            <a:r>
              <a:rPr sz="2600" i="1" spc="-2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1</a:t>
            </a:r>
            <a:r>
              <a:rPr sz="2600" i="1" spc="-4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//</a:t>
            </a:r>
            <a:r>
              <a:rPr sz="2600" i="1" spc="-3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outer</a:t>
            </a:r>
            <a:r>
              <a:rPr sz="2600" i="1" spc="-65" dirty="0">
                <a:latin typeface="Calibri"/>
                <a:cs typeface="Calibri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loop</a:t>
            </a:r>
            <a:endParaRPr sz="2600" dirty="0">
              <a:latin typeface="Calibri"/>
              <a:cs typeface="Calibri"/>
            </a:endParaRPr>
          </a:p>
          <a:p>
            <a:pPr marL="756285" lvl="1" indent="-28575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i="1" dirty="0">
                <a:latin typeface="Calibri"/>
                <a:cs typeface="Calibri"/>
              </a:rPr>
              <a:t>loop</a:t>
            </a:r>
            <a:r>
              <a:rPr sz="2600" i="1" spc="-7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:</a:t>
            </a:r>
            <a:r>
              <a:rPr sz="2600" i="1" spc="4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j</a:t>
            </a:r>
            <a:r>
              <a:rPr sz="2600" i="1" spc="-2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=</a:t>
            </a:r>
            <a:r>
              <a:rPr sz="2600" i="1" spc="-2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0</a:t>
            </a:r>
            <a:r>
              <a:rPr sz="2600" i="1" spc="-5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to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n</a:t>
            </a:r>
            <a:r>
              <a:rPr sz="2600" i="1" spc="15" dirty="0">
                <a:latin typeface="Calibri"/>
                <a:cs typeface="Calibri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-</a:t>
            </a:r>
            <a:r>
              <a:rPr sz="2600" i="1" dirty="0">
                <a:latin typeface="Calibri"/>
                <a:cs typeface="Calibri"/>
              </a:rPr>
              <a:t>i-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1</a:t>
            </a:r>
            <a:r>
              <a:rPr sz="2600" i="1" spc="-5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//</a:t>
            </a:r>
            <a:r>
              <a:rPr sz="2600" i="1" spc="-4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inner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  <a:p>
            <a:pPr marL="1156335" lvl="2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6335" algn="l"/>
              </a:tabLst>
            </a:pPr>
            <a:r>
              <a:rPr sz="2600" i="1" dirty="0">
                <a:latin typeface="Calibri"/>
                <a:cs typeface="Calibri"/>
              </a:rPr>
              <a:t>if</a:t>
            </a:r>
            <a:r>
              <a:rPr sz="2600" i="1" spc="-7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(</a:t>
            </a:r>
            <a:r>
              <a:rPr sz="2600" i="1" spc="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a[j]&gt;a[j+1]</a:t>
            </a:r>
            <a:r>
              <a:rPr sz="2600" i="1" spc="-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)</a:t>
            </a:r>
            <a:r>
              <a:rPr sz="2600" i="1" spc="-60" dirty="0">
                <a:latin typeface="Calibri"/>
                <a:cs typeface="Calibri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then</a:t>
            </a:r>
            <a:endParaRPr sz="2600">
              <a:latin typeface="Calibri"/>
              <a:cs typeface="Calibri"/>
            </a:endParaRPr>
          </a:p>
          <a:p>
            <a:pPr marL="1385570">
              <a:lnSpc>
                <a:spcPct val="100000"/>
              </a:lnSpc>
              <a:spcBef>
                <a:spcPts val="260"/>
              </a:spcBef>
            </a:pPr>
            <a:r>
              <a:rPr sz="2600" dirty="0">
                <a:latin typeface="Arial MT"/>
                <a:cs typeface="Arial MT"/>
              </a:rPr>
              <a:t>–</a:t>
            </a:r>
            <a:r>
              <a:rPr sz="2600" spc="-385" dirty="0">
                <a:latin typeface="Arial MT"/>
                <a:cs typeface="Arial MT"/>
              </a:rPr>
              <a:t> </a:t>
            </a:r>
            <a:r>
              <a:rPr sz="2600" dirty="0">
                <a:latin typeface="Calibri"/>
                <a:cs typeface="Calibri"/>
              </a:rPr>
              <a:t>swap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a[j]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&amp;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a[j+1]</a:t>
            </a:r>
            <a:endParaRPr sz="2600" dirty="0">
              <a:latin typeface="Calibri"/>
              <a:cs typeface="Calibri"/>
            </a:endParaRPr>
          </a:p>
          <a:p>
            <a:pPr marL="756285" lvl="1" indent="-28575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i="1" dirty="0">
                <a:latin typeface="Calibri"/>
                <a:cs typeface="Calibri"/>
              </a:rPr>
              <a:t>end loop</a:t>
            </a:r>
            <a:r>
              <a:rPr sz="2600" i="1" spc="-6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//</a:t>
            </a:r>
            <a:r>
              <a:rPr sz="2600" i="1" spc="-4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inner </a:t>
            </a:r>
            <a:r>
              <a:rPr sz="2600" i="1" spc="-20" dirty="0">
                <a:latin typeface="Calibri"/>
                <a:cs typeface="Calibri"/>
              </a:rPr>
              <a:t>loop</a:t>
            </a:r>
            <a:endParaRPr sz="2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i="1" dirty="0">
                <a:latin typeface="Calibri"/>
                <a:cs typeface="Calibri"/>
              </a:rPr>
              <a:t>end</a:t>
            </a:r>
            <a:r>
              <a:rPr sz="2600" i="1" spc="-1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loop</a:t>
            </a:r>
            <a:r>
              <a:rPr sz="2600" i="1" spc="-7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//</a:t>
            </a:r>
            <a:r>
              <a:rPr sz="2600" i="1" spc="-5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outer</a:t>
            </a:r>
            <a:r>
              <a:rPr sz="2600" i="1" spc="-75" dirty="0">
                <a:latin typeface="Calibri"/>
                <a:cs typeface="Calibri"/>
              </a:rPr>
              <a:t> </a:t>
            </a:r>
            <a:r>
              <a:rPr sz="2600" i="1" spc="-20" dirty="0">
                <a:latin typeface="Calibri"/>
                <a:cs typeface="Calibri"/>
              </a:rPr>
              <a:t>loop</a:t>
            </a:r>
            <a:endParaRPr sz="2600"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5525" y="1695450"/>
            <a:ext cx="259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3065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842" y="343280"/>
            <a:ext cx="7806690" cy="101409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5"/>
              </a:spcBef>
            </a:pPr>
            <a:r>
              <a:rPr sz="3200" dirty="0"/>
              <a:t>Bubble</a:t>
            </a:r>
            <a:r>
              <a:rPr sz="3200" spc="-75" dirty="0"/>
              <a:t> </a:t>
            </a:r>
            <a:r>
              <a:rPr sz="3200" dirty="0"/>
              <a:t>Sort</a:t>
            </a:r>
            <a:r>
              <a:rPr sz="3200" spc="-55" dirty="0"/>
              <a:t> </a:t>
            </a:r>
            <a:r>
              <a:rPr sz="3200" dirty="0"/>
              <a:t>Algorithm</a:t>
            </a:r>
            <a:r>
              <a:rPr sz="3200" spc="-70" dirty="0"/>
              <a:t> </a:t>
            </a:r>
            <a:r>
              <a:rPr sz="3200" spc="-10" dirty="0"/>
              <a:t>Complexity Analysis</a:t>
            </a:r>
            <a:endParaRPr sz="32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850" y="1971675"/>
            <a:ext cx="7343775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3065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842" y="343280"/>
            <a:ext cx="7806690" cy="101409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5"/>
              </a:spcBef>
            </a:pPr>
            <a:r>
              <a:rPr sz="3200" dirty="0"/>
              <a:t>Bubble</a:t>
            </a:r>
            <a:r>
              <a:rPr sz="3200" spc="-75" dirty="0"/>
              <a:t> </a:t>
            </a:r>
            <a:r>
              <a:rPr sz="3200" dirty="0"/>
              <a:t>Sort</a:t>
            </a:r>
            <a:r>
              <a:rPr sz="3200" spc="-55" dirty="0"/>
              <a:t> </a:t>
            </a:r>
            <a:r>
              <a:rPr sz="3200" dirty="0"/>
              <a:t>Algorithm</a:t>
            </a:r>
            <a:r>
              <a:rPr sz="3200" spc="-70" dirty="0"/>
              <a:t> </a:t>
            </a:r>
            <a:r>
              <a:rPr sz="3200" spc="-10" dirty="0"/>
              <a:t>Complexity Analysis</a:t>
            </a:r>
            <a:endParaRPr sz="32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950" y="1704975"/>
            <a:ext cx="8239125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105"/>
              </a:spcBef>
            </a:pPr>
            <a:r>
              <a:rPr dirty="0"/>
              <a:t>Key</a:t>
            </a:r>
            <a:r>
              <a:rPr spc="-60" dirty="0"/>
              <a:t> </a:t>
            </a:r>
            <a:r>
              <a:rPr dirty="0"/>
              <a:t>Learning</a:t>
            </a:r>
            <a:r>
              <a:rPr spc="-40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590" y="1311973"/>
            <a:ext cx="8360410" cy="35455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200" b="1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Understand</a:t>
            </a:r>
            <a:r>
              <a:rPr sz="2200" b="1" spc="-90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the</a:t>
            </a:r>
            <a:r>
              <a:rPr sz="2200" spc="-6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Garamond" panose="02020404030301010803" pitchFamily="18" charset="0"/>
                <a:cs typeface="Times New Roman" panose="02020603050405020304" pitchFamily="18" charset="0"/>
              </a:rPr>
              <a:t>importance</a:t>
            </a:r>
            <a:r>
              <a:rPr sz="2200" spc="-65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of</a:t>
            </a:r>
            <a:r>
              <a:rPr sz="2200" spc="-55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data</a:t>
            </a:r>
            <a:r>
              <a:rPr sz="2200" spc="1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Garamond" panose="02020404030301010803" pitchFamily="18" charset="0"/>
                <a:cs typeface="Times New Roman" panose="02020603050405020304" pitchFamily="18" charset="0"/>
              </a:rPr>
              <a:t>organization</a:t>
            </a:r>
            <a:endParaRPr sz="2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b="1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Analyze</a:t>
            </a:r>
            <a:r>
              <a:rPr sz="2200" b="1" spc="-60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data</a:t>
            </a:r>
            <a:r>
              <a:rPr sz="2200" spc="-4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sets</a:t>
            </a:r>
            <a:r>
              <a:rPr sz="2200" spc="-12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to</a:t>
            </a:r>
            <a:r>
              <a:rPr sz="2200" spc="-8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determine</a:t>
            </a:r>
            <a:r>
              <a:rPr sz="2200" spc="-15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the</a:t>
            </a:r>
            <a:r>
              <a:rPr sz="2200" spc="-8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most</a:t>
            </a:r>
            <a:r>
              <a:rPr sz="2200" spc="-7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Garamond" panose="02020404030301010803" pitchFamily="18" charset="0"/>
                <a:cs typeface="Times New Roman" panose="02020603050405020304" pitchFamily="18" charset="0"/>
              </a:rPr>
              <a:t>suitable</a:t>
            </a:r>
            <a:r>
              <a:rPr sz="2200" spc="-8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Garamond" panose="02020404030301010803" pitchFamily="18" charset="0"/>
                <a:cs typeface="Times New Roman" panose="02020603050405020304" pitchFamily="18" charset="0"/>
              </a:rPr>
              <a:t>algorithm</a:t>
            </a:r>
            <a:endParaRPr sz="2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50000"/>
              </a:lnSpc>
              <a:spcBef>
                <a:spcPts val="50"/>
              </a:spcBef>
            </a:pP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for</a:t>
            </a:r>
            <a:r>
              <a:rPr sz="2200" spc="-85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a</a:t>
            </a:r>
            <a:r>
              <a:rPr sz="2200" spc="-25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given</a:t>
            </a:r>
            <a:r>
              <a:rPr sz="2200" spc="-55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Garamond" panose="02020404030301010803" pitchFamily="18" charset="0"/>
                <a:cs typeface="Times New Roman" panose="02020603050405020304" pitchFamily="18" charset="0"/>
              </a:rPr>
              <a:t>scenario.</a:t>
            </a:r>
            <a:endParaRPr sz="2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200" b="1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Compare</a:t>
            </a:r>
            <a:r>
              <a:rPr sz="2200" b="1" spc="-45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and</a:t>
            </a:r>
            <a:r>
              <a:rPr sz="2200" spc="-4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contrast</a:t>
            </a:r>
            <a:r>
              <a:rPr sz="2200" b="1" spc="-25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the</a:t>
            </a:r>
            <a:r>
              <a:rPr sz="2200" spc="-6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Garamond" panose="02020404030301010803" pitchFamily="18" charset="0"/>
                <a:cs typeface="Times New Roman" panose="02020603050405020304" pitchFamily="18" charset="0"/>
              </a:rPr>
              <a:t>efficiency</a:t>
            </a:r>
            <a:r>
              <a:rPr sz="2200" spc="-3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and</a:t>
            </a:r>
            <a:r>
              <a:rPr sz="2200" spc="-55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Garamond" panose="02020404030301010803" pitchFamily="18" charset="0"/>
                <a:cs typeface="Times New Roman" panose="02020603050405020304" pitchFamily="18" charset="0"/>
              </a:rPr>
              <a:t>effectiveness</a:t>
            </a:r>
            <a:r>
              <a:rPr sz="2200" spc="-35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Garamond" panose="02020404030301010803" pitchFamily="18" charset="0"/>
                <a:cs typeface="Times New Roman" panose="02020603050405020304" pitchFamily="18" charset="0"/>
              </a:rPr>
              <a:t>of</a:t>
            </a:r>
            <a:endParaRPr sz="2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50000"/>
              </a:lnSpc>
              <a:spcBef>
                <a:spcPts val="50"/>
              </a:spcBef>
            </a:pPr>
            <a:r>
              <a:rPr sz="2200" spc="-10" dirty="0">
                <a:latin typeface="Garamond" panose="02020404030301010803" pitchFamily="18" charset="0"/>
                <a:cs typeface="Times New Roman" panose="02020603050405020304" pitchFamily="18" charset="0"/>
              </a:rPr>
              <a:t>different</a:t>
            </a:r>
            <a:r>
              <a:rPr sz="2200" spc="-6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searching</a:t>
            </a:r>
            <a:r>
              <a:rPr sz="2200" spc="-8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and</a:t>
            </a:r>
            <a:r>
              <a:rPr sz="2200" spc="-65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sorting</a:t>
            </a:r>
            <a:r>
              <a:rPr sz="2200" spc="-75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Garamond" panose="02020404030301010803" pitchFamily="18" charset="0"/>
                <a:cs typeface="Times New Roman" panose="02020603050405020304" pitchFamily="18" charset="0"/>
              </a:rPr>
              <a:t>algorithms.</a:t>
            </a:r>
            <a:endParaRPr sz="2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297815" indent="-285115">
              <a:lnSpc>
                <a:spcPct val="150000"/>
              </a:lnSpc>
              <a:buFont typeface="Wingdings"/>
              <a:buChar char=""/>
              <a:tabLst>
                <a:tab pos="297815" algn="l"/>
                <a:tab pos="1411605" algn="l"/>
                <a:tab pos="3225800" algn="l"/>
                <a:tab pos="3709670" algn="l"/>
                <a:tab pos="5395595" algn="l"/>
                <a:tab pos="5791835" algn="l"/>
                <a:tab pos="7599045" algn="l"/>
              </a:tabLst>
            </a:pPr>
            <a:r>
              <a:rPr sz="2200" b="1" spc="-10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Identify</a:t>
            </a:r>
            <a:r>
              <a:rPr sz="2200" b="1" dirty="0">
                <a:solidFill>
                  <a:srgbClr val="FF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</a:t>
            </a:r>
            <a:r>
              <a:rPr sz="2200" spc="-10" dirty="0">
                <a:latin typeface="Garamond" panose="02020404030301010803" pitchFamily="18" charset="0"/>
                <a:cs typeface="Times New Roman" panose="02020603050405020304" pitchFamily="18" charset="0"/>
              </a:rPr>
              <a:t>opportunities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	</a:t>
            </a:r>
            <a:r>
              <a:rPr sz="2200" spc="-25" dirty="0">
                <a:latin typeface="Garamond" panose="02020404030301010803" pitchFamily="18" charset="0"/>
                <a:cs typeface="Times New Roman" panose="02020603050405020304" pitchFamily="18" charset="0"/>
              </a:rPr>
              <a:t>for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	</a:t>
            </a:r>
            <a:r>
              <a:rPr sz="2200" spc="-10" dirty="0">
                <a:latin typeface="Garamond" panose="02020404030301010803" pitchFamily="18" charset="0"/>
                <a:cs typeface="Times New Roman" panose="02020603050405020304" pitchFamily="18" charset="0"/>
              </a:rPr>
              <a:t>optimization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	</a:t>
            </a:r>
            <a:r>
              <a:rPr sz="2200" spc="-25" dirty="0">
                <a:latin typeface="Garamond" panose="02020404030301010803" pitchFamily="18" charset="0"/>
                <a:cs typeface="Times New Roman" panose="02020603050405020304" pitchFamily="18" charset="0"/>
              </a:rPr>
              <a:t>or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	</a:t>
            </a:r>
            <a:r>
              <a:rPr sz="2200" spc="-10" dirty="0">
                <a:latin typeface="Garamond" panose="02020404030301010803" pitchFamily="18" charset="0"/>
                <a:cs typeface="Times New Roman" panose="02020603050405020304" pitchFamily="18" charset="0"/>
              </a:rPr>
              <a:t>improvement</a:t>
            </a: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	</a:t>
            </a:r>
            <a:r>
              <a:rPr sz="2200" spc="-25" dirty="0">
                <a:latin typeface="Garamond" panose="02020404030301010803" pitchFamily="18" charset="0"/>
                <a:cs typeface="Times New Roman" panose="02020603050405020304" pitchFamily="18" charset="0"/>
              </a:rPr>
              <a:t>in</a:t>
            </a:r>
            <a:endParaRPr sz="2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298450">
              <a:lnSpc>
                <a:spcPct val="150000"/>
              </a:lnSpc>
            </a:pPr>
            <a:r>
              <a:rPr sz="2200" dirty="0">
                <a:latin typeface="Garamond" panose="02020404030301010803" pitchFamily="18" charset="0"/>
                <a:cs typeface="Times New Roman" panose="02020603050405020304" pitchFamily="18" charset="0"/>
              </a:rPr>
              <a:t>existing</a:t>
            </a:r>
            <a:r>
              <a:rPr sz="2200" spc="-105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Garamond" panose="02020404030301010803" pitchFamily="18" charset="0"/>
                <a:cs typeface="Times New Roman" panose="02020603050405020304" pitchFamily="18" charset="0"/>
              </a:rPr>
              <a:t>algorithms.</a:t>
            </a:r>
            <a:endParaRPr sz="22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828800"/>
            <a:ext cx="7391400" cy="3886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162" y="141986"/>
            <a:ext cx="9126855" cy="5648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550">
              <a:lnSpc>
                <a:spcPts val="4300"/>
              </a:lnSpc>
              <a:spcBef>
                <a:spcPts val="105"/>
              </a:spcBef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sz="3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u="sng" dirty="0">
                <a:uFill>
                  <a:solidFill>
                    <a:srgbClr val="005FAA"/>
                  </a:solidFill>
                </a:uFill>
              </a:rPr>
              <a:t>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45" y="304799"/>
            <a:ext cx="54768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6859" y="1077023"/>
            <a:ext cx="8313420" cy="4573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poorly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180" indent="-284480">
              <a:lnSpc>
                <a:spcPct val="100000"/>
              </a:lnSpc>
              <a:spcBef>
                <a:spcPts val="5"/>
              </a:spcBef>
              <a:buAutoNum type="alphaUcParenR"/>
              <a:tabLst>
                <a:tab pos="29718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655" indent="-274955">
              <a:lnSpc>
                <a:spcPct val="100000"/>
              </a:lnSpc>
              <a:spcBef>
                <a:spcPts val="5"/>
              </a:spcBef>
              <a:buAutoNum type="alphaUcParenR"/>
              <a:tabLst>
                <a:tab pos="28765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8130" indent="-265430">
              <a:lnSpc>
                <a:spcPct val="100000"/>
              </a:lnSpc>
              <a:buAutoNum type="alphaUcParenR"/>
              <a:tabLst>
                <a:tab pos="27813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6705" indent="-294005">
              <a:lnSpc>
                <a:spcPct val="100000"/>
              </a:lnSpc>
              <a:spcBef>
                <a:spcPts val="5"/>
              </a:spcBef>
              <a:buAutoNum type="alphaUcParenR"/>
              <a:tabLst>
                <a:tab pos="30670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lvl="1" indent="-255904">
              <a:lnSpc>
                <a:spcPct val="100000"/>
              </a:lnSpc>
              <a:buAutoNum type="alphaLcParenR"/>
              <a:tabLst>
                <a:tab pos="26860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2T(n/2)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8765" lvl="1" indent="-26606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2787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2T(n/2)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9079" lvl="1" indent="-246379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259079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T(n-1)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8765" lvl="1" indent="-266065">
              <a:lnSpc>
                <a:spcPct val="100000"/>
              </a:lnSpc>
              <a:buAutoNum type="alphaLcParenR"/>
              <a:tabLst>
                <a:tab pos="2787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69">
              <a:lnSpc>
                <a:spcPct val="100000"/>
              </a:lnSpc>
              <a:spcBef>
                <a:spcPts val="238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685" y="1253807"/>
            <a:ext cx="8635788" cy="189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faster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easier.</a:t>
            </a:r>
            <a:endParaRPr sz="2400">
              <a:latin typeface="Calibri"/>
              <a:cs typeface="Calibri"/>
            </a:endParaRPr>
          </a:p>
          <a:p>
            <a:pPr marL="354330" marR="5080" indent="-342265">
              <a:lnSpc>
                <a:spcPct val="100400"/>
              </a:lnSpc>
              <a:spcBef>
                <a:spcPts val="289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Bubble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Sort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 	</a:t>
            </a:r>
            <a:r>
              <a:rPr sz="2400" spc="-10" dirty="0">
                <a:latin typeface="Calibri"/>
                <a:cs typeface="Calibri"/>
              </a:rPr>
              <a:t>repeatedly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swapping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adjacent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elements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wrong 	order.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Wingdings"/>
              <a:buChar char=""/>
              <a:tabLst>
                <a:tab pos="355600" algn="l"/>
              </a:tabLst>
            </a:pPr>
            <a:r>
              <a:rPr spc="-10" dirty="0">
                <a:hlinkClick r:id="rId3"/>
              </a:rPr>
              <a:t>https://www.hackerearth.com/practice/algorithms/sorting/bubble-sort/tutorial/</a:t>
            </a: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"/>
            </a:pPr>
            <a:endParaRPr spc="-10" dirty="0">
              <a:hlinkClick r:id="rId3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pc="-10" dirty="0">
                <a:hlinkClick r:id="rId4"/>
              </a:rPr>
              <a:t>https://www.freecodecamp.org/news/most-asked-questions-about-bubble-sort/</a:t>
            </a: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pc="-10" dirty="0">
              <a:hlinkClick r:id="rId4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pc="-10" dirty="0">
                <a:hlinkClick r:id="rId5"/>
              </a:rPr>
              <a:t>https://www.scholarhat.com/tutorial/datastructures/bubble-sort-in-data-structures</a:t>
            </a: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pc="-10" dirty="0">
              <a:hlinkClick r:id="rId5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pc="-20" dirty="0">
                <a:hlinkClick r:id="rId6"/>
              </a:rPr>
              <a:t>https://www.scaler.com/topics/data-</a:t>
            </a:r>
            <a:r>
              <a:rPr spc="-10" dirty="0">
                <a:hlinkClick r:id="rId6"/>
              </a:rPr>
              <a:t>structures/bubble-sort/</a:t>
            </a: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"/>
            </a:pPr>
            <a:endParaRPr spc="-10" dirty="0">
              <a:hlinkClick r:id="rId6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pc="-10" dirty="0">
                <a:hlinkClick r:id="rId7"/>
              </a:rPr>
              <a:t>https://visualgo.net/en/sorting</a:t>
            </a: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pc="-10" dirty="0">
              <a:hlinkClick r:id="rId7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pc="-10" dirty="0">
                <a:hlinkClick r:id="rId8"/>
              </a:rPr>
              <a:t>https://www.youtube.com/watch?v=9I2oOAr2okY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4962" y="459105"/>
            <a:ext cx="18764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Calibri"/>
                <a:cs typeface="Calibri"/>
              </a:rPr>
              <a:t>References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3553" y="6434454"/>
            <a:ext cx="2073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Dr.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Swati,</a:t>
            </a:r>
            <a:r>
              <a:rPr sz="1200" spc="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Ms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Suman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&amp;</a:t>
            </a: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Ms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Neetu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735" y="2669539"/>
            <a:ext cx="544131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0" spc="50" dirty="0">
                <a:solidFill>
                  <a:srgbClr val="005FAA"/>
                </a:solidFill>
                <a:latin typeface="Times New Roman"/>
                <a:cs typeface="Times New Roman"/>
              </a:rPr>
              <a:t>THANK</a:t>
            </a:r>
            <a:r>
              <a:rPr sz="7200" b="0" spc="-20" dirty="0">
                <a:solidFill>
                  <a:srgbClr val="005FAA"/>
                </a:solidFill>
                <a:latin typeface="Times New Roman"/>
                <a:cs typeface="Times New Roman"/>
              </a:rPr>
              <a:t> </a:t>
            </a:r>
            <a:r>
              <a:rPr sz="7200" b="0" spc="-55" dirty="0">
                <a:latin typeface="Times New Roman"/>
                <a:cs typeface="Times New Roman"/>
              </a:rPr>
              <a:t>YOU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28901" y="2224151"/>
            <a:ext cx="4324350" cy="384721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sz="2400" b="1" spc="-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4420" y="3154044"/>
            <a:ext cx="6385180" cy="2249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Sorting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ts val="2870"/>
              </a:lnSpc>
              <a:spcBef>
                <a:spcPts val="5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ts val="287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ts val="2865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2583" y="1486535"/>
            <a:ext cx="4880610" cy="4167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sz="2600" spc="-11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600" spc="-1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445" y="157099"/>
            <a:ext cx="747140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Basic</a:t>
            </a:r>
            <a:r>
              <a:rPr spc="-45" dirty="0"/>
              <a:t> </a:t>
            </a:r>
            <a:r>
              <a:rPr dirty="0"/>
              <a:t>Introduction</a:t>
            </a:r>
            <a:r>
              <a:rPr spc="-6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Sorting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407" y="1108455"/>
            <a:ext cx="8742045" cy="225574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 algn="just">
              <a:lnSpc>
                <a:spcPct val="100400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rearrange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  <a:r>
              <a:rPr sz="24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increasing/decreasing</a:t>
            </a:r>
            <a:r>
              <a:rPr sz="24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4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operation.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spc="-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3535" algn="just">
              <a:lnSpc>
                <a:spcPct val="100400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endParaRPr lang="en-US" sz="2400" spc="-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3535" algn="just">
              <a:lnSpc>
                <a:spcPct val="100400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rearrangement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180" indent="-411480">
              <a:lnSpc>
                <a:spcPct val="100000"/>
              </a:lnSpc>
              <a:spcBef>
                <a:spcPts val="2905"/>
              </a:spcBef>
              <a:buFont typeface="Wingdings"/>
              <a:buChar char=""/>
              <a:tabLst>
                <a:tab pos="42418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9800" y="3493800"/>
            <a:ext cx="527685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2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03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Types</a:t>
            </a:r>
            <a:r>
              <a:rPr spc="-4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Sorting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5" name="object 5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8445" y="1311592"/>
            <a:ext cx="7954009" cy="4796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1750" lvl="8" indent="-342900">
              <a:lnSpc>
                <a:spcPct val="100400"/>
              </a:lnSpc>
              <a:spcBef>
                <a:spcPts val="2890"/>
              </a:spcBef>
              <a:buFont typeface="Wingdings" panose="05000000000000000000" pitchFamily="2" charset="2"/>
              <a:buChar char="§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sz="2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4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Sorting:</a:t>
            </a:r>
            <a:r>
              <a:rPr sz="24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1750" lvl="5" indent="-342900">
              <a:lnSpc>
                <a:spcPct val="100400"/>
              </a:lnSpc>
              <a:spcBef>
                <a:spcPts val="2890"/>
              </a:spcBef>
              <a:buFont typeface="Wingdings" panose="05000000000000000000" pitchFamily="2" charset="2"/>
              <a:buChar char="§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solely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lvl="6" indent="-342900" algn="just">
              <a:lnSpc>
                <a:spcPct val="100800"/>
              </a:lnSpc>
              <a:spcBef>
                <a:spcPts val="2805"/>
              </a:spcBef>
              <a:buFont typeface="Wingdings" panose="05000000000000000000" pitchFamily="2" charset="2"/>
              <a:buChar char="§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  <a:r>
              <a:rPr sz="2400" b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Compariosn</a:t>
            </a:r>
            <a:r>
              <a:rPr sz="2400" b="1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400" b="1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2400" b="1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b="1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rely</a:t>
            </a:r>
            <a:r>
              <a:rPr sz="2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</a:t>
            </a:r>
            <a:r>
              <a:rPr sz="24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sz="24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order.</a:t>
            </a:r>
            <a:r>
              <a:rPr sz="2400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spc="3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lvl="5" indent="-342900" algn="just">
              <a:lnSpc>
                <a:spcPct val="100800"/>
              </a:lnSpc>
              <a:spcBef>
                <a:spcPts val="2805"/>
              </a:spcBef>
              <a:buFont typeface="Wingdings" panose="05000000000000000000" pitchFamily="2" charset="2"/>
              <a:buChar char="§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</a:t>
            </a:r>
            <a:r>
              <a:rPr sz="24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4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sz="2400" spc="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24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sz="2400" spc="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2400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</a:t>
            </a:r>
            <a:r>
              <a:rPr sz="2400" spc="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24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near-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426" y="483996"/>
            <a:ext cx="8531861" cy="448841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70"/>
              </a:spcBef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30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3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3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33515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" y="632460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5907" y="1762863"/>
            <a:ext cx="8592185" cy="38635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  <a:tab pos="1671320" algn="l"/>
                <a:tab pos="3580129" algn="l"/>
                <a:tab pos="4911090" algn="l"/>
                <a:tab pos="5851525" algn="l"/>
                <a:tab pos="6336030" algn="l"/>
                <a:tab pos="7480934" algn="l"/>
              </a:tabLst>
            </a:pP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Sorting</a:t>
            </a:r>
            <a:r>
              <a:rPr sz="2400" spc="4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50000"/>
              </a:lnSpc>
              <a:spcBef>
                <a:spcPts val="5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  <a:tab pos="1621790" algn="l"/>
                <a:tab pos="2957195" algn="l"/>
                <a:tab pos="4004310" algn="l"/>
                <a:tab pos="4359275" algn="l"/>
                <a:tab pos="5117465" algn="l"/>
                <a:tab pos="5513070" algn="l"/>
                <a:tab pos="7409815" algn="l"/>
                <a:tab pos="8220075" algn="l"/>
              </a:tabLst>
            </a:pP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50000"/>
              </a:lnSpc>
              <a:spcBef>
                <a:spcPts val="50"/>
              </a:spcBef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50000"/>
              </a:lnSpc>
              <a:buFont typeface="Wingdings"/>
              <a:buChar char=""/>
              <a:tabLst>
                <a:tab pos="354965" algn="l"/>
                <a:tab pos="1524635" algn="l"/>
                <a:tab pos="3227705" algn="l"/>
                <a:tab pos="4340860" algn="l"/>
                <a:tab pos="5890895" algn="l"/>
                <a:tab pos="6523355" algn="l"/>
                <a:tab pos="8343900" algn="l"/>
              </a:tabLst>
            </a:pP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50000"/>
              </a:lnSpc>
              <a:tabLst>
                <a:tab pos="1507490" algn="l"/>
                <a:tab pos="3070225" algn="l"/>
                <a:tab pos="3660775" algn="l"/>
                <a:tab pos="4515485" algn="l"/>
                <a:tab pos="5173345" algn="l"/>
                <a:tab pos="5946775" algn="l"/>
                <a:tab pos="7369175" algn="l"/>
                <a:tab pos="807275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50000"/>
              </a:lnSpc>
              <a:spcBef>
                <a:spcPts val="50"/>
              </a:spcBef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2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812" y="73913"/>
            <a:ext cx="8470265" cy="6354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93090" y="1102193"/>
            <a:ext cx="8001000" cy="5362955"/>
            <a:chOff x="0" y="897000"/>
            <a:chExt cx="9144000" cy="5761355"/>
          </a:xfrm>
        </p:grpSpPr>
        <p:sp>
          <p:nvSpPr>
            <p:cNvPr id="5" name="object 5"/>
            <p:cNvSpPr/>
            <p:nvPr/>
          </p:nvSpPr>
          <p:spPr>
            <a:xfrm>
              <a:off x="0" y="897000"/>
              <a:ext cx="9144000" cy="25400"/>
            </a:xfrm>
            <a:custGeom>
              <a:avLst/>
              <a:gdLst/>
              <a:ahLst/>
              <a:cxnLst/>
              <a:rect l="l" t="t" r="r" b="b"/>
              <a:pathLst>
                <a:path w="9144000" h="25400">
                  <a:moveTo>
                    <a:pt x="0" y="0"/>
                  </a:moveTo>
                  <a:lnTo>
                    <a:pt x="0" y="25400"/>
                  </a:lnTo>
                  <a:lnTo>
                    <a:pt x="9144000" y="25400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350" y="1057274"/>
              <a:ext cx="8096250" cy="47053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070860" y="5872479"/>
            <a:ext cx="5523230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Calibri"/>
                <a:cs typeface="Calibri"/>
              </a:rPr>
              <a:t>Source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https://techvidvan.com/tutorials/wp-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content/uploads/sites/2/2021/06/TechVidvan-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Bubble-sort-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normal-image01.jpg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13" y="228599"/>
            <a:ext cx="8383588" cy="862416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 algn="ctr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372" y="1485836"/>
            <a:ext cx="8616950" cy="3043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4330" marR="283845" indent="-342265" algn="just">
              <a:lnSpc>
                <a:spcPct val="150000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repeatedly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  <a:r>
              <a:rPr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</a:t>
            </a:r>
            <a:r>
              <a:rPr sz="2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wrong 	order.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 algn="just">
              <a:lnSpc>
                <a:spcPct val="150000"/>
              </a:lnSpc>
              <a:spcBef>
                <a:spcPts val="5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lnSpc>
                <a:spcPct val="15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bubbles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lnSpc>
                <a:spcPct val="150000"/>
              </a:lnSpc>
              <a:spcBef>
                <a:spcPts val="4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rises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ts val="2870"/>
              </a:lnSpc>
              <a:buClr>
                <a:srgbClr val="000000"/>
              </a:buClr>
              <a:tabLst>
                <a:tab pos="355600" algn="l"/>
              </a:tabLst>
            </a:pPr>
            <a:endParaRPr lang="en-US" sz="2000" i="1" u="sng" spc="-10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12700" algn="ctr">
              <a:lnSpc>
                <a:spcPts val="2870"/>
              </a:lnSpc>
              <a:buClr>
                <a:srgbClr val="000000"/>
              </a:buClr>
              <a:tabLst>
                <a:tab pos="355600" algn="l"/>
              </a:tabLst>
            </a:pPr>
            <a:endParaRPr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2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392" y="405367"/>
            <a:ext cx="8470265" cy="5418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lnSpc>
                <a:spcPts val="4280"/>
              </a:lnSpc>
              <a:spcBef>
                <a:spcPts val="250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14400" y="1247773"/>
            <a:ext cx="7315200" cy="4362449"/>
            <a:chOff x="4763" y="1192275"/>
            <a:chExt cx="9139555" cy="5466080"/>
          </a:xfrm>
        </p:grpSpPr>
        <p:sp>
          <p:nvSpPr>
            <p:cNvPr id="5" name="object 5"/>
            <p:cNvSpPr/>
            <p:nvPr/>
          </p:nvSpPr>
          <p:spPr>
            <a:xfrm>
              <a:off x="4763" y="1192275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49" y="1571624"/>
              <a:ext cx="9086850" cy="43910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867</Words>
  <Application>Microsoft Office PowerPoint</Application>
  <PresentationFormat>On-screen Show (4:3)</PresentationFormat>
  <Paragraphs>108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Data Structure</vt:lpstr>
      <vt:lpstr>Key Learning Outcomes</vt:lpstr>
      <vt:lpstr>INTRODUCTION TO SORTING</vt:lpstr>
      <vt:lpstr>Basic Introduction of Sorting</vt:lpstr>
      <vt:lpstr>Types of Sorting</vt:lpstr>
      <vt:lpstr>Applications of Sorting in Computer Science</vt:lpstr>
      <vt:lpstr>Types of Sorting</vt:lpstr>
      <vt:lpstr>Bubble Sort</vt:lpstr>
      <vt:lpstr>Real World Application of Bubble Sort</vt:lpstr>
      <vt:lpstr>Example of Bubble Sort</vt:lpstr>
      <vt:lpstr>Cont..</vt:lpstr>
      <vt:lpstr>Cont..</vt:lpstr>
      <vt:lpstr>Cont..</vt:lpstr>
      <vt:lpstr>Test Your knowledge </vt:lpstr>
      <vt:lpstr>Test Your knowledge </vt:lpstr>
      <vt:lpstr>Test Your knowledge </vt:lpstr>
      <vt:lpstr>Bubble Sort Algorithm</vt:lpstr>
      <vt:lpstr>Bubble Sort Algorithm Complexity Analysis</vt:lpstr>
      <vt:lpstr>Bubble Sort Algorithm Complexity Analysis</vt:lpstr>
      <vt:lpstr>Advantages &amp; Disadvantages </vt:lpstr>
      <vt:lpstr>Test Your Knowledge</vt:lpstr>
      <vt:lpstr>REVIEW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Asha Sohal</cp:lastModifiedBy>
  <cp:revision>6</cp:revision>
  <dcterms:created xsi:type="dcterms:W3CDTF">2025-07-09T09:14:00Z</dcterms:created>
  <dcterms:modified xsi:type="dcterms:W3CDTF">2025-07-21T08:23:21Z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2025-07-09T00:00:00Z</vt:filetime>
  </property>
</Properties>
</file>