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73" r:id="rId8"/>
    <p:sldId id="284" r:id="rId9"/>
    <p:sldId id="282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142" y="469899"/>
            <a:ext cx="60382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47026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87" y="1179766"/>
            <a:ext cx="8578850" cy="338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I2oOAr2okY" TargetMode="External"/><Relationship Id="rId3" Type="http://schemas.openxmlformats.org/officeDocument/2006/relationships/hyperlink" Target="https://www.hackerearth.com/practice/algorithms/sorting/bubble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bubble-sort/" TargetMode="External"/><Relationship Id="rId5" Type="http://schemas.openxmlformats.org/officeDocument/2006/relationships/hyperlink" Target="https://www.scholarhat.com/tutorial/datastructures/bubble-sort-in-data-structures" TargetMode="External"/><Relationship Id="rId4" Type="http://schemas.openxmlformats.org/officeDocument/2006/relationships/hyperlink" Target="https://www.freecodecamp.org/news/most-asked-questions-about-bubble-s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2819400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</a:t>
            </a:r>
            <a:r>
              <a:rPr lang="en-US"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35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" y="159130"/>
            <a:ext cx="3635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Session</a:t>
            </a:r>
            <a:r>
              <a:rPr sz="3200" spc="-125" dirty="0"/>
              <a:t> </a:t>
            </a:r>
            <a:r>
              <a:rPr sz="3200" spc="-10" dirty="0"/>
              <a:t>Agenda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2427" y="2042160"/>
            <a:ext cx="6598284" cy="185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Applications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 </a:t>
            </a:r>
            <a:r>
              <a:rPr sz="2400" spc="-10" dirty="0">
                <a:latin typeface="Calibri"/>
                <a:cs typeface="Calibri"/>
              </a:rPr>
              <a:t>World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spcBef>
                <a:spcPts val="4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Bubble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5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Bubble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427" y="4607814"/>
            <a:ext cx="6712584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5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737" y="1138300"/>
            <a:ext cx="6762750" cy="66675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47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3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32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2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Sorting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637" y="4081526"/>
            <a:ext cx="4781550" cy="5619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:Insertion</a:t>
            </a:r>
            <a:r>
              <a:rPr sz="32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Sort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590" y="1311973"/>
            <a:ext cx="783526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Understand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Analyze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suitable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scenario.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Compare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contrast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efficiency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effectiveness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  <a:p>
            <a:pPr marL="297815" indent="-285115">
              <a:lnSpc>
                <a:spcPts val="2855"/>
              </a:lnSpc>
              <a:buFont typeface="Wingdings"/>
              <a:buChar char=""/>
              <a:tabLst>
                <a:tab pos="297815" algn="l"/>
                <a:tab pos="1411605" algn="l"/>
                <a:tab pos="3225800" algn="l"/>
                <a:tab pos="3709670" algn="l"/>
                <a:tab pos="5395595" algn="l"/>
                <a:tab pos="5791835" algn="l"/>
                <a:tab pos="7599045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Identify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opportunities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optimization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improvement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existing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" y="157099"/>
            <a:ext cx="747140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45" dirty="0"/>
              <a:t> </a:t>
            </a: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Sorting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407" y="1108455"/>
            <a:ext cx="8742045" cy="1861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rearrange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basis</a:t>
            </a:r>
            <a:r>
              <a:rPr sz="2400" spc="2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increasing/decreasing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operation.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rearrangement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Sorting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424180" algn="l"/>
              </a:tabLst>
            </a:pP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faster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easier.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150" y="3695700"/>
            <a:ext cx="52768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Sorting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8445" y="1311592"/>
            <a:ext cx="7954009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  <a:p>
            <a:pPr marL="12700" marR="31750">
              <a:lnSpc>
                <a:spcPct val="100400"/>
              </a:lnSpc>
              <a:spcBef>
                <a:spcPts val="2890"/>
              </a:spcBef>
            </a:pPr>
            <a:r>
              <a:rPr sz="2400" b="1" dirty="0">
                <a:latin typeface="Calibri"/>
                <a:cs typeface="Calibri"/>
              </a:rPr>
              <a:t>Comparison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based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Sorting: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order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comparing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based </a:t>
            </a:r>
            <a:r>
              <a:rPr sz="2400" dirty="0">
                <a:latin typeface="Calibri"/>
                <a:cs typeface="Calibri"/>
              </a:rPr>
              <a:t>solely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comparisons..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00800"/>
              </a:lnSpc>
              <a:spcBef>
                <a:spcPts val="2805"/>
              </a:spcBef>
            </a:pPr>
            <a:r>
              <a:rPr sz="2400" b="1" dirty="0">
                <a:latin typeface="Calibri"/>
                <a:cs typeface="Calibri"/>
              </a:rPr>
              <a:t>Non</a:t>
            </a:r>
            <a:r>
              <a:rPr sz="2400" b="1" spc="20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Compariosn</a:t>
            </a:r>
            <a:r>
              <a:rPr sz="2400" b="1" spc="229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based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Sorting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rely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 </a:t>
            </a:r>
            <a:r>
              <a:rPr sz="2400" dirty="0">
                <a:latin typeface="Calibri"/>
                <a:cs typeface="Calibri"/>
              </a:rPr>
              <a:t>comparisons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determine</a:t>
            </a:r>
            <a:r>
              <a:rPr sz="2400" spc="3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order.</a:t>
            </a:r>
            <a:r>
              <a:rPr sz="2400" spc="3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Instead,</a:t>
            </a:r>
            <a:r>
              <a:rPr sz="2400" spc="3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36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leverage </a:t>
            </a:r>
            <a:r>
              <a:rPr sz="2400" dirty="0">
                <a:latin typeface="Calibri"/>
                <a:cs typeface="Calibri"/>
              </a:rPr>
              <a:t>properties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achieving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near-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2338"/>
            <a:ext cx="6518909" cy="1128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dirty="0"/>
              <a:t>Applications</a:t>
            </a:r>
            <a:r>
              <a:rPr spc="-114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Sorting</a:t>
            </a:r>
            <a:r>
              <a:rPr spc="-50" dirty="0"/>
              <a:t> </a:t>
            </a:r>
            <a:r>
              <a:rPr spc="-35" dirty="0"/>
              <a:t>in </a:t>
            </a:r>
            <a:r>
              <a:rPr dirty="0"/>
              <a:t>Computer</a:t>
            </a:r>
            <a:r>
              <a:rPr spc="-7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33515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632460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954" y="2190368"/>
            <a:ext cx="8592185" cy="259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1671320" algn="l"/>
                <a:tab pos="3580129" algn="l"/>
                <a:tab pos="4911090" algn="l"/>
                <a:tab pos="5851525" algn="l"/>
                <a:tab pos="6336030" algn="l"/>
                <a:tab pos="7480934" algn="l"/>
              </a:tabLst>
            </a:pPr>
            <a:r>
              <a:rPr sz="2400" b="1" spc="-10" dirty="0">
                <a:latin typeface="Calibri"/>
                <a:cs typeface="Calibri"/>
              </a:rPr>
              <a:t>Database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Management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Sorting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crucial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efficient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querying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  <a:tab pos="1621790" algn="l"/>
                <a:tab pos="2957195" algn="l"/>
                <a:tab pos="4004310" algn="l"/>
                <a:tab pos="4359275" algn="l"/>
                <a:tab pos="5117465" algn="l"/>
                <a:tab pos="5513070" algn="l"/>
                <a:tab pos="7409815" algn="l"/>
                <a:tab pos="8220075" algn="l"/>
              </a:tabLst>
            </a:pPr>
            <a:r>
              <a:rPr sz="2400" b="1" spc="-10" dirty="0">
                <a:latin typeface="Calibri"/>
                <a:cs typeface="Calibri"/>
              </a:rPr>
              <a:t>Machine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Learning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Sorting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preprocessing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steps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feature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normalization.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55"/>
              </a:lnSpc>
              <a:buFont typeface="Wingdings"/>
              <a:buChar char=""/>
              <a:tabLst>
                <a:tab pos="354965" algn="l"/>
                <a:tab pos="1524635" algn="l"/>
                <a:tab pos="3227705" algn="l"/>
                <a:tab pos="4340860" algn="l"/>
                <a:tab pos="5890895" algn="l"/>
                <a:tab pos="6523355" algn="l"/>
                <a:tab pos="8343900" algn="l"/>
              </a:tabLst>
            </a:pPr>
            <a:r>
              <a:rPr sz="2400" b="1" spc="-10" dirty="0">
                <a:latin typeface="Calibri"/>
                <a:cs typeface="Calibri"/>
              </a:rPr>
              <a:t>Parallel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Computing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Sorting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algorithms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fundamental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tabLst>
                <a:tab pos="1507490" algn="l"/>
                <a:tab pos="3070225" algn="l"/>
                <a:tab pos="3660775" algn="l"/>
                <a:tab pos="4515485" algn="l"/>
                <a:tab pos="5173345" algn="l"/>
                <a:tab pos="5946775" algn="l"/>
                <a:tab pos="7369175" algn="l"/>
                <a:tab pos="8072755" algn="l"/>
              </a:tabLst>
            </a:pPr>
            <a:r>
              <a:rPr sz="2400" spc="-10" dirty="0">
                <a:latin typeface="Calibri"/>
                <a:cs typeface="Calibri"/>
              </a:rPr>
              <a:t>parallel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computing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load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balancing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task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scheduling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5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Bubble</a:t>
            </a:r>
            <a:r>
              <a:rPr spc="-35" dirty="0"/>
              <a:t> </a:t>
            </a:r>
            <a:r>
              <a:rPr spc="-2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583753"/>
            <a:ext cx="389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Bubble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981200"/>
            <a:ext cx="410527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D07BC-589C-59EF-0070-B0115B9CA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9B5B33-27D2-AD9E-F54E-E309678C98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5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Bubble</a:t>
            </a:r>
            <a:r>
              <a:rPr spc="-35" dirty="0"/>
              <a:t> </a:t>
            </a:r>
            <a:r>
              <a:rPr spc="-20" dirty="0"/>
              <a:t>Sort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EA8613-205D-3E3A-2319-02BB0AD31046}"/>
              </a:ext>
            </a:extLst>
          </p:cNvPr>
          <p:cNvSpPr txBox="1"/>
          <p:nvPr/>
        </p:nvSpPr>
        <p:spPr>
          <a:xfrm>
            <a:off x="365759" y="1583753"/>
            <a:ext cx="389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Bubble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B7A0181-1884-0324-2282-747C2BCFD2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981200"/>
            <a:ext cx="4105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9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3"/>
              </a:rPr>
              <a:t>https://www.hackerearth.com/practice/algorithms/sorting/bubble-sort/tutorial/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3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4"/>
              </a:rPr>
              <a:t>https://www.freecodecamp.org/news/most-asked-questions-about-bubble-sort/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4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5"/>
              </a:rPr>
              <a:t>https://www.scholarhat.com/tutorial/datastructures/bubble-sort-in-data-structures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5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20" dirty="0">
                <a:hlinkClick r:id="rId6"/>
              </a:rPr>
              <a:t>https://www.scaler.com/topics/data-</a:t>
            </a:r>
            <a:r>
              <a:rPr spc="-10" dirty="0">
                <a:hlinkClick r:id="rId6"/>
              </a:rPr>
              <a:t>structures/bubble-sort/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6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7"/>
              </a:rPr>
              <a:t>https://visualgo.net/en/sorting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7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8"/>
              </a:rPr>
              <a:t>https://www.youtube.com/watch?v=9I2oOAr2okY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443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Sylfaen</vt:lpstr>
      <vt:lpstr>Times New Roman</vt:lpstr>
      <vt:lpstr>Verdana</vt:lpstr>
      <vt:lpstr>Wingdings</vt:lpstr>
      <vt:lpstr>Office Theme</vt:lpstr>
      <vt:lpstr>Data Structure</vt:lpstr>
      <vt:lpstr>Session Agenda</vt:lpstr>
      <vt:lpstr>Key Learning Outcomes</vt:lpstr>
      <vt:lpstr>Basic Introduction of Sorting</vt:lpstr>
      <vt:lpstr>Types of Sorting</vt:lpstr>
      <vt:lpstr>Applications of Sorting in Computer Science</vt:lpstr>
      <vt:lpstr>Exercise : Bubble Sort</vt:lpstr>
      <vt:lpstr>Exercise : Bubble Sort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2</cp:revision>
  <dcterms:created xsi:type="dcterms:W3CDTF">2025-08-06T08:14:54Z</dcterms:created>
  <dcterms:modified xsi:type="dcterms:W3CDTF">2025-08-06T09:10:20Z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