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038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47026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78850" cy="338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I2oOAr2okY" TargetMode="External"/><Relationship Id="rId3" Type="http://schemas.openxmlformats.org/officeDocument/2006/relationships/hyperlink" Target="https://www.hackerearth.com/practice/algorithms/sorting/bubble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bubble-sort/" TargetMode="External"/><Relationship Id="rId5" Type="http://schemas.openxmlformats.org/officeDocument/2006/relationships/hyperlink" Target="https://www.scholarhat.com/tutorial/datastructures/bubble-sort-in-data-structures" TargetMode="External"/><Relationship Id="rId4" Type="http://schemas.openxmlformats.org/officeDocument/2006/relationships/hyperlink" Target="https://www.freecodecamp.org/news/most-asked-questions-about-bubble-sor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vidvan.com/tutorials/wp-content/uploads/sites/2/2021/06/TechVidvan-Bubble-sort-normal-image01.jpg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28194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</a:t>
            </a:r>
            <a:r>
              <a:rPr lang="en-US"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35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" y="1666875"/>
            <a:ext cx="8458200" cy="42576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62" y="141986"/>
            <a:ext cx="9126855" cy="111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43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Disadvantages</a:t>
            </a:r>
          </a:p>
          <a:p>
            <a:pPr marL="12700">
              <a:lnSpc>
                <a:spcPts val="4300"/>
              </a:lnSpc>
              <a:tabLst>
                <a:tab pos="9113520" algn="l"/>
              </a:tabLst>
            </a:pPr>
            <a:r>
              <a:rPr u="sng" spc="-680" dirty="0">
                <a:uFill>
                  <a:solidFill>
                    <a:srgbClr val="005FAA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5FAA"/>
                  </a:solidFill>
                </a:uFill>
              </a:rPr>
              <a:t>Bubble</a:t>
            </a:r>
            <a:r>
              <a:rPr u="sng" spc="-50" dirty="0">
                <a:uFill>
                  <a:solidFill>
                    <a:srgbClr val="005FAA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5FAA"/>
                  </a:solidFill>
                </a:uFill>
              </a:rPr>
              <a:t>Sort</a:t>
            </a:r>
            <a:r>
              <a:rPr u="sng" dirty="0">
                <a:uFill>
                  <a:solidFill>
                    <a:srgbClr val="005FAA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313420" cy="457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10" dirty="0">
                <a:latin typeface="Calibri"/>
                <a:cs typeface="Calibri"/>
              </a:rPr>
              <a:t> algorithms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performs poorly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datasets?</a:t>
            </a:r>
            <a:endParaRPr sz="2000">
              <a:latin typeface="Calibri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97180" algn="l"/>
              </a:tabLst>
            </a:pPr>
            <a:r>
              <a:rPr sz="2000" dirty="0">
                <a:latin typeface="Calibri"/>
                <a:cs typeface="Calibri"/>
              </a:rPr>
              <a:t>Bubble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287655" indent="-27495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87655" algn="l"/>
              </a:tabLst>
            </a:pPr>
            <a:r>
              <a:rPr sz="2000" dirty="0">
                <a:latin typeface="Calibri"/>
                <a:cs typeface="Calibri"/>
              </a:rPr>
              <a:t>Quick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278130" indent="-265430">
              <a:lnSpc>
                <a:spcPct val="100000"/>
              </a:lnSpc>
              <a:buAutoNum type="alphaUcParenR"/>
              <a:tabLst>
                <a:tab pos="278130" algn="l"/>
              </a:tabLst>
            </a:pP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06705" indent="-29400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306705" algn="l"/>
              </a:tabLst>
            </a:pPr>
            <a:r>
              <a:rPr sz="2000" dirty="0">
                <a:latin typeface="Calibri"/>
                <a:cs typeface="Calibri"/>
              </a:rPr>
              <a:t>Heap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(A)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recurrence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bubble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268605" lvl="1" indent="-255904">
              <a:lnSpc>
                <a:spcPct val="100000"/>
              </a:lnSpc>
              <a:buAutoNum type="alphaLcParenR"/>
              <a:tabLst>
                <a:tab pos="268605" algn="l"/>
              </a:tabLst>
            </a:pPr>
            <a:r>
              <a:rPr sz="2000" dirty="0">
                <a:latin typeface="Calibri"/>
                <a:cs typeface="Calibri"/>
              </a:rPr>
              <a:t>T(n)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2T(n/2)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78765" lvl="1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T(n)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2T(n/2)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259079" lvl="1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T(n)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T(n-1)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278765" lvl="1" indent="-266065">
              <a:lnSpc>
                <a:spcPct val="100000"/>
              </a:lnSpc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T(n)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T(n-</a:t>
            </a:r>
            <a:r>
              <a:rPr sz="2000" dirty="0">
                <a:latin typeface="Calibri"/>
                <a:cs typeface="Calibri"/>
              </a:rPr>
              <a:t>1)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9599" y="1371091"/>
            <a:ext cx="7848601" cy="17088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1</a:t>
            </a:r>
            <a:r>
              <a:rPr sz="2400" spc="37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What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average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case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time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complexity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bubble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sort?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76200" marR="30480">
              <a:lnSpc>
                <a:spcPct val="100000"/>
              </a:lnSpc>
              <a:spcBef>
                <a:spcPts val="2410"/>
              </a:spcBef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2</a:t>
            </a:r>
            <a:r>
              <a:rPr sz="2400" spc="38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What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are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swaps</a:t>
            </a:r>
            <a:r>
              <a:rPr sz="24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required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to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arr={1,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2,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4,</a:t>
            </a:r>
            <a:r>
              <a:rPr sz="24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3,</a:t>
            </a:r>
            <a:r>
              <a:rPr sz="24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7,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5,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6} </a:t>
            </a:r>
            <a:r>
              <a:rPr sz="2400" dirty="0">
                <a:latin typeface="Garamond" panose="02020404030301010803" pitchFamily="18" charset="0"/>
                <a:cs typeface="Calibri"/>
              </a:rPr>
              <a:t>using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recursive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bubble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sort?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76201">
              <a:lnSpc>
                <a:spcPct val="100000"/>
              </a:lnSpc>
              <a:spcBef>
                <a:spcPts val="5"/>
              </a:spcBef>
              <a:tabLst>
                <a:tab pos="33210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7132320" cy="3093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</a:t>
            </a:r>
            <a:r>
              <a:rPr lang="en-US" sz="2000" dirty="0">
                <a:latin typeface="Calibri"/>
                <a:cs typeface="Calibri"/>
              </a:rPr>
              <a:t>3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bubble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410"/>
              </a:spcBef>
              <a:buAutoNum type="alphaLcParenR"/>
              <a:tabLst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(n&lt;1)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Return</a:t>
            </a:r>
            <a:endParaRPr sz="2000" dirty="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LcParenR" startAt="2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(n==0)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Return</a:t>
            </a:r>
            <a:endParaRPr sz="2000" dirty="0">
              <a:latin typeface="Calibri"/>
              <a:cs typeface="Calibri"/>
            </a:endParaRPr>
          </a:p>
          <a:p>
            <a:pPr marL="254635" indent="-241935">
              <a:lnSpc>
                <a:spcPct val="100000"/>
              </a:lnSpc>
              <a:buAutoNum type="alphaLcParenR" startAt="3"/>
              <a:tabLst>
                <a:tab pos="254635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(n==1)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Return</a:t>
            </a:r>
            <a:endParaRPr sz="2000" dirty="0">
              <a:latin typeface="Calibri"/>
              <a:cs typeface="Calibri"/>
            </a:endParaRPr>
          </a:p>
          <a:p>
            <a:pPr marL="12700" marR="5974080" indent="267970">
              <a:lnSpc>
                <a:spcPct val="100000"/>
              </a:lnSpc>
              <a:spcBef>
                <a:spcPts val="5"/>
              </a:spcBef>
              <a:buAutoNum type="alphaLcParenR" startAt="4"/>
              <a:tabLst>
                <a:tab pos="280670" algn="l"/>
              </a:tabLst>
            </a:pPr>
            <a:r>
              <a:rPr sz="2000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(n==2) Return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35" y="1285557"/>
            <a:ext cx="833945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easier.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ct val="100400"/>
              </a:lnSpc>
              <a:spcBef>
                <a:spcPts val="28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Bubble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Sort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spc="-10" dirty="0">
                <a:latin typeface="Calibri"/>
                <a:cs typeface="Calibri"/>
              </a:rPr>
              <a:t>repeatedly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swapping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adjacent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wrong 	order.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3"/>
              </a:rPr>
              <a:t>https://www.hackerearth.com/practice/algorithms/sorting/bubble-sort/tutorial/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3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4"/>
              </a:rPr>
              <a:t>https://www.freecodecamp.org/news/most-asked-questions-about-bubble-sort/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4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5"/>
              </a:rPr>
              <a:t>https://www.scholarhat.com/tutorial/datastructures/bubble-sort-in-data-structures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5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20" dirty="0">
                <a:hlinkClick r:id="rId6"/>
              </a:rPr>
              <a:t>https://www.scaler.com/topics/data-</a:t>
            </a:r>
            <a:r>
              <a:rPr spc="-10" dirty="0">
                <a:hlinkClick r:id="rId6"/>
              </a:rPr>
              <a:t>structures/bubble-sort/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6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7"/>
              </a:rPr>
              <a:t>https://visualgo.net/en/sorting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7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8"/>
              </a:rPr>
              <a:t>https://www.youtube.com/watch?v=9I2oOAr2okY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897000"/>
            <a:ext cx="9144000" cy="5761355"/>
            <a:chOff x="0" y="897000"/>
            <a:chExt cx="9144000" cy="5761355"/>
          </a:xfrm>
        </p:grpSpPr>
        <p:sp>
          <p:nvSpPr>
            <p:cNvPr id="5" name="object 5"/>
            <p:cNvSpPr/>
            <p:nvPr/>
          </p:nvSpPr>
          <p:spPr>
            <a:xfrm>
              <a:off x="0" y="897000"/>
              <a:ext cx="9144000" cy="25400"/>
            </a:xfrm>
            <a:custGeom>
              <a:avLst/>
              <a:gdLst/>
              <a:ahLst/>
              <a:cxnLst/>
              <a:rect l="l" t="t" r="r" b="b"/>
              <a:pathLst>
                <a:path w="9144000" h="25400">
                  <a:moveTo>
                    <a:pt x="0" y="0"/>
                  </a:moveTo>
                  <a:lnTo>
                    <a:pt x="0" y="25400"/>
                  </a:lnTo>
                  <a:lnTo>
                    <a:pt x="9144000" y="254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" y="1057274"/>
              <a:ext cx="8096250" cy="47053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0860" y="5872479"/>
            <a:ext cx="552323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https://techvidvan.com/tutorials/wp-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content/uploads/sites/2/2021/06/TechVidvan-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Bubble-sort-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normal-image01.jpg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Bubble</a:t>
            </a:r>
            <a:r>
              <a:rPr spc="-40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" y="1485900"/>
            <a:ext cx="787717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Bubble</a:t>
            </a:r>
            <a:r>
              <a:rPr spc="-40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" y="1790700"/>
            <a:ext cx="8648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Bubble</a:t>
            </a:r>
            <a:r>
              <a:rPr spc="-40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1666875"/>
            <a:ext cx="84963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5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Bubble</a:t>
            </a:r>
            <a:r>
              <a:rPr spc="-35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83753"/>
            <a:ext cx="389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Bubble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981200"/>
            <a:ext cx="410527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Bubble</a:t>
            </a:r>
            <a:r>
              <a:rPr sz="3200" spc="-80" dirty="0"/>
              <a:t> </a:t>
            </a:r>
            <a:r>
              <a:rPr sz="3200" dirty="0"/>
              <a:t>Sort</a:t>
            </a:r>
            <a:r>
              <a:rPr sz="3200" spc="-75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6725" y="1971738"/>
            <a:ext cx="5562600" cy="3362325"/>
            <a:chOff x="466725" y="1971738"/>
            <a:chExt cx="5562600" cy="3362325"/>
          </a:xfrm>
        </p:grpSpPr>
        <p:sp>
          <p:nvSpPr>
            <p:cNvPr id="6" name="object 6"/>
            <p:cNvSpPr/>
            <p:nvPr/>
          </p:nvSpPr>
          <p:spPr>
            <a:xfrm>
              <a:off x="542925" y="2048509"/>
              <a:ext cx="5486400" cy="3285490"/>
            </a:xfrm>
            <a:custGeom>
              <a:avLst/>
              <a:gdLst/>
              <a:ahLst/>
              <a:cxnLst/>
              <a:rect l="l" t="t" r="r" b="b"/>
              <a:pathLst>
                <a:path w="5486400" h="3285490">
                  <a:moveTo>
                    <a:pt x="5486400" y="0"/>
                  </a:moveTo>
                  <a:lnTo>
                    <a:pt x="5405374" y="0"/>
                  </a:lnTo>
                  <a:lnTo>
                    <a:pt x="5405374" y="3810"/>
                  </a:lnTo>
                  <a:lnTo>
                    <a:pt x="5405374" y="8890"/>
                  </a:lnTo>
                  <a:lnTo>
                    <a:pt x="5405374" y="3204210"/>
                  </a:lnTo>
                  <a:lnTo>
                    <a:pt x="9525" y="3204210"/>
                  </a:lnTo>
                  <a:lnTo>
                    <a:pt x="4762" y="3204210"/>
                  </a:lnTo>
                  <a:lnTo>
                    <a:pt x="0" y="3204210"/>
                  </a:lnTo>
                  <a:lnTo>
                    <a:pt x="0" y="3276600"/>
                  </a:lnTo>
                  <a:lnTo>
                    <a:pt x="0" y="3285490"/>
                  </a:lnTo>
                  <a:lnTo>
                    <a:pt x="5486400" y="3285490"/>
                  </a:lnTo>
                  <a:lnTo>
                    <a:pt x="5486400" y="3276600"/>
                  </a:lnTo>
                  <a:lnTo>
                    <a:pt x="5486400" y="889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5476875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5476875" y="3276600"/>
                  </a:lnTo>
                  <a:lnTo>
                    <a:pt x="54768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0" y="3276600"/>
                  </a:moveTo>
                  <a:lnTo>
                    <a:pt x="5476875" y="3276600"/>
                  </a:lnTo>
                  <a:lnTo>
                    <a:pt x="5476875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6734" y="1899828"/>
            <a:ext cx="5106670" cy="30867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2771140" algn="l"/>
              </a:tabLst>
            </a:pPr>
            <a:r>
              <a:rPr sz="2600" i="1" dirty="0">
                <a:latin typeface="Calibri"/>
                <a:cs typeface="Calibri"/>
              </a:rPr>
              <a:t>declare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variables</a:t>
            </a:r>
            <a:r>
              <a:rPr sz="2600" i="1" dirty="0">
                <a:latin typeface="Calibri"/>
                <a:cs typeface="Calibri"/>
              </a:rPr>
              <a:t>	i,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spc="-50" dirty="0">
                <a:latin typeface="Calibri"/>
                <a:cs typeface="Calibri"/>
              </a:rPr>
              <a:t>j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–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j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-</a:t>
            </a:r>
            <a:r>
              <a:rPr sz="2600" i="1" dirty="0">
                <a:latin typeface="Calibri"/>
                <a:cs typeface="Calibri"/>
              </a:rPr>
              <a:t>i-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15633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i="1" dirty="0">
                <a:latin typeface="Calibri"/>
                <a:cs typeface="Calibri"/>
              </a:rPr>
              <a:t>if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(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a[j]&gt;a[j+1]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)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1385570">
              <a:lnSpc>
                <a:spcPct val="100000"/>
              </a:lnSpc>
              <a:spcBef>
                <a:spcPts val="26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-385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swap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a[j]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a[j+1]</a:t>
            </a:r>
            <a:endParaRPr sz="260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end loop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end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5525" y="1695450"/>
            <a:ext cx="259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50" y="1971675"/>
            <a:ext cx="73437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1704975"/>
            <a:ext cx="8239125" cy="4067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482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Black</vt:lpstr>
      <vt:lpstr>Arial MT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Types of Sorting</vt:lpstr>
      <vt:lpstr>Example of Bubble Sort</vt:lpstr>
      <vt:lpstr>Example of Bubble Sort</vt:lpstr>
      <vt:lpstr>Example of Bubble Sort</vt:lpstr>
      <vt:lpstr>Exercise : Bubble Sort</vt:lpstr>
      <vt:lpstr>Bubble Sort Algorithm</vt:lpstr>
      <vt:lpstr>Bubble Sort Algorithm Complexity Analysis</vt:lpstr>
      <vt:lpstr>Bubble Sort Algorithm Complexity Analysis</vt:lpstr>
      <vt:lpstr>Advantages and Disadvantages  Bubble Sort </vt:lpstr>
      <vt:lpstr>Test Your Knowledge</vt:lpstr>
      <vt:lpstr>Test Your Knowledge</vt:lpstr>
      <vt:lpstr>Test Your Knowledge</vt:lpstr>
      <vt:lpstr>REVIEW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ASHA MAM</dc:creator>
  <cp:lastModifiedBy>Asha Sohal</cp:lastModifiedBy>
  <cp:revision>2</cp:revision>
  <dcterms:created xsi:type="dcterms:W3CDTF">2025-08-06T08:14:54Z</dcterms:created>
  <dcterms:modified xsi:type="dcterms:W3CDTF">2025-08-06T09:10:47Z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