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142" y="469899"/>
            <a:ext cx="626490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763776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91439"/>
            <a:ext cx="7613967" cy="140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87" y="1179766"/>
            <a:ext cx="852360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wjnF7rFLns" TargetMode="External"/><Relationship Id="rId3" Type="http://schemas.openxmlformats.org/officeDocument/2006/relationships/hyperlink" Target="https://www.hackerearth.com/practice/algorithms/sorting/selection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insertion-sort/" TargetMode="External"/><Relationship Id="rId5" Type="http://schemas.openxmlformats.org/officeDocument/2006/relationships/hyperlink" Target="https://www.scholarhat.com/tutorial/datastructures/insertion-sort-in-data-structures" TargetMode="External"/><Relationship Id="rId4" Type="http://schemas.openxmlformats.org/officeDocument/2006/relationships/hyperlink" Target="https://www.freecodecamp.org/news/most-asked-questions-about-insertion-sor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2057400" y="2971800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376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265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Sylfaen"/>
                <a:cs typeface="Sylfaen"/>
              </a:rPr>
              <a:t>School</a:t>
            </a:r>
            <a:r>
              <a:rPr sz="2000" spc="-5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Engineering</a:t>
            </a:r>
            <a:r>
              <a:rPr sz="2000" spc="-6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12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101725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Mangalam</a:t>
            </a:r>
            <a:r>
              <a:rPr sz="2000" spc="-10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2238375"/>
            <a:ext cx="6724650" cy="17621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5" y="4467225"/>
            <a:ext cx="72771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6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0" dirty="0"/>
              <a:t> </a:t>
            </a:r>
            <a:r>
              <a:rPr spc="-2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583753"/>
            <a:ext cx="415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Selection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71725"/>
            <a:ext cx="41052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353949"/>
            <a:ext cx="5635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Selection</a:t>
            </a:r>
            <a:r>
              <a:rPr sz="3200" spc="-100" dirty="0"/>
              <a:t> </a:t>
            </a:r>
            <a:r>
              <a:rPr sz="3200" dirty="0"/>
              <a:t>Sort</a:t>
            </a:r>
            <a:r>
              <a:rPr sz="3200" spc="-90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7650" y="1295400"/>
            <a:ext cx="5200650" cy="4867910"/>
            <a:chOff x="247650" y="1295400"/>
            <a:chExt cx="5200650" cy="4867910"/>
          </a:xfrm>
        </p:grpSpPr>
        <p:sp>
          <p:nvSpPr>
            <p:cNvPr id="6" name="object 6"/>
            <p:cNvSpPr/>
            <p:nvPr/>
          </p:nvSpPr>
          <p:spPr>
            <a:xfrm>
              <a:off x="323850" y="1371599"/>
              <a:ext cx="5124450" cy="4791710"/>
            </a:xfrm>
            <a:custGeom>
              <a:avLst/>
              <a:gdLst/>
              <a:ahLst/>
              <a:cxnLst/>
              <a:rect l="l" t="t" r="r" b="b"/>
              <a:pathLst>
                <a:path w="5124450" h="4791710">
                  <a:moveTo>
                    <a:pt x="5124450" y="0"/>
                  </a:moveTo>
                  <a:lnTo>
                    <a:pt x="5043424" y="0"/>
                  </a:lnTo>
                  <a:lnTo>
                    <a:pt x="5043424" y="5080"/>
                  </a:lnTo>
                  <a:lnTo>
                    <a:pt x="5043424" y="10160"/>
                  </a:lnTo>
                  <a:lnTo>
                    <a:pt x="5043424" y="4710430"/>
                  </a:lnTo>
                  <a:lnTo>
                    <a:pt x="9525" y="4710430"/>
                  </a:lnTo>
                  <a:lnTo>
                    <a:pt x="4762" y="4710430"/>
                  </a:lnTo>
                  <a:lnTo>
                    <a:pt x="0" y="4710430"/>
                  </a:lnTo>
                  <a:lnTo>
                    <a:pt x="0" y="4781550"/>
                  </a:lnTo>
                  <a:lnTo>
                    <a:pt x="0" y="4791710"/>
                  </a:lnTo>
                  <a:lnTo>
                    <a:pt x="5124450" y="4791710"/>
                  </a:lnTo>
                  <a:lnTo>
                    <a:pt x="5124450" y="4781550"/>
                  </a:lnTo>
                  <a:lnTo>
                    <a:pt x="5124450" y="10160"/>
                  </a:lnTo>
                  <a:lnTo>
                    <a:pt x="51244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5114925" y="0"/>
                  </a:moveTo>
                  <a:lnTo>
                    <a:pt x="0" y="0"/>
                  </a:lnTo>
                  <a:lnTo>
                    <a:pt x="0" y="4781550"/>
                  </a:lnTo>
                  <a:lnTo>
                    <a:pt x="5114925" y="4781550"/>
                  </a:lnTo>
                  <a:lnTo>
                    <a:pt x="511492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0" y="4781550"/>
                  </a:moveTo>
                  <a:lnTo>
                    <a:pt x="5114925" y="4781550"/>
                  </a:lnTo>
                  <a:lnTo>
                    <a:pt x="5114925" y="0"/>
                  </a:lnTo>
                  <a:lnTo>
                    <a:pt x="0" y="0"/>
                  </a:lnTo>
                  <a:lnTo>
                    <a:pt x="0" y="4781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662" y="1362392"/>
            <a:ext cx="324548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1: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For i</a:t>
            </a:r>
            <a:r>
              <a:rPr sz="18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r>
              <a:rPr sz="1800" spc="-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n-</a:t>
            </a:r>
            <a:r>
              <a:rPr sz="1800" spc="-50" dirty="0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2:</a:t>
            </a:r>
            <a:r>
              <a:rPr sz="18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arr[i]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3:</a:t>
            </a:r>
            <a:r>
              <a:rPr sz="18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 marR="278130">
              <a:lnSpc>
                <a:spcPct val="100800"/>
              </a:lnSpc>
              <a:spcBef>
                <a:spcPts val="2105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4: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i+1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n-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0" dirty="0">
                <a:latin typeface="Calibri"/>
                <a:cs typeface="Calibri"/>
              </a:rPr>
              <a:t>repeat: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(min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arr[j])</a:t>
            </a:r>
            <a:endParaRPr sz="1800">
              <a:latin typeface="Calibri"/>
              <a:cs typeface="Calibri"/>
            </a:endParaRPr>
          </a:p>
          <a:p>
            <a:pPr marL="12700" marR="1839595">
              <a:lnSpc>
                <a:spcPct val="996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arr[j]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j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if]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loop]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5: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swap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a[i]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arr[position]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loop]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6:</a:t>
            </a:r>
            <a:r>
              <a:rPr sz="1800" b="1" spc="-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0225" y="2971800"/>
            <a:ext cx="33528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387" y="1611375"/>
            <a:ext cx="9091930" cy="25400"/>
          </a:xfrm>
          <a:custGeom>
            <a:avLst/>
            <a:gdLst/>
            <a:ahLst/>
            <a:cxnLst/>
            <a:rect l="l" t="t" r="r" b="b"/>
            <a:pathLst>
              <a:path w="9091930" h="25400">
                <a:moveTo>
                  <a:pt x="9091612" y="0"/>
                </a:moveTo>
                <a:lnTo>
                  <a:pt x="0" y="0"/>
                </a:lnTo>
                <a:lnTo>
                  <a:pt x="0" y="25400"/>
                </a:lnTo>
                <a:lnTo>
                  <a:pt x="9091612" y="25400"/>
                </a:lnTo>
                <a:lnTo>
                  <a:pt x="9091612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20014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Selection</a:t>
            </a:r>
            <a:r>
              <a:rPr spc="-55" dirty="0"/>
              <a:t> </a:t>
            </a:r>
            <a:r>
              <a:rPr dirty="0"/>
              <a:t>Sort</a:t>
            </a:r>
            <a:r>
              <a:rPr spc="-5" dirty="0"/>
              <a:t> </a:t>
            </a:r>
            <a:r>
              <a:rPr spc="-10" dirty="0"/>
              <a:t>Algorithm </a:t>
            </a:r>
            <a:r>
              <a:rPr dirty="0"/>
              <a:t>Complexity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150" y="1866900"/>
            <a:ext cx="82677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25" y="2333625"/>
            <a:ext cx="710565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2162175"/>
            <a:ext cx="790575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62200"/>
            <a:ext cx="83820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2314575"/>
            <a:ext cx="86391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2114550"/>
            <a:ext cx="875347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47900"/>
            <a:ext cx="888682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4651" y="2071751"/>
            <a:ext cx="432435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870" y="3278187"/>
            <a:ext cx="573341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330" marR="766445" indent="-342265">
              <a:lnSpc>
                <a:spcPts val="2930"/>
              </a:lnSpc>
              <a:spcBef>
                <a:spcPts val="4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4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Comparative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0295" y="1301749"/>
            <a:ext cx="31870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r>
              <a:rPr spc="-1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2362200"/>
            <a:ext cx="84963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028825"/>
            <a:ext cx="86677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601075" cy="5183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Q1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situation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swap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operation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costly.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preferred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swap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minimized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general?</a:t>
            </a:r>
            <a:endParaRPr sz="20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10"/>
              </a:spcBef>
              <a:buAutoNum type="alphaUcParenBoth"/>
              <a:tabLst>
                <a:tab pos="373380" algn="l"/>
              </a:tabLst>
            </a:pPr>
            <a:r>
              <a:rPr sz="2000" dirty="0">
                <a:latin typeface="Calibri"/>
                <a:cs typeface="Calibri"/>
              </a:rPr>
              <a:t>Heap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dirty="0">
                <a:latin typeface="Calibri"/>
                <a:cs typeface="Calibri"/>
              </a:rPr>
              <a:t>Insertion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12700" marR="7050405" indent="370205">
              <a:lnSpc>
                <a:spcPct val="100000"/>
              </a:lnSpc>
              <a:buAutoNum type="alphaUcParenBoth"/>
              <a:tabLst>
                <a:tab pos="382905" algn="l"/>
              </a:tabLst>
            </a:pPr>
            <a:r>
              <a:rPr sz="2000" dirty="0">
                <a:latin typeface="Calibri"/>
                <a:cs typeface="Calibri"/>
              </a:rPr>
              <a:t>Merge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(B)</a:t>
            </a:r>
            <a:endParaRPr sz="2000">
              <a:latin typeface="Calibri"/>
              <a:cs typeface="Calibri"/>
            </a:endParaRPr>
          </a:p>
          <a:p>
            <a:pPr marL="12700" marR="889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Calibri"/>
                <a:cs typeface="Calibri"/>
              </a:rPr>
              <a:t>Q2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comparisons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needed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straight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opposite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order?</a:t>
            </a:r>
            <a:endParaRPr sz="20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10"/>
              </a:spcBef>
              <a:buAutoNum type="alphaUcParenBoth"/>
              <a:tabLst>
                <a:tab pos="373380" algn="l"/>
              </a:tabLst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buAutoNum type="alphaUcParenBoth"/>
              <a:tabLst>
                <a:tab pos="363855" algn="l"/>
              </a:tabLst>
            </a:pPr>
            <a:r>
              <a:rPr sz="2000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spc="-2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382905" indent="-37020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82905" algn="l"/>
              </a:tabLst>
            </a:pPr>
            <a:r>
              <a:rPr sz="2000" spc="-25" dirty="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8759" y="1077023"/>
            <a:ext cx="6666865" cy="3963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Q3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scenarios,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>
              <a:latin typeface="Calibri"/>
              <a:cs typeface="Calibri"/>
            </a:endParaRPr>
          </a:p>
          <a:p>
            <a:pPr marL="3067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  <a:p>
            <a:pPr marL="297180" indent="-246379">
              <a:lnSpc>
                <a:spcPct val="100000"/>
              </a:lnSpc>
              <a:buAutoNum type="alphaLcParenR"/>
              <a:tabLst>
                <a:tab pos="297180" algn="l"/>
              </a:tabLst>
            </a:pP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</a:t>
            </a:r>
            <a:endParaRPr sz="2000">
              <a:latin typeface="Calibri"/>
              <a:cs typeface="Calibri"/>
            </a:endParaRPr>
          </a:p>
          <a:p>
            <a:pPr marL="50800" marR="1589405" indent="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(C)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Calibri"/>
                <a:cs typeface="Calibri"/>
              </a:rPr>
              <a:t>Q4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>
              <a:latin typeface="Calibri"/>
              <a:cs typeface="Calibri"/>
            </a:endParaRPr>
          </a:p>
          <a:p>
            <a:pPr marL="3067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000" spc="-10" dirty="0">
                <a:latin typeface="Calibri"/>
                <a:cs typeface="Calibri"/>
              </a:rPr>
              <a:t>O(nlogn)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ct val="100000"/>
              </a:lnSpc>
              <a:buAutoNum type="alphaLcParenR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O(logn)</a:t>
            </a:r>
            <a:endParaRPr sz="2000">
              <a:latin typeface="Calibri"/>
              <a:cs typeface="Calibri"/>
            </a:endParaRPr>
          </a:p>
          <a:p>
            <a:pPr marL="297180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97180" algn="l"/>
              </a:tabLst>
            </a:pP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ts val="239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O(n</a:t>
            </a:r>
            <a:r>
              <a:rPr sz="2025" spc="-15" baseline="24691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287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-2"/>
            <a:ext cx="91059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6859" y="1077023"/>
            <a:ext cx="5614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Garamond" panose="02020404030301010803" pitchFamily="18" charset="0"/>
                <a:cs typeface="Calibri"/>
              </a:rPr>
              <a:t>Is it the right code for the </a:t>
            </a:r>
            <a:r>
              <a:rPr sz="2200" dirty="0">
                <a:latin typeface="Garamond" panose="02020404030301010803" pitchFamily="18" charset="0"/>
                <a:cs typeface="Calibri"/>
              </a:rPr>
              <a:t>selection</a:t>
            </a:r>
            <a:r>
              <a:rPr sz="22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Calibri"/>
              </a:rPr>
              <a:t>sort</a:t>
            </a:r>
            <a:r>
              <a:rPr lang="en-US" sz="2200" spc="-10" dirty="0">
                <a:latin typeface="Garamond" panose="02020404030301010803" pitchFamily="18" charset="0"/>
                <a:cs typeface="Calibri"/>
              </a:rPr>
              <a:t>?</a:t>
            </a:r>
            <a:endParaRPr sz="22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FC616-EAD9-D7CA-4D6A-BD4CAC1D3B3F}"/>
              </a:ext>
            </a:extLst>
          </p:cNvPr>
          <p:cNvSpPr txBox="1"/>
          <p:nvPr/>
        </p:nvSpPr>
        <p:spPr>
          <a:xfrm>
            <a:off x="2819400" y="1615882"/>
            <a:ext cx="46451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def </a:t>
            </a:r>
            <a:r>
              <a:rPr lang="en-US" dirty="0" err="1">
                <a:latin typeface="Garamond" panose="02020404030301010803" pitchFamily="18" charset="0"/>
              </a:rPr>
              <a:t>selection_sort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):</a:t>
            </a:r>
          </a:p>
          <a:p>
            <a:r>
              <a:rPr lang="en-US" dirty="0">
                <a:latin typeface="Garamond" panose="02020404030301010803" pitchFamily="18" charset="0"/>
              </a:rPr>
              <a:t>    n = </a:t>
            </a:r>
            <a:r>
              <a:rPr lang="en-US" dirty="0" err="1">
                <a:latin typeface="Garamond" panose="02020404030301010803" pitchFamily="18" charset="0"/>
              </a:rPr>
              <a:t>len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r>
              <a:rPr lang="en-US" dirty="0">
                <a:latin typeface="Garamond" panose="02020404030301010803" pitchFamily="18" charset="0"/>
              </a:rPr>
              <a:t>    for j in range(n - 1):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 = j</a:t>
            </a:r>
          </a:p>
          <a:p>
            <a:r>
              <a:rPr lang="en-US" dirty="0">
                <a:latin typeface="Garamond" panose="02020404030301010803" pitchFamily="18" charset="0"/>
              </a:rPr>
              <a:t>        for k in range(j + 1, n - 1):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if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[k] &lt;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]: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 = k</a:t>
            </a:r>
          </a:p>
          <a:p>
            <a:r>
              <a:rPr lang="en-US" dirty="0">
                <a:latin typeface="Garamond" panose="02020404030301010803" pitchFamily="18" charset="0"/>
              </a:rPr>
              <a:t>        # Swap the elements</a:t>
            </a:r>
          </a:p>
          <a:p>
            <a:r>
              <a:rPr lang="en-US" dirty="0">
                <a:latin typeface="Garamond" panose="02020404030301010803" pitchFamily="18" charset="0"/>
              </a:rPr>
              <a:t>        temp =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 =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[j]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[j] = temp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# Example usage:</a:t>
            </a:r>
          </a:p>
          <a:p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 = [29, 10, 14, 37, 14]</a:t>
            </a:r>
          </a:p>
          <a:p>
            <a:r>
              <a:rPr lang="en-US" dirty="0" err="1">
                <a:latin typeface="Garamond" panose="02020404030301010803" pitchFamily="18" charset="0"/>
              </a:rPr>
              <a:t>selection_sort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r>
              <a:rPr lang="en-US" dirty="0">
                <a:latin typeface="Garamond" panose="02020404030301010803" pitchFamily="18" charset="0"/>
              </a:rPr>
              <a:t>print("Sorted array:",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529955" cy="21704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4481195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2</a:t>
            </a:r>
            <a:r>
              <a:rPr sz="2400" spc="3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given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arr</a:t>
            </a:r>
            <a:r>
              <a:rPr sz="24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=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{3,4,5,2,1}.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iterations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bubble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 and </a:t>
            </a:r>
            <a:r>
              <a:rPr sz="2400" dirty="0">
                <a:latin typeface="Garamond" panose="02020404030301010803" pitchFamily="18" charset="0"/>
                <a:cs typeface="Calibri"/>
              </a:rPr>
              <a:t>selection sort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respectively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are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cs typeface="Calibri"/>
              </a:rPr>
              <a:t>	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12700" marR="188595">
              <a:lnSpc>
                <a:spcPct val="100000"/>
              </a:lnSpc>
              <a:spcBef>
                <a:spcPts val="2410"/>
              </a:spcBef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3</a:t>
            </a:r>
            <a:r>
              <a:rPr sz="2400" spc="3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Consider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situation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which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assignment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operation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very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costly.</a:t>
            </a:r>
            <a:r>
              <a:rPr sz="24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Which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of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following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sorting</a:t>
            </a:r>
            <a:r>
              <a:rPr sz="24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4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should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be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performed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that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of </a:t>
            </a:r>
            <a:r>
              <a:rPr sz="2400" dirty="0">
                <a:latin typeface="Garamond" panose="02020404030301010803" pitchFamily="18" charset="0"/>
                <a:cs typeface="Calibri"/>
              </a:rPr>
              <a:t>assignment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operations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minimized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general?</a:t>
            </a:r>
            <a:endParaRPr sz="2400" dirty="0">
              <a:latin typeface="Garamond" panose="020204040303010108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https://www.hackerearth.com/practice/algorithms/sorting/selection-sort/tutorial/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https://www.freecodecamp.org/news/most-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asked-questions-about-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https://www.scholarhat.com/tutorial/datastructures/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-sort-in-data-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structures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https://www.scaler.com/topics/data-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structures/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https://visualgo.net/en/sorting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https://www.youtube.com/watch?v=EwjnF7rFLns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213613"/>
            <a:ext cx="21234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4797" rIns="0" bIns="0" rtlCol="0">
            <a:spAutoFit/>
          </a:bodyPr>
          <a:lstStyle/>
          <a:p>
            <a:pPr marL="84455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427355" algn="l"/>
              </a:tabLst>
            </a:pPr>
            <a:r>
              <a:rPr dirty="0"/>
              <a:t>In</a:t>
            </a:r>
            <a:r>
              <a:rPr spc="-40" dirty="0"/>
              <a:t> </a:t>
            </a:r>
            <a:r>
              <a:rPr dirty="0"/>
              <a:t>Selection</a:t>
            </a:r>
            <a:r>
              <a:rPr spc="-30" dirty="0"/>
              <a:t> </a:t>
            </a:r>
            <a:r>
              <a:rPr dirty="0"/>
              <a:t>Sort</a:t>
            </a:r>
            <a:r>
              <a:rPr spc="-2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its</a:t>
            </a:r>
            <a:r>
              <a:rPr spc="-80" dirty="0"/>
              <a:t> </a:t>
            </a:r>
            <a:r>
              <a:rPr spc="-10" dirty="0"/>
              <a:t>iterations,</a:t>
            </a:r>
            <a:r>
              <a:rPr spc="-4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finds</a:t>
            </a:r>
            <a:r>
              <a:rPr spc="-8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smallest/largest </a:t>
            </a:r>
            <a:r>
              <a:rPr dirty="0"/>
              <a:t>element</a:t>
            </a:r>
            <a:r>
              <a:rPr spc="-5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unsorted</a:t>
            </a:r>
            <a:r>
              <a:rPr spc="-55" dirty="0"/>
              <a:t> </a:t>
            </a:r>
            <a:r>
              <a:rPr dirty="0"/>
              <a:t>sub</a:t>
            </a:r>
            <a:r>
              <a:rPr spc="-55" dirty="0"/>
              <a:t> </a:t>
            </a:r>
            <a:r>
              <a:rPr spc="-10" dirty="0"/>
              <a:t>array</a:t>
            </a:r>
            <a:r>
              <a:rPr spc="-11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moves</a:t>
            </a:r>
            <a:r>
              <a:rPr spc="-35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sorted</a:t>
            </a:r>
            <a:r>
              <a:rPr spc="-50" dirty="0"/>
              <a:t> </a:t>
            </a:r>
            <a:r>
              <a:rPr spc="-25" dirty="0"/>
              <a:t>sub </a:t>
            </a:r>
            <a:r>
              <a:rPr spc="-10" dirty="0"/>
              <a:t>array.</a:t>
            </a:r>
          </a:p>
          <a:p>
            <a:pPr marL="426720" indent="-342265">
              <a:lnSpc>
                <a:spcPts val="2865"/>
              </a:lnSpc>
              <a:spcBef>
                <a:spcPts val="2900"/>
              </a:spcBef>
              <a:buFont typeface="Wingdings"/>
              <a:buChar char=""/>
              <a:tabLst>
                <a:tab pos="426720" algn="l"/>
              </a:tabLst>
            </a:pPr>
            <a:r>
              <a:rPr dirty="0"/>
              <a:t>It</a:t>
            </a:r>
            <a:r>
              <a:rPr spc="-45" dirty="0"/>
              <a:t> </a:t>
            </a:r>
            <a:r>
              <a:rPr spc="-10" dirty="0"/>
              <a:t>operates</a:t>
            </a:r>
            <a:r>
              <a:rPr spc="-25" dirty="0"/>
              <a:t> </a:t>
            </a:r>
            <a:r>
              <a:rPr dirty="0"/>
              <a:t>by</a:t>
            </a:r>
            <a:r>
              <a:rPr spc="-100" dirty="0"/>
              <a:t> </a:t>
            </a:r>
            <a:r>
              <a:rPr spc="-10" dirty="0"/>
              <a:t>maintaining</a:t>
            </a:r>
            <a:r>
              <a:rPr spc="-6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given</a:t>
            </a:r>
            <a:r>
              <a:rPr spc="-40" dirty="0"/>
              <a:t> </a:t>
            </a:r>
            <a:r>
              <a:rPr spc="-10" dirty="0"/>
              <a:t>array</a:t>
            </a:r>
            <a:r>
              <a:rPr spc="-100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spc="-25" dirty="0"/>
              <a:t>the</a:t>
            </a:r>
          </a:p>
          <a:p>
            <a:pPr marL="84455">
              <a:lnSpc>
                <a:spcPts val="2865"/>
              </a:lnSpc>
            </a:pPr>
            <a:r>
              <a:rPr dirty="0"/>
              <a:t>following</a:t>
            </a:r>
            <a:r>
              <a:rPr spc="-20" dirty="0"/>
              <a:t> </a:t>
            </a:r>
            <a:r>
              <a:rPr dirty="0"/>
              <a:t>two</a:t>
            </a:r>
            <a:r>
              <a:rPr spc="-75" dirty="0"/>
              <a:t> </a:t>
            </a:r>
            <a:r>
              <a:rPr spc="-20" dirty="0"/>
              <a:t>arrays,</a:t>
            </a:r>
            <a:r>
              <a:rPr spc="-80" dirty="0"/>
              <a:t> </a:t>
            </a:r>
            <a:r>
              <a:rPr dirty="0"/>
              <a:t>at</a:t>
            </a:r>
            <a:r>
              <a:rPr spc="-60" dirty="0"/>
              <a:t> </a:t>
            </a:r>
            <a:r>
              <a:rPr dirty="0"/>
              <a:t>any</a:t>
            </a:r>
            <a:r>
              <a:rPr spc="-114" dirty="0"/>
              <a:t> </a:t>
            </a:r>
            <a:r>
              <a:rPr spc="-10" dirty="0"/>
              <a:t>point:</a:t>
            </a:r>
          </a:p>
          <a:p>
            <a:pPr marL="427355" indent="-342900">
              <a:lnSpc>
                <a:spcPts val="2870"/>
              </a:lnSpc>
              <a:spcBef>
                <a:spcPts val="2905"/>
              </a:spcBef>
              <a:buFont typeface="Wingdings"/>
              <a:buChar char=""/>
              <a:tabLst>
                <a:tab pos="427355" algn="l"/>
              </a:tabLst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subarray</a:t>
            </a:r>
            <a:r>
              <a:rPr spc="-45" dirty="0"/>
              <a:t> </a:t>
            </a:r>
            <a:r>
              <a:rPr dirty="0"/>
              <a:t>which</a:t>
            </a:r>
            <a:r>
              <a:rPr spc="-6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already</a:t>
            </a:r>
            <a:r>
              <a:rPr spc="-35" dirty="0"/>
              <a:t> </a:t>
            </a:r>
            <a:r>
              <a:rPr spc="-10" dirty="0"/>
              <a:t>sorted.</a:t>
            </a:r>
          </a:p>
          <a:p>
            <a:pPr marL="427355" indent="-342900">
              <a:lnSpc>
                <a:spcPts val="2870"/>
              </a:lnSpc>
              <a:buFont typeface="Wingdings"/>
              <a:buChar char=""/>
              <a:tabLst>
                <a:tab pos="427355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remaining</a:t>
            </a:r>
            <a:r>
              <a:rPr spc="-60" dirty="0"/>
              <a:t> </a:t>
            </a:r>
            <a:r>
              <a:rPr spc="-30" dirty="0"/>
              <a:t>subarray,</a:t>
            </a:r>
            <a:r>
              <a:rPr spc="-60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yet</a:t>
            </a:r>
            <a:r>
              <a:rPr spc="-40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dirty="0"/>
              <a:t>been</a:t>
            </a:r>
            <a:r>
              <a:rPr spc="-50" dirty="0"/>
              <a:t> </a:t>
            </a:r>
            <a:r>
              <a:rPr spc="-10" dirty="0"/>
              <a:t>sorted.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213613"/>
            <a:ext cx="17138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935" y="1285557"/>
            <a:ext cx="8923655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iteratively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inserting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comprises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Pick</a:t>
            </a:r>
            <a:r>
              <a:rPr sz="2400" b="1" spc="-25" dirty="0">
                <a:latin typeface="Calibri"/>
                <a:cs typeface="Calibri"/>
              </a:rPr>
              <a:t> Up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Compare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Place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908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</a:t>
            </a:r>
            <a:r>
              <a:rPr spc="-5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614410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subarray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subarray,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400"/>
              </a:lnSpc>
              <a:spcBef>
                <a:spcPts val="281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iterations,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smallest/largest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unsorted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subarray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subarray.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2905"/>
              </a:spcBef>
              <a:buClr>
                <a:srgbClr val="00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https://visualgo.net/en/sorting?slide=1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[Refer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4769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Steps</a:t>
            </a:r>
            <a:r>
              <a:rPr spc="-30" dirty="0"/>
              <a:t> </a:t>
            </a:r>
            <a:r>
              <a:rPr dirty="0"/>
              <a:t>Involved</a:t>
            </a:r>
            <a:r>
              <a:rPr spc="-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10" dirty="0"/>
              <a:t>Selection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2882" y="1907857"/>
            <a:ext cx="8595995" cy="2595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69010" marR="382905" indent="-956944">
              <a:lnSpc>
                <a:spcPct val="101699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 </a:t>
            </a:r>
            <a:r>
              <a:rPr sz="2400" spc="-10" dirty="0">
                <a:latin typeface="Calibri"/>
                <a:cs typeface="Calibri"/>
              </a:rPr>
              <a:t>a[0].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n-1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far.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smallest</a:t>
            </a:r>
            <a:endParaRPr sz="2400">
              <a:latin typeface="Calibri"/>
              <a:cs typeface="Calibri"/>
            </a:endParaRPr>
          </a:p>
          <a:p>
            <a:pPr marL="969010" marR="5080">
              <a:lnSpc>
                <a:spcPts val="2860"/>
              </a:lnSpc>
              <a:spcBef>
                <a:spcPts val="165"/>
              </a:spcBef>
            </a:pP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a[1]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a[n-</a:t>
            </a:r>
            <a:r>
              <a:rPr sz="2400" dirty="0">
                <a:latin typeface="Calibri"/>
                <a:cs typeface="Calibri"/>
              </a:rPr>
              <a:t>1]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a[1].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endParaRPr sz="240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Real</a:t>
            </a:r>
            <a:r>
              <a:rPr spc="-40" dirty="0"/>
              <a:t> </a:t>
            </a:r>
            <a:r>
              <a:rPr dirty="0"/>
              <a:t>World</a:t>
            </a:r>
            <a:r>
              <a:rPr spc="-50" dirty="0"/>
              <a:t> </a:t>
            </a:r>
            <a:r>
              <a:rPr dirty="0"/>
              <a:t>Applications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Insertion</a:t>
            </a:r>
            <a:r>
              <a:rPr spc="-70" dirty="0"/>
              <a:t> </a:t>
            </a:r>
            <a:r>
              <a:rPr spc="-20" dirty="0"/>
              <a:t>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516125"/>
            <a:ext cx="9139555" cy="5142230"/>
            <a:chOff x="4763" y="1516125"/>
            <a:chExt cx="9139555" cy="5142230"/>
          </a:xfrm>
        </p:grpSpPr>
        <p:sp>
          <p:nvSpPr>
            <p:cNvPr id="5" name="object 5"/>
            <p:cNvSpPr/>
            <p:nvPr/>
          </p:nvSpPr>
          <p:spPr>
            <a:xfrm>
              <a:off x="4763" y="151612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2125" y="1943099"/>
              <a:ext cx="3095625" cy="1362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4500" y="3714749"/>
              <a:ext cx="2762250" cy="1733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734" y="2021205"/>
            <a:ext cx="476567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Favourite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arranges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songs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played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734" y="3852545"/>
            <a:ext cx="461264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cheapest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priciest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" y="2000250"/>
            <a:ext cx="7153275" cy="23526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342" y="1094422"/>
            <a:ext cx="3867150" cy="12833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409" y="4390961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175" y="4676775"/>
            <a:ext cx="72009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276475"/>
            <a:ext cx="7038975" cy="18097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475" y="4467225"/>
            <a:ext cx="66865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2371725"/>
            <a:ext cx="6210300" cy="17811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2525" y="4362450"/>
            <a:ext cx="7000875" cy="1857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1152</Words>
  <Application>Microsoft Office PowerPoint</Application>
  <PresentationFormat>On-screen Show (4:3)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Black</vt:lpstr>
      <vt:lpstr>Arial MT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SELECTION SORT</vt:lpstr>
      <vt:lpstr>RECAP</vt:lpstr>
      <vt:lpstr>Selection Sort</vt:lpstr>
      <vt:lpstr>Steps Involved In Selection Sort</vt:lpstr>
      <vt:lpstr>Real World Applications of Insertion Sort</vt:lpstr>
      <vt:lpstr>Example of Selection Sort</vt:lpstr>
      <vt:lpstr>Example of Selection Sort</vt:lpstr>
      <vt:lpstr>Example of Selection Sort</vt:lpstr>
      <vt:lpstr>Example of Selection Sort</vt:lpstr>
      <vt:lpstr>Exercise : Selection Sort</vt:lpstr>
      <vt:lpstr>Selection Sort Algorithm</vt:lpstr>
      <vt:lpstr>Selection Sort Algorithm Complexity Analysis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Test Your Knowledge</vt:lpstr>
      <vt:lpstr>Test Your Knowledge</vt:lpstr>
      <vt:lpstr>Test Your Knowledge</vt:lpstr>
      <vt:lpstr>Test Your Knowledge</vt:lpstr>
      <vt:lpstr>References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1</cp:revision>
  <dcterms:created xsi:type="dcterms:W3CDTF">2025-08-06T09:13:21Z</dcterms:created>
  <dcterms:modified xsi:type="dcterms:W3CDTF">2025-08-06T09:19:27Z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