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1794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4206EC-7069-49D9-BA9C-5BFF9B98BCF3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23544A-5EC9-47A4-9D8E-1C9C0EE530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5285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74002" y="167005"/>
            <a:ext cx="4968875" cy="518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F2AF82-1E0D-447F-A7EA-25B3D6C9E209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AFB16F-555A-4083-98FA-6978C3877A6C}" type="datetime1">
              <a:rPr lang="en-US" smtClean="0"/>
              <a:t>8/6/2025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8557-93AB-4CFC-AA35-50CE9D6FCE12}" type="datetime1">
              <a:rPr lang="en-US" smtClean="0"/>
              <a:t>8/6/2025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A6E3B7-05E8-4ED4-9E92-206D15403BCF}" type="datetime1">
              <a:rPr lang="en-US" smtClean="0"/>
              <a:t>8/6/2025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0812" y="73913"/>
            <a:ext cx="8277225" cy="11188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rgbClr val="E21E23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48907" y="1586611"/>
            <a:ext cx="8618855" cy="33299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9F14A-D357-4E2F-BD39-CE11953F36F0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3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jp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youtube.com/watch?v=LbB357_RwlY&amp;pp=ygUJaGVhcCBzb3J0" TargetMode="External"/><Relationship Id="rId3" Type="http://schemas.openxmlformats.org/officeDocument/2006/relationships/hyperlink" Target="https://www.hackerearth.com/practice/algorithms/sorting/heap-sort/tutorial/" TargetMode="External"/><Relationship Id="rId7" Type="http://schemas.openxmlformats.org/officeDocument/2006/relationships/hyperlink" Target="https://visualgo.net/en/sorting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caler.com/topics/data-structures/heap-sort/" TargetMode="External"/><Relationship Id="rId5" Type="http://schemas.openxmlformats.org/officeDocument/2006/relationships/hyperlink" Target="https://www.scholarhat.com/tutorial/datastructures/heap-sort-in-data-structures" TargetMode="External"/><Relationship Id="rId4" Type="http://schemas.openxmlformats.org/officeDocument/2006/relationships/hyperlink" Target="https://www.freecodecamp.org/news/most-asked-questions-about-heap-sort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visualgo.net/en/sorting?slide=1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1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71600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2698495" y="1909444"/>
            <a:ext cx="422211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</a:rPr>
              <a:t>Data</a:t>
            </a:r>
            <a:r>
              <a:rPr sz="3950" spc="70" dirty="0">
                <a:solidFill>
                  <a:srgbClr val="000000"/>
                </a:solidFill>
              </a:rPr>
              <a:t> </a:t>
            </a:r>
            <a:r>
              <a:rPr sz="3950" spc="-10" dirty="0">
                <a:solidFill>
                  <a:srgbClr val="000000"/>
                </a:solidFill>
              </a:rPr>
              <a:t>Structure</a:t>
            </a:r>
            <a:endParaRPr sz="3950" dirty="0"/>
          </a:p>
        </p:txBody>
      </p:sp>
      <p:sp>
        <p:nvSpPr>
          <p:cNvPr id="5" name="object 5"/>
          <p:cNvSpPr txBox="1"/>
          <p:nvPr/>
        </p:nvSpPr>
        <p:spPr>
          <a:xfrm>
            <a:off x="1965070" y="3468941"/>
            <a:ext cx="5869940" cy="2657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lnSpc>
                <a:spcPct val="100000"/>
              </a:lnSpc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sz="275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Swati</a:t>
            </a:r>
            <a:r>
              <a:rPr sz="275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</a:t>
            </a:r>
            <a:r>
              <a:rPr sz="275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Ms</a:t>
            </a:r>
            <a:r>
              <a:rPr sz="275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Suman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265"/>
              </a:spcBef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78840" algn="ctr">
              <a:lnSpc>
                <a:spcPct val="100000"/>
              </a:lnSpc>
            </a:pP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80744" algn="ctr">
              <a:lnSpc>
                <a:spcPct val="100000"/>
              </a:lnSpc>
              <a:spcBef>
                <a:spcPts val="5"/>
              </a:spcBef>
            </a:pPr>
            <a:r>
              <a:rPr sz="20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420">
              <a:lnSpc>
                <a:spcPct val="100000"/>
              </a:lnSpc>
            </a:pPr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K.R.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805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2700">
              <a:lnSpc>
                <a:spcPct val="100000"/>
              </a:lnSpc>
            </a:pP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4</a:t>
            </a:r>
            <a:r>
              <a:rPr sz="2750" spc="7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B14853-D20B-2701-684F-281C6605787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00373263-40F7-42E5-A250-42E360B5F91E}" type="datetime1">
              <a:rPr lang="en-US" smtClean="0"/>
              <a:t>8/6/2025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4596E-4485-46A4-7386-3F9C9D8238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Building</a:t>
            </a:r>
            <a:r>
              <a:rPr spc="-45" dirty="0"/>
              <a:t> </a:t>
            </a:r>
            <a:r>
              <a:rPr dirty="0"/>
              <a:t>up</a:t>
            </a:r>
            <a:r>
              <a:rPr spc="-45" dirty="0"/>
              <a:t> </a:t>
            </a:r>
            <a:r>
              <a:rPr dirty="0"/>
              <a:t>to</a:t>
            </a:r>
            <a:r>
              <a:rPr spc="-10" dirty="0"/>
              <a:t> </a:t>
            </a:r>
            <a:r>
              <a:rPr spc="-20" dirty="0"/>
              <a:t>heap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907" y="1586611"/>
            <a:ext cx="4169410" cy="25952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build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heap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900"/>
              </a:spcBef>
              <a:buFont typeface="Wingdings"/>
              <a:buChar char="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maintain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heap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825"/>
              </a:spcBef>
              <a:buFont typeface="Wingdings"/>
              <a:buChar char=""/>
            </a:pP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How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data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AFC9F1F4-25F8-03F7-8E26-627836750BD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A0EF51C-7BAA-42A8-B10D-26D9FD1C3EA7}" type="datetime1">
              <a:rPr lang="en-US" smtClean="0"/>
              <a:t>8/6/2025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3E2150-0510-0BD5-309F-C0DEEAFD4FD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The</a:t>
            </a:r>
            <a:r>
              <a:rPr spc="-55" dirty="0"/>
              <a:t> </a:t>
            </a:r>
            <a:r>
              <a:rPr dirty="0"/>
              <a:t>Heap</a:t>
            </a:r>
            <a:r>
              <a:rPr spc="-15" dirty="0"/>
              <a:t> </a:t>
            </a:r>
            <a:r>
              <a:rPr spc="-10" dirty="0"/>
              <a:t>Property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907" y="1586611"/>
            <a:ext cx="8604885" cy="76454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property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as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larger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children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81000" y="2638425"/>
            <a:ext cx="8543925" cy="28098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10215-FA9F-72CC-3DA8-C19ED2ED5E4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E7BABF5-5036-45C7-9B28-6C2B900124E1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718026C-A1A7-B166-9348-8EE8953E4CA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SiftUp</a:t>
            </a:r>
            <a:r>
              <a:rPr spc="-50" dirty="0"/>
              <a:t> </a:t>
            </a:r>
            <a:r>
              <a:rPr spc="-10" dirty="0"/>
              <a:t>Operation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48907" y="1586611"/>
            <a:ext cx="8597265" cy="11264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55600" marR="5080" indent="-343535">
              <a:lnSpc>
                <a:spcPct val="100400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property,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you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exchanging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</a:t>
            </a:r>
            <a:r>
              <a:rPr sz="2400" dirty="0">
                <a:latin typeface="Calibri"/>
                <a:cs typeface="Calibri"/>
              </a:rPr>
              <a:t>larger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child.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85875" y="2752725"/>
            <a:ext cx="6819900" cy="2828925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880744" y="5700077"/>
            <a:ext cx="455295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sometimes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sifting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up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834F55FF-CEBE-2C36-16B0-3011939741D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52CD9E6-1962-4F00-9789-E4F668A67A87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894B64-9008-5892-86B0-E6E2411695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6200" y="4000500"/>
            <a:ext cx="8953500" cy="2657475"/>
            <a:chOff x="76200" y="4000500"/>
            <a:chExt cx="8953500" cy="26574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6305550"/>
              <a:ext cx="2409825" cy="3524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61950" y="4000500"/>
              <a:ext cx="8667750" cy="2476500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Constructing</a:t>
            </a:r>
            <a:r>
              <a:rPr spc="-4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20" dirty="0"/>
              <a:t>Heap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34962" y="1603057"/>
            <a:ext cx="7592695" cy="1860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automatically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heap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spc="-10" dirty="0">
                <a:latin typeface="Calibri"/>
                <a:cs typeface="Calibri"/>
              </a:rPr>
              <a:t>We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construct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time:</a:t>
            </a:r>
            <a:endParaRPr sz="2400">
              <a:latin typeface="Calibri"/>
              <a:cs typeface="Calibri"/>
            </a:endParaRPr>
          </a:p>
          <a:p>
            <a:pPr marL="354330" marR="5080" indent="-342265">
              <a:lnSpc>
                <a:spcPts val="2850"/>
              </a:lnSpc>
              <a:spcBef>
                <a:spcPts val="17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Add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just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rightmost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 	</a:t>
            </a:r>
            <a:r>
              <a:rPr sz="2400" dirty="0">
                <a:latin typeface="Calibri"/>
                <a:cs typeface="Calibri"/>
              </a:rPr>
              <a:t>deepest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40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deepest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start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55CAC690-1E24-22A7-2921-C2B97B2CC43F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B38AF751-3F03-48C0-A3F5-801B6710D96F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237821-852F-6AF2-F13E-68DDD2939FD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Constructing</a:t>
            </a:r>
            <a:r>
              <a:rPr spc="-4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20" dirty="0"/>
              <a:t>Heap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4350" y="1714500"/>
            <a:ext cx="7820025" cy="44767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79E48D-6FE7-3D97-7578-81FE29B9E1C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1451488-7C21-48A2-A126-25D91DCD439E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CA427B-19C5-3D13-D851-A226BA64A29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Constructing</a:t>
            </a:r>
            <a:r>
              <a:rPr spc="-40" dirty="0"/>
              <a:t> </a:t>
            </a:r>
            <a:r>
              <a:rPr dirty="0"/>
              <a:t>a</a:t>
            </a:r>
            <a:r>
              <a:rPr spc="-50" dirty="0"/>
              <a:t> </a:t>
            </a:r>
            <a:r>
              <a:rPr spc="-20" dirty="0"/>
              <a:t>Heap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6700" y="2057400"/>
            <a:ext cx="8601075" cy="28098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26E625-9CC1-DBC6-174C-66A5238D633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E7EB4A2-9FDA-47D9-B1BF-841CBEE05D5B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9F78B0F-A9F4-BC57-4C1E-474E018C14D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9144000" cy="6838950"/>
            <a:chOff x="0" y="-1"/>
            <a:chExt cx="9144000" cy="6838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9144000" cy="68389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1230375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5" dirty="0"/>
              <a:t> </a:t>
            </a:r>
            <a:r>
              <a:rPr dirty="0"/>
              <a:t>sample</a:t>
            </a:r>
            <a:r>
              <a:rPr spc="-65" dirty="0"/>
              <a:t> </a:t>
            </a:r>
            <a:r>
              <a:rPr spc="-20" dirty="0"/>
              <a:t>heap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870" y="1517078"/>
            <a:ext cx="7078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Here’s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sample binary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heapified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900" y="2181225"/>
            <a:ext cx="8086725" cy="32289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781300" y="5715634"/>
            <a:ext cx="40005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Heapified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FD445594-E292-29A3-1143-8BF4119310E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A2665D2-8F5E-4FFB-8BF1-2B943E3E2577}" type="datetime1">
              <a:rPr lang="en-US" smtClean="0"/>
              <a:t>8/6/2025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A1923CA9-5E65-F2C2-24D4-95D65E68C9BF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-2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5" dirty="0"/>
              <a:t> </a:t>
            </a:r>
            <a:r>
              <a:rPr dirty="0"/>
              <a:t>sample</a:t>
            </a:r>
            <a:r>
              <a:rPr spc="-65" dirty="0"/>
              <a:t> </a:t>
            </a:r>
            <a:r>
              <a:rPr spc="-20" dirty="0"/>
              <a:t>heap</a:t>
            </a: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85800" y="1504950"/>
            <a:ext cx="6953250" cy="32289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80027A-A0BB-BE44-73B7-C10D1B2C6088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D1B93FA-E449-44C9-BBAF-C4FC97D606B1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9097440-0FCF-8765-B8C9-912363EBA1C4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-1"/>
            <a:ext cx="9144000" cy="6838950"/>
            <a:chOff x="0" y="-1"/>
            <a:chExt cx="9144000" cy="68389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-1"/>
              <a:ext cx="9144000" cy="683895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4763" y="1230375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25" dirty="0"/>
              <a:t> </a:t>
            </a:r>
            <a:r>
              <a:rPr dirty="0"/>
              <a:t>sample</a:t>
            </a:r>
            <a:r>
              <a:rPr spc="-65" dirty="0"/>
              <a:t> </a:t>
            </a:r>
            <a:r>
              <a:rPr spc="-20" dirty="0"/>
              <a:t>heap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56870" y="1517078"/>
            <a:ext cx="707898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-30" dirty="0">
                <a:latin typeface="Calibri"/>
                <a:cs typeface="Calibri"/>
              </a:rPr>
              <a:t>Here’s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sample binary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after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heapified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42900" y="2181225"/>
            <a:ext cx="8086725" cy="32289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2781300" y="5715634"/>
            <a:ext cx="4000500" cy="3924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Calibri"/>
                <a:cs typeface="Calibri"/>
              </a:rPr>
              <a:t>Heapified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AA8F7D4-7042-D54C-994F-E41D6AF4B94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97D4D67-C421-4B12-BF4A-31E08CD37F79}" type="datetime1">
              <a:rPr lang="en-US" smtClean="0"/>
              <a:t>8/6/2025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30DB0D-D89B-2979-E7D6-D844A6559FA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Example</a:t>
            </a:r>
            <a:r>
              <a:rPr sz="3200" spc="-7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Heap</a:t>
            </a:r>
            <a:r>
              <a:rPr sz="3200" spc="-40" dirty="0"/>
              <a:t> </a:t>
            </a:r>
            <a:r>
              <a:rPr sz="3200" spc="-20" dirty="0"/>
              <a:t>Sort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90652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4" name="object 4"/>
          <p:cNvGrpSpPr/>
          <p:nvPr/>
        </p:nvGrpSpPr>
        <p:grpSpPr>
          <a:xfrm>
            <a:off x="76200" y="1847850"/>
            <a:ext cx="8172450" cy="4810125"/>
            <a:chOff x="76200" y="1847850"/>
            <a:chExt cx="8172450" cy="481012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6200" y="6305550"/>
              <a:ext cx="2409825" cy="35242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619250" y="1847850"/>
              <a:ext cx="6629400" cy="4438650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402590" y="1076007"/>
            <a:ext cx="598551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elements:12,6,10,5,1,9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6EAEA01-30C0-73CE-C190-D958C7E8652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ECF083AD-5B9E-4BF8-BEFD-1DC5A6CF9489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E8244A-7CE5-C483-8647-AE8541EC05B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25" y="0"/>
            <a:ext cx="9134475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414651" y="2071751"/>
            <a:ext cx="4324350" cy="571500"/>
          </a:xfrm>
          <a:prstGeom prst="rect">
            <a:avLst/>
          </a:prstGeom>
          <a:solidFill>
            <a:srgbClr val="4F81BC"/>
          </a:solidFill>
          <a:ln w="25400">
            <a:solidFill>
              <a:srgbClr val="385D89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5715" algn="ctr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solidFill>
                  <a:srgbClr val="FFFFFF"/>
                </a:solidFill>
                <a:latin typeface="Calibri"/>
                <a:cs typeface="Calibri"/>
              </a:rPr>
              <a:t>Session</a:t>
            </a:r>
            <a:r>
              <a:rPr sz="3200" b="1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3200" b="1" spc="-35" dirty="0">
                <a:solidFill>
                  <a:srgbClr val="FFFFFF"/>
                </a:solidFill>
                <a:latin typeface="Calibri"/>
                <a:cs typeface="Calibri"/>
              </a:rPr>
              <a:t>35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348864" y="3080956"/>
            <a:ext cx="443928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965" indent="-342265">
              <a:lnSpc>
                <a:spcPts val="2865"/>
              </a:lnSpc>
              <a:spcBef>
                <a:spcPts val="1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Structure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Types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Building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Heap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Example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70"/>
              </a:lnSpc>
              <a:spcBef>
                <a:spcPts val="5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Algorithm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55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Complexity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Analysis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Calibri"/>
                <a:cs typeface="Calibri"/>
              </a:rPr>
              <a:t>Brainstorming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Session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3319526" y="1349755"/>
            <a:ext cx="2159000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solidFill>
                  <a:srgbClr val="000000"/>
                </a:solidFill>
                <a:latin typeface="Calibri"/>
                <a:cs typeface="Calibri"/>
              </a:rPr>
              <a:t>HEAP</a:t>
            </a:r>
            <a:r>
              <a:rPr spc="-5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pc="-20" dirty="0">
                <a:solidFill>
                  <a:srgbClr val="000000"/>
                </a:solidFill>
                <a:latin typeface="Calibri"/>
                <a:cs typeface="Calibri"/>
              </a:rPr>
              <a:t>SORT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6F1238-2236-8928-1319-D49E9CBF0C45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97431C3-DB46-455A-B1EA-24334D2CE628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BD828A-BB74-CE0F-2F06-77CE60DA64D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601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Example</a:t>
            </a:r>
            <a:r>
              <a:rPr sz="3200" spc="-7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Heap</a:t>
            </a:r>
            <a:r>
              <a:rPr sz="3200" spc="-40" dirty="0"/>
              <a:t> </a:t>
            </a:r>
            <a:r>
              <a:rPr sz="3200" spc="-20" dirty="0"/>
              <a:t>Sort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0" y="90652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362075" y="1143000"/>
            <a:ext cx="6086475" cy="49720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62D9E-9AE5-2C2F-6007-F08D2A019FC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F755BBE-B358-462D-83A6-E9F4BB339B98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A49BF89-315D-B062-77CE-73B1C2BDB74B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601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Example</a:t>
            </a:r>
            <a:r>
              <a:rPr sz="3200" spc="-7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Heap</a:t>
            </a:r>
            <a:r>
              <a:rPr sz="3200" spc="-40" dirty="0"/>
              <a:t> </a:t>
            </a:r>
            <a:r>
              <a:rPr sz="3200" spc="-20" dirty="0"/>
              <a:t>Sort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0" y="90652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0675" y="1104900"/>
            <a:ext cx="5924550" cy="5086350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5419C4-363A-1253-3FAE-BFFCB310DED3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06C1084-DEC1-414B-AE5A-A49728B68073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0E0E311-751E-55BD-0172-6CEAB93EA36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9601" rIns="0" bIns="0" rtlCol="0">
            <a:spAutoFit/>
          </a:bodyPr>
          <a:lstStyle/>
          <a:p>
            <a:pPr marL="13589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Example</a:t>
            </a:r>
            <a:r>
              <a:rPr sz="3200" spc="-75" dirty="0"/>
              <a:t> </a:t>
            </a:r>
            <a:r>
              <a:rPr sz="3200" dirty="0"/>
              <a:t>of</a:t>
            </a:r>
            <a:r>
              <a:rPr sz="3200" spc="-40" dirty="0"/>
              <a:t> </a:t>
            </a:r>
            <a:r>
              <a:rPr sz="3200" dirty="0"/>
              <a:t>Heap</a:t>
            </a:r>
            <a:r>
              <a:rPr sz="3200" spc="-40" dirty="0"/>
              <a:t> </a:t>
            </a:r>
            <a:r>
              <a:rPr sz="3200" spc="-20" dirty="0"/>
              <a:t>Sort</a:t>
            </a:r>
            <a:endParaRPr sz="3200"/>
          </a:p>
        </p:txBody>
      </p:sp>
      <p:sp>
        <p:nvSpPr>
          <p:cNvPr id="4" name="object 4"/>
          <p:cNvSpPr/>
          <p:nvPr/>
        </p:nvSpPr>
        <p:spPr>
          <a:xfrm>
            <a:off x="0" y="90652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76400" y="1000125"/>
            <a:ext cx="5781675" cy="522922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CD1BE4-E0CC-34CB-3D30-1C0B45CDA12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38546C5-8FA4-455B-82F6-59C73A193477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A34529A-1E49-9AF0-EFAC-A8509E0670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0" y="119227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3273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Exercise</a:t>
            </a:r>
            <a:r>
              <a:rPr spc="-55" dirty="0"/>
              <a:t> </a:t>
            </a:r>
            <a:r>
              <a:rPr dirty="0"/>
              <a:t>of Heap</a:t>
            </a:r>
            <a:r>
              <a:rPr spc="-65" dirty="0"/>
              <a:t> </a:t>
            </a:r>
            <a:r>
              <a:rPr spc="-20" dirty="0"/>
              <a:t>Sort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02590" y="1645348"/>
            <a:ext cx="7235825" cy="754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865"/>
              </a:lnSpc>
              <a:spcBef>
                <a:spcPts val="100"/>
              </a:spcBef>
            </a:pPr>
            <a:r>
              <a:rPr sz="2400" dirty="0">
                <a:latin typeface="Calibri"/>
                <a:cs typeface="Calibri"/>
              </a:rPr>
              <a:t>Consider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16,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10,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15,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9,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5,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12,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14.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Sort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Sort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60FC1D-7807-68C2-A065-F5B24FB2797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B2574F6-5FB5-4B31-9B07-BDF768847C6D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7A46C4-6E84-1503-2B5D-61B4E9B1EF0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6545" rIns="0" bIns="0" rtlCol="0">
            <a:spAutoFit/>
          </a:bodyPr>
          <a:lstStyle/>
          <a:p>
            <a:pPr marL="128270">
              <a:lnSpc>
                <a:spcPct val="100000"/>
              </a:lnSpc>
              <a:spcBef>
                <a:spcPts val="130"/>
              </a:spcBef>
            </a:pPr>
            <a:r>
              <a:rPr sz="3200" dirty="0"/>
              <a:t>Heapify</a:t>
            </a:r>
            <a:r>
              <a:rPr sz="3200" spc="-70" dirty="0"/>
              <a:t> </a:t>
            </a:r>
            <a:r>
              <a:rPr sz="3200" dirty="0"/>
              <a:t>Operation</a:t>
            </a:r>
            <a:r>
              <a:rPr sz="3200" spc="-80" dirty="0"/>
              <a:t> </a:t>
            </a:r>
            <a:r>
              <a:rPr sz="3200" spc="-10" dirty="0"/>
              <a:t>Algorithm</a:t>
            </a:r>
            <a:endParaRPr sz="3200"/>
          </a:p>
        </p:txBody>
      </p:sp>
      <p:sp>
        <p:nvSpPr>
          <p:cNvPr id="3" name="object 3"/>
          <p:cNvSpPr/>
          <p:nvPr/>
        </p:nvSpPr>
        <p:spPr>
          <a:xfrm>
            <a:off x="0" y="1154175"/>
            <a:ext cx="9144000" cy="25400"/>
          </a:xfrm>
          <a:custGeom>
            <a:avLst/>
            <a:gdLst/>
            <a:ahLst/>
            <a:cxnLst/>
            <a:rect l="l" t="t" r="r" b="b"/>
            <a:pathLst>
              <a:path w="9144000" h="25400">
                <a:moveTo>
                  <a:pt x="0" y="0"/>
                </a:moveTo>
                <a:lnTo>
                  <a:pt x="0" y="25400"/>
                </a:lnTo>
                <a:lnTo>
                  <a:pt x="9144000" y="25400"/>
                </a:lnTo>
                <a:lnTo>
                  <a:pt x="9144000" y="0"/>
                </a:lnTo>
                <a:lnTo>
                  <a:pt x="0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6381748"/>
            <a:ext cx="2409825" cy="352425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247650" y="1295400"/>
            <a:ext cx="5200650" cy="4867910"/>
            <a:chOff x="247650" y="1295400"/>
            <a:chExt cx="5200650" cy="4867910"/>
          </a:xfrm>
        </p:grpSpPr>
        <p:sp>
          <p:nvSpPr>
            <p:cNvPr id="6" name="object 6"/>
            <p:cNvSpPr/>
            <p:nvPr/>
          </p:nvSpPr>
          <p:spPr>
            <a:xfrm>
              <a:off x="323850" y="1371599"/>
              <a:ext cx="5124450" cy="4791710"/>
            </a:xfrm>
            <a:custGeom>
              <a:avLst/>
              <a:gdLst/>
              <a:ahLst/>
              <a:cxnLst/>
              <a:rect l="l" t="t" r="r" b="b"/>
              <a:pathLst>
                <a:path w="5124450" h="4791710">
                  <a:moveTo>
                    <a:pt x="5124450" y="0"/>
                  </a:moveTo>
                  <a:lnTo>
                    <a:pt x="5043424" y="0"/>
                  </a:lnTo>
                  <a:lnTo>
                    <a:pt x="5043424" y="5080"/>
                  </a:lnTo>
                  <a:lnTo>
                    <a:pt x="5043424" y="10160"/>
                  </a:lnTo>
                  <a:lnTo>
                    <a:pt x="5043424" y="4710430"/>
                  </a:lnTo>
                  <a:lnTo>
                    <a:pt x="9525" y="4710430"/>
                  </a:lnTo>
                  <a:lnTo>
                    <a:pt x="4762" y="4710430"/>
                  </a:lnTo>
                  <a:lnTo>
                    <a:pt x="0" y="4710430"/>
                  </a:lnTo>
                  <a:lnTo>
                    <a:pt x="0" y="4781550"/>
                  </a:lnTo>
                  <a:lnTo>
                    <a:pt x="0" y="4791710"/>
                  </a:lnTo>
                  <a:lnTo>
                    <a:pt x="5124450" y="4791710"/>
                  </a:lnTo>
                  <a:lnTo>
                    <a:pt x="5124450" y="4781550"/>
                  </a:lnTo>
                  <a:lnTo>
                    <a:pt x="5124450" y="10160"/>
                  </a:lnTo>
                  <a:lnTo>
                    <a:pt x="5124450" y="0"/>
                  </a:lnTo>
                  <a:close/>
                </a:path>
              </a:pathLst>
            </a:custGeom>
            <a:solidFill>
              <a:srgbClr val="EDEB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52412" y="1300162"/>
              <a:ext cx="5114925" cy="4781550"/>
            </a:xfrm>
            <a:custGeom>
              <a:avLst/>
              <a:gdLst/>
              <a:ahLst/>
              <a:cxnLst/>
              <a:rect l="l" t="t" r="r" b="b"/>
              <a:pathLst>
                <a:path w="5114925" h="4781550">
                  <a:moveTo>
                    <a:pt x="5114925" y="0"/>
                  </a:moveTo>
                  <a:lnTo>
                    <a:pt x="0" y="0"/>
                  </a:lnTo>
                  <a:lnTo>
                    <a:pt x="0" y="4781550"/>
                  </a:lnTo>
                  <a:lnTo>
                    <a:pt x="5114925" y="4781550"/>
                  </a:lnTo>
                  <a:lnTo>
                    <a:pt x="5114925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52412" y="1300162"/>
              <a:ext cx="5114925" cy="4781550"/>
            </a:xfrm>
            <a:custGeom>
              <a:avLst/>
              <a:gdLst/>
              <a:ahLst/>
              <a:cxnLst/>
              <a:rect l="l" t="t" r="r" b="b"/>
              <a:pathLst>
                <a:path w="5114925" h="4781550">
                  <a:moveTo>
                    <a:pt x="0" y="4781550"/>
                  </a:moveTo>
                  <a:lnTo>
                    <a:pt x="5114925" y="4781550"/>
                  </a:lnTo>
                  <a:lnTo>
                    <a:pt x="5114925" y="0"/>
                  </a:lnTo>
                  <a:lnTo>
                    <a:pt x="0" y="0"/>
                  </a:lnTo>
                  <a:lnTo>
                    <a:pt x="0" y="4781550"/>
                  </a:lnTo>
                  <a:close/>
                </a:path>
              </a:pathLst>
            </a:custGeom>
            <a:ln w="952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47662" y="1658302"/>
            <a:ext cx="3977004" cy="3691890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1347470">
              <a:lnSpc>
                <a:spcPts val="2850"/>
              </a:lnSpc>
              <a:spcBef>
                <a:spcPts val="220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10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1</a:t>
            </a:r>
            <a:r>
              <a:rPr sz="2400" spc="-10" dirty="0">
                <a:latin typeface="Calibri"/>
                <a:cs typeface="Calibri"/>
              </a:rPr>
              <a:t>:L=leftchild(i) </a:t>
            </a: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2:</a:t>
            </a:r>
            <a:r>
              <a:rPr sz="2400" spc="-10" dirty="0">
                <a:latin typeface="Calibri"/>
                <a:cs typeface="Calibri"/>
              </a:rPr>
              <a:t>R=rightchild(i)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30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4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3: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arr[L]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&gt;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arr[i]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</a:t>
            </a:r>
            <a:endParaRPr sz="2400">
              <a:latin typeface="Calibri"/>
              <a:cs typeface="Calibri"/>
            </a:endParaRPr>
          </a:p>
          <a:p>
            <a:pPr marL="96901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heapsize&gt;1</a:t>
            </a:r>
            <a:endParaRPr sz="2400">
              <a:latin typeface="Calibri"/>
              <a:cs typeface="Calibri"/>
            </a:endParaRPr>
          </a:p>
          <a:p>
            <a:pPr marL="1105535">
              <a:lnSpc>
                <a:spcPts val="2870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largest=L</a:t>
            </a:r>
            <a:endParaRPr sz="2400">
              <a:latin typeface="Calibri"/>
              <a:cs typeface="Calibri"/>
            </a:endParaRPr>
          </a:p>
          <a:p>
            <a:pPr marL="969010" marR="5080" indent="-956944">
              <a:lnSpc>
                <a:spcPts val="286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4: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 </a:t>
            </a:r>
            <a:r>
              <a:rPr sz="2400" spc="-10" dirty="0">
                <a:latin typeface="Calibri"/>
                <a:cs typeface="Calibri"/>
              </a:rPr>
              <a:t>arr[R]&gt;arr[largest]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and </a:t>
            </a:r>
            <a:r>
              <a:rPr sz="2400" spc="-10" dirty="0">
                <a:latin typeface="Calibri"/>
                <a:cs typeface="Calibri"/>
              </a:rPr>
              <a:t>heapsize&gt;1</a:t>
            </a:r>
            <a:endParaRPr sz="2400">
              <a:latin typeface="Calibri"/>
              <a:cs typeface="Calibri"/>
            </a:endParaRPr>
          </a:p>
          <a:p>
            <a:pPr marL="1037590">
              <a:lnSpc>
                <a:spcPts val="2815"/>
              </a:lnSpc>
            </a:pPr>
            <a:r>
              <a:rPr sz="2400" spc="-10" dirty="0">
                <a:latin typeface="Calibri"/>
                <a:cs typeface="Calibri"/>
              </a:rPr>
              <a:t>largest=R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70"/>
              </a:lnSpc>
            </a:pPr>
            <a:r>
              <a:rPr sz="2400" b="1" dirty="0">
                <a:latin typeface="Calibri"/>
                <a:cs typeface="Calibri"/>
              </a:rPr>
              <a:t>Step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5: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(i)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largest:</a:t>
            </a:r>
            <a:endParaRPr sz="2400">
              <a:latin typeface="Calibri"/>
              <a:cs typeface="Calibri"/>
            </a:endParaRPr>
          </a:p>
          <a:p>
            <a:pPr marL="1037590">
              <a:lnSpc>
                <a:spcPct val="100000"/>
              </a:lnSpc>
              <a:spcBef>
                <a:spcPts val="45"/>
              </a:spcBef>
            </a:pPr>
            <a:r>
              <a:rPr sz="2400" dirty="0">
                <a:latin typeface="Calibri"/>
                <a:cs typeface="Calibri"/>
              </a:rPr>
              <a:t>swap(arr[i],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largest)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67350" y="2428875"/>
            <a:ext cx="3571875" cy="2971800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9310E4BF-7DB5-99E2-99A3-D224DE755AB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1D8B0520-D15F-4ADF-921B-0CE4228D27E1}" type="datetime1">
              <a:rPr lang="en-US" smtClean="0"/>
              <a:t>8/6/2025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3521A28-6ECA-0424-1EAE-384DCC64349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52387" y="1611375"/>
            <a:ext cx="9091930" cy="25400"/>
          </a:xfrm>
          <a:custGeom>
            <a:avLst/>
            <a:gdLst/>
            <a:ahLst/>
            <a:cxnLst/>
            <a:rect l="l" t="t" r="r" b="b"/>
            <a:pathLst>
              <a:path w="9091930" h="25400">
                <a:moveTo>
                  <a:pt x="9091612" y="0"/>
                </a:moveTo>
                <a:lnTo>
                  <a:pt x="0" y="0"/>
                </a:lnTo>
                <a:lnTo>
                  <a:pt x="0" y="25400"/>
                </a:lnTo>
                <a:lnTo>
                  <a:pt x="9091612" y="25400"/>
                </a:lnTo>
                <a:lnTo>
                  <a:pt x="9091612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24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258445" y="310261"/>
            <a:ext cx="8301990" cy="111887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45"/>
              </a:spcBef>
            </a:pPr>
            <a:r>
              <a:rPr dirty="0"/>
              <a:t>Heap</a:t>
            </a:r>
            <a:r>
              <a:rPr spc="-40" dirty="0"/>
              <a:t> </a:t>
            </a:r>
            <a:r>
              <a:rPr dirty="0"/>
              <a:t>Sort</a:t>
            </a:r>
            <a:r>
              <a:rPr spc="-55" dirty="0"/>
              <a:t> </a:t>
            </a:r>
            <a:r>
              <a:rPr dirty="0"/>
              <a:t>Algorithm</a:t>
            </a:r>
            <a:r>
              <a:rPr spc="10" dirty="0"/>
              <a:t> </a:t>
            </a:r>
            <a:r>
              <a:rPr spc="-10" dirty="0"/>
              <a:t>Complexity Analysis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478790" y="1968499"/>
            <a:ext cx="7666990" cy="1127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spc="114" dirty="0">
                <a:solidFill>
                  <a:srgbClr val="212121"/>
                </a:solidFill>
                <a:latin typeface="Palatino Linotype"/>
                <a:cs typeface="Palatino Linotype"/>
              </a:rPr>
              <a:t>Time</a:t>
            </a:r>
            <a:r>
              <a:rPr sz="2400" spc="18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Complexity</a:t>
            </a:r>
            <a:r>
              <a:rPr sz="2400" spc="8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of</a:t>
            </a:r>
            <a:r>
              <a:rPr sz="2400" spc="10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95" dirty="0">
                <a:solidFill>
                  <a:srgbClr val="212121"/>
                </a:solidFill>
                <a:latin typeface="Palatino Linotype"/>
                <a:cs typeface="Palatino Linotype"/>
              </a:rPr>
              <a:t>the</a:t>
            </a:r>
            <a:r>
              <a:rPr sz="2400" spc="12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heapify()</a:t>
            </a:r>
            <a:r>
              <a:rPr sz="2400" spc="17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Method</a:t>
            </a:r>
            <a:r>
              <a:rPr sz="2400" spc="14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120" dirty="0">
                <a:solidFill>
                  <a:srgbClr val="212121"/>
                </a:solidFill>
                <a:latin typeface="Palatino Linotype"/>
                <a:cs typeface="Palatino Linotype"/>
              </a:rPr>
              <a:t>=</a:t>
            </a:r>
            <a:r>
              <a:rPr sz="2400" spc="13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i="1" dirty="0">
                <a:latin typeface="Calibri"/>
                <a:cs typeface="Calibri"/>
              </a:rPr>
              <a:t>O(log</a:t>
            </a:r>
            <a:r>
              <a:rPr sz="2400" i="1" spc="6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n)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905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spc="85" dirty="0">
                <a:solidFill>
                  <a:srgbClr val="212121"/>
                </a:solidFill>
                <a:latin typeface="Palatino Linotype"/>
                <a:cs typeface="Palatino Linotype"/>
              </a:rPr>
              <a:t>Total</a:t>
            </a:r>
            <a:r>
              <a:rPr sz="2400" spc="2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114" dirty="0">
                <a:solidFill>
                  <a:srgbClr val="212121"/>
                </a:solidFill>
                <a:latin typeface="Palatino Linotype"/>
                <a:cs typeface="Palatino Linotype"/>
              </a:rPr>
              <a:t>Time</a:t>
            </a:r>
            <a:r>
              <a:rPr sz="2400" spc="1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Complexity</a:t>
            </a:r>
            <a:r>
              <a:rPr sz="2400" spc="6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of</a:t>
            </a:r>
            <a:r>
              <a:rPr sz="2400" spc="95" dirty="0">
                <a:solidFill>
                  <a:srgbClr val="212121"/>
                </a:solidFill>
                <a:latin typeface="Palatino Linotype"/>
                <a:cs typeface="Palatino Linotype"/>
              </a:rPr>
              <a:t> the</a:t>
            </a:r>
            <a:r>
              <a:rPr sz="2400" spc="3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Heap</a:t>
            </a:r>
            <a:r>
              <a:rPr sz="2400" spc="55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50" dirty="0">
                <a:solidFill>
                  <a:srgbClr val="212121"/>
                </a:solidFill>
                <a:latin typeface="Palatino Linotype"/>
                <a:cs typeface="Palatino Linotype"/>
              </a:rPr>
              <a:t>Sort</a:t>
            </a:r>
            <a:r>
              <a:rPr sz="2400" spc="9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spc="120" dirty="0">
                <a:solidFill>
                  <a:srgbClr val="212121"/>
                </a:solidFill>
                <a:latin typeface="Palatino Linotype"/>
                <a:cs typeface="Palatino Linotype"/>
              </a:rPr>
              <a:t>=</a:t>
            </a:r>
            <a:r>
              <a:rPr sz="2400" dirty="0">
                <a:solidFill>
                  <a:srgbClr val="212121"/>
                </a:solidFill>
                <a:latin typeface="Palatino Linotype"/>
                <a:cs typeface="Palatino Linotype"/>
              </a:rPr>
              <a:t> </a:t>
            </a:r>
            <a:r>
              <a:rPr sz="2400" i="1" dirty="0">
                <a:latin typeface="Calibri"/>
                <a:cs typeface="Calibri"/>
              </a:rPr>
              <a:t>O(nlog</a:t>
            </a:r>
            <a:r>
              <a:rPr sz="2400" i="1" spc="65" dirty="0">
                <a:latin typeface="Calibri"/>
                <a:cs typeface="Calibri"/>
              </a:rPr>
              <a:t> </a:t>
            </a:r>
            <a:r>
              <a:rPr sz="2400" i="1" spc="-25" dirty="0">
                <a:latin typeface="Calibri"/>
                <a:cs typeface="Calibri"/>
              </a:rPr>
              <a:t>n)</a:t>
            </a:r>
            <a:r>
              <a:rPr sz="2400" spc="-25" dirty="0">
                <a:latin typeface="Calibri"/>
                <a:cs typeface="Calibri"/>
              </a:rPr>
              <a:t>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71B2FE-3E58-46F2-A75B-C4B0292EC4D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83299EA-D343-42A3-9F6D-9D96B9692479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C683599-D4F7-7E8E-E838-B076130567A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382077"/>
            <a:ext cx="7320915" cy="6400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Q1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Consider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following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buildheap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phase.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its </a:t>
            </a:r>
            <a:r>
              <a:rPr sz="2000" spc="-10" dirty="0">
                <a:latin typeface="Calibri"/>
                <a:cs typeface="Calibri"/>
              </a:rPr>
              <a:t>corresponding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array?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76859" y="4739703"/>
            <a:ext cx="2477770" cy="15208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269240" indent="-256540">
              <a:lnSpc>
                <a:spcPct val="100000"/>
              </a:lnSpc>
              <a:spcBef>
                <a:spcPts val="125"/>
              </a:spcBef>
              <a:buAutoNum type="alphaLcParenR"/>
              <a:tabLst>
                <a:tab pos="269240" algn="l"/>
              </a:tabLst>
            </a:pPr>
            <a:r>
              <a:rPr sz="2000" spc="-10" dirty="0">
                <a:latin typeface="Calibri"/>
                <a:cs typeface="Calibri"/>
              </a:rPr>
              <a:t>26,53,41,97,58,59,31</a:t>
            </a:r>
            <a:endParaRPr sz="20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78765" algn="l"/>
              </a:tabLst>
            </a:pPr>
            <a:r>
              <a:rPr sz="2000" spc="-10" dirty="0">
                <a:latin typeface="Calibri"/>
                <a:cs typeface="Calibri"/>
              </a:rPr>
              <a:t>26,31,41,53,58,59,97</a:t>
            </a:r>
            <a:endParaRPr sz="2000">
              <a:latin typeface="Calibri"/>
              <a:cs typeface="Calibri"/>
            </a:endParaRPr>
          </a:p>
          <a:p>
            <a:pPr marL="259079" indent="-246379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59079" algn="l"/>
              </a:tabLst>
            </a:pPr>
            <a:r>
              <a:rPr sz="2000" spc="-10" dirty="0">
                <a:latin typeface="Calibri"/>
                <a:cs typeface="Calibri"/>
              </a:rPr>
              <a:t>26,41,53,97,31,58,59</a:t>
            </a:r>
            <a:endParaRPr sz="2000">
              <a:latin typeface="Calibri"/>
              <a:cs typeface="Calibri"/>
            </a:endParaRPr>
          </a:p>
          <a:p>
            <a:pPr marL="278765" indent="-266065">
              <a:lnSpc>
                <a:spcPts val="2390"/>
              </a:lnSpc>
              <a:buAutoNum type="alphaLcParenR"/>
              <a:tabLst>
                <a:tab pos="278765" algn="l"/>
              </a:tabLst>
            </a:pPr>
            <a:r>
              <a:rPr sz="2000" spc="-10" dirty="0">
                <a:latin typeface="Calibri"/>
                <a:cs typeface="Calibri"/>
              </a:rPr>
              <a:t>97,53,59,26,41,58,31</a:t>
            </a:r>
            <a:endParaRPr sz="2000">
              <a:latin typeface="Calibri"/>
              <a:cs typeface="Calibri"/>
            </a:endParaRPr>
          </a:p>
          <a:p>
            <a:pPr marL="64769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(A)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6725" y="2343150"/>
            <a:ext cx="3895725" cy="2190750"/>
          </a:xfrm>
          <a:prstGeom prst="rect">
            <a:avLst/>
          </a:prstGeom>
        </p:spPr>
      </p:pic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BA468BB-B856-B50E-40F7-4544E11B21EB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B0B33BE-D765-48CC-ADDB-C6037C9F6C94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E3B7E7-06CC-6D0D-18BA-3E9153D905C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6059" y="1382077"/>
            <a:ext cx="8239759" cy="464058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63500" marR="304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Q2In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heap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after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deleting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last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minimum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element,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array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contain </a:t>
            </a:r>
            <a:r>
              <a:rPr sz="2000" dirty="0">
                <a:latin typeface="Calibri"/>
                <a:cs typeface="Calibri"/>
              </a:rPr>
              <a:t>elements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in?</a:t>
            </a:r>
            <a:endParaRPr sz="2000">
              <a:latin typeface="Calibri"/>
              <a:cs typeface="Calibri"/>
            </a:endParaRPr>
          </a:p>
          <a:p>
            <a:pPr marL="319405" indent="-255904">
              <a:lnSpc>
                <a:spcPct val="100000"/>
              </a:lnSpc>
              <a:spcBef>
                <a:spcPts val="10"/>
              </a:spcBef>
              <a:buAutoNum type="alphaLcParenR"/>
              <a:tabLst>
                <a:tab pos="319405" algn="l"/>
              </a:tabLst>
            </a:pPr>
            <a:r>
              <a:rPr sz="2000" dirty="0">
                <a:latin typeface="Calibri"/>
                <a:cs typeface="Calibri"/>
              </a:rPr>
              <a:t>increasing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-11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order</a:t>
            </a:r>
            <a:endParaRPr sz="2000">
              <a:latin typeface="Calibri"/>
              <a:cs typeface="Calibri"/>
            </a:endParaRPr>
          </a:p>
          <a:p>
            <a:pPr marL="329565" indent="-266065">
              <a:lnSpc>
                <a:spcPct val="100000"/>
              </a:lnSpc>
              <a:buAutoNum type="alphaLcParenR"/>
              <a:tabLst>
                <a:tab pos="329565" algn="l"/>
              </a:tabLst>
            </a:pPr>
            <a:r>
              <a:rPr sz="2000" spc="-10" dirty="0">
                <a:latin typeface="Calibri"/>
                <a:cs typeface="Calibri"/>
              </a:rPr>
              <a:t>decreasing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sorting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order</a:t>
            </a:r>
            <a:endParaRPr sz="2000">
              <a:latin typeface="Calibri"/>
              <a:cs typeface="Calibri"/>
            </a:endParaRPr>
          </a:p>
          <a:p>
            <a:pPr marL="309880" indent="-246379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09880" algn="l"/>
              </a:tabLst>
            </a:pPr>
            <a:r>
              <a:rPr sz="2000" dirty="0">
                <a:latin typeface="Calibri"/>
                <a:cs typeface="Calibri"/>
              </a:rPr>
              <a:t>tree</a:t>
            </a:r>
            <a:r>
              <a:rPr sz="20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inorder</a:t>
            </a:r>
            <a:endParaRPr sz="2000">
              <a:latin typeface="Calibri"/>
              <a:cs typeface="Calibri"/>
            </a:endParaRPr>
          </a:p>
          <a:p>
            <a:pPr marL="329565" indent="-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329565" algn="l"/>
              </a:tabLst>
            </a:pPr>
            <a:r>
              <a:rPr sz="2000" dirty="0">
                <a:latin typeface="Calibri"/>
                <a:cs typeface="Calibri"/>
              </a:rPr>
              <a:t>tree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preorder</a:t>
            </a:r>
            <a:endParaRPr sz="2000">
              <a:latin typeface="Calibri"/>
              <a:cs typeface="Calibri"/>
            </a:endParaRPr>
          </a:p>
          <a:p>
            <a:pPr marL="115570">
              <a:lnSpc>
                <a:spcPct val="100000"/>
              </a:lnSpc>
              <a:spcBef>
                <a:spcPts val="2380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Q3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What is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typical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running time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 a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heap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algorithm?</a:t>
            </a:r>
            <a:endParaRPr sz="1800">
              <a:latin typeface="Calibri"/>
              <a:cs typeface="Calibri"/>
            </a:endParaRPr>
          </a:p>
          <a:p>
            <a:pPr marL="291465" indent="-227965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291465" algn="l"/>
              </a:tabLst>
            </a:pPr>
            <a:r>
              <a:rPr sz="1800" spc="-20" dirty="0">
                <a:latin typeface="Calibri"/>
                <a:cs typeface="Calibri"/>
              </a:rPr>
              <a:t>O(N)</a:t>
            </a:r>
            <a:endParaRPr sz="1800">
              <a:latin typeface="Calibri"/>
              <a:cs typeface="Calibri"/>
            </a:endParaRPr>
          </a:p>
          <a:p>
            <a:pPr marL="310515" indent="-247015">
              <a:lnSpc>
                <a:spcPts val="2130"/>
              </a:lnSpc>
              <a:spcBef>
                <a:spcPts val="20"/>
              </a:spcBef>
              <a:buAutoNum type="alphaLcParenR"/>
              <a:tabLst>
                <a:tab pos="310515" algn="l"/>
              </a:tabLst>
            </a:pPr>
            <a:r>
              <a:rPr sz="1800" dirty="0">
                <a:latin typeface="Calibri"/>
                <a:cs typeface="Calibri"/>
              </a:rPr>
              <a:t>O(N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log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N)</a:t>
            </a:r>
            <a:endParaRPr sz="1800">
              <a:latin typeface="Calibri"/>
              <a:cs typeface="Calibri"/>
            </a:endParaRPr>
          </a:p>
          <a:p>
            <a:pPr marL="281940" indent="-218440">
              <a:lnSpc>
                <a:spcPts val="2130"/>
              </a:lnSpc>
              <a:buAutoNum type="alphaLcParenR"/>
              <a:tabLst>
                <a:tab pos="281940" algn="l"/>
              </a:tabLst>
            </a:pPr>
            <a:r>
              <a:rPr sz="1800" dirty="0">
                <a:latin typeface="Calibri"/>
                <a:cs typeface="Calibri"/>
              </a:rPr>
              <a:t>O(log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N)</a:t>
            </a:r>
            <a:endParaRPr sz="1800">
              <a:latin typeface="Calibri"/>
              <a:cs typeface="Calibri"/>
            </a:endParaRPr>
          </a:p>
          <a:p>
            <a:pPr marL="310515" indent="-24701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310515" algn="l"/>
              </a:tabLst>
            </a:pPr>
            <a:r>
              <a:rPr sz="1800" spc="-10" dirty="0">
                <a:latin typeface="Calibri"/>
                <a:cs typeface="Calibri"/>
              </a:rPr>
              <a:t>O(N</a:t>
            </a:r>
            <a:r>
              <a:rPr sz="1800" spc="-15" baseline="25462" dirty="0">
                <a:latin typeface="Calibri"/>
                <a:cs typeface="Calibri"/>
              </a:rPr>
              <a:t>2</a:t>
            </a:r>
            <a:r>
              <a:rPr sz="1800" spc="-10" dirty="0">
                <a:latin typeface="Calibri"/>
                <a:cs typeface="Calibri"/>
              </a:rPr>
              <a:t>)</a:t>
            </a:r>
            <a:endParaRPr sz="1800">
              <a:latin typeface="Calibri"/>
              <a:cs typeface="Calibri"/>
            </a:endParaRPr>
          </a:p>
          <a:p>
            <a:pPr marL="63500">
              <a:lnSpc>
                <a:spcPct val="100000"/>
              </a:lnSpc>
              <a:spcBef>
                <a:spcPts val="2195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45BE64C-44D3-4227-60D7-62C525AC959A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6FE1B71-A61E-40A0-A280-DD35931F3F21}" type="datetime1">
              <a:rPr lang="en-US" smtClean="0"/>
              <a:t>8/6/2025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2C760-BA55-6106-A3ED-89F51B499F4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3" name="object 3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76859" y="1382077"/>
            <a:ext cx="8143875" cy="37528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Q4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What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average</a:t>
            </a:r>
            <a:r>
              <a:rPr sz="2000" dirty="0">
                <a:latin typeface="Calibri"/>
                <a:cs typeface="Calibri"/>
              </a:rPr>
              <a:t> number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comparisons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heap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algorithm?</a:t>
            </a:r>
            <a:endParaRPr sz="2000">
              <a:latin typeface="Calibri"/>
              <a:cs typeface="Calibri"/>
            </a:endParaRPr>
          </a:p>
          <a:p>
            <a:pPr marL="268605" indent="-255904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68605" algn="l"/>
              </a:tabLst>
            </a:pPr>
            <a:r>
              <a:rPr sz="2000" dirty="0">
                <a:latin typeface="Calibri"/>
                <a:cs typeface="Calibri"/>
              </a:rPr>
              <a:t>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N-O(N)</a:t>
            </a:r>
            <a:endParaRPr sz="2000">
              <a:latin typeface="Calibri"/>
              <a:cs typeface="Calibri"/>
            </a:endParaRPr>
          </a:p>
          <a:p>
            <a:pPr marL="278765" indent="-266065">
              <a:lnSpc>
                <a:spcPct val="100000"/>
              </a:lnSpc>
              <a:spcBef>
                <a:spcPts val="5"/>
              </a:spcBef>
              <a:buAutoNum type="alphaLcParenR"/>
              <a:tabLst>
                <a:tab pos="278765" algn="l"/>
              </a:tabLst>
            </a:pPr>
            <a:r>
              <a:rPr sz="2000" dirty="0">
                <a:latin typeface="Calibri"/>
                <a:cs typeface="Calibri"/>
              </a:rPr>
              <a:t>O(N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N)-</a:t>
            </a:r>
            <a:r>
              <a:rPr sz="2000" spc="-20" dirty="0">
                <a:latin typeface="Calibri"/>
                <a:cs typeface="Calibri"/>
              </a:rPr>
              <a:t>O(N)</a:t>
            </a:r>
            <a:endParaRPr sz="2000">
              <a:latin typeface="Calibri"/>
              <a:cs typeface="Calibri"/>
            </a:endParaRPr>
          </a:p>
          <a:p>
            <a:pPr marL="259079" indent="-246379">
              <a:lnSpc>
                <a:spcPct val="100000"/>
              </a:lnSpc>
              <a:buAutoNum type="alphaLcParenR"/>
              <a:tabLst>
                <a:tab pos="259079" algn="l"/>
              </a:tabLst>
            </a:pPr>
            <a:r>
              <a:rPr sz="2000" dirty="0">
                <a:latin typeface="Calibri"/>
                <a:cs typeface="Calibri"/>
              </a:rPr>
              <a:t>O(N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-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N)-</a:t>
            </a:r>
            <a:r>
              <a:rPr sz="2000" spc="-50" dirty="0">
                <a:latin typeface="Calibri"/>
                <a:cs typeface="Calibri"/>
              </a:rPr>
              <a:t>1</a:t>
            </a:r>
            <a:endParaRPr sz="2000">
              <a:latin typeface="Calibri"/>
              <a:cs typeface="Calibri"/>
            </a:endParaRPr>
          </a:p>
          <a:p>
            <a:pPr marL="278765" indent="-266065">
              <a:lnSpc>
                <a:spcPts val="2390"/>
              </a:lnSpc>
              <a:spcBef>
                <a:spcPts val="5"/>
              </a:spcBef>
              <a:buAutoNum type="alphaLcParenR"/>
              <a:tabLst>
                <a:tab pos="278765" algn="l"/>
              </a:tabLst>
            </a:pPr>
            <a:r>
              <a:rPr sz="2000" dirty="0">
                <a:latin typeface="Calibri"/>
                <a:cs typeface="Calibri"/>
              </a:rPr>
              <a:t>2N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log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O(N)</a:t>
            </a:r>
            <a:endParaRPr sz="2000">
              <a:latin typeface="Calibri"/>
              <a:cs typeface="Calibri"/>
            </a:endParaRPr>
          </a:p>
          <a:p>
            <a:pPr marL="64769">
              <a:lnSpc>
                <a:spcPts val="2150"/>
              </a:lnSpc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(D)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Q5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Which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of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following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false?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240665" algn="l"/>
              </a:tabLst>
            </a:pPr>
            <a:r>
              <a:rPr sz="1800" dirty="0">
                <a:latin typeface="Calibri"/>
                <a:cs typeface="Calibri"/>
              </a:rPr>
              <a:t>Heap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in-place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</a:t>
            </a:r>
            <a:endParaRPr sz="1800">
              <a:latin typeface="Calibri"/>
              <a:cs typeface="Calibri"/>
            </a:endParaRPr>
          </a:p>
          <a:p>
            <a:pPr marL="259715" indent="-247015">
              <a:lnSpc>
                <a:spcPts val="2130"/>
              </a:lnSpc>
              <a:spcBef>
                <a:spcPts val="20"/>
              </a:spcBef>
              <a:buAutoNum type="alphaLcParenR"/>
              <a:tabLst>
                <a:tab pos="259715" algn="l"/>
              </a:tabLst>
            </a:pPr>
            <a:r>
              <a:rPr sz="1800" dirty="0">
                <a:latin typeface="Calibri"/>
                <a:cs typeface="Calibri"/>
              </a:rPr>
              <a:t>Heap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</a:t>
            </a:r>
            <a:r>
              <a:rPr sz="1800" spc="-8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has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O(nlogn)</a:t>
            </a:r>
            <a:r>
              <a:rPr sz="1800" spc="-3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average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case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time</a:t>
            </a:r>
            <a:r>
              <a:rPr sz="1800" spc="-10" dirty="0">
                <a:latin typeface="Calibri"/>
                <a:cs typeface="Calibri"/>
              </a:rPr>
              <a:t> complexity</a:t>
            </a:r>
            <a:endParaRPr sz="1800">
              <a:latin typeface="Calibri"/>
              <a:cs typeface="Calibri"/>
            </a:endParaRPr>
          </a:p>
          <a:p>
            <a:pPr marL="231140" indent="-218440">
              <a:lnSpc>
                <a:spcPts val="2130"/>
              </a:lnSpc>
              <a:buAutoNum type="alphaLcParenR"/>
              <a:tabLst>
                <a:tab pos="231140" algn="l"/>
              </a:tabLst>
            </a:pPr>
            <a:r>
              <a:rPr sz="1800" dirty="0">
                <a:latin typeface="Calibri"/>
                <a:cs typeface="Calibri"/>
              </a:rPr>
              <a:t>Heap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stable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sort</a:t>
            </a:r>
            <a:endParaRPr sz="1800">
              <a:latin typeface="Calibri"/>
              <a:cs typeface="Calibri"/>
            </a:endParaRPr>
          </a:p>
          <a:p>
            <a:pPr marL="12700" marR="3204210" indent="247015">
              <a:lnSpc>
                <a:spcPct val="100800"/>
              </a:lnSpc>
              <a:buAutoNum type="alphaLcParenR"/>
              <a:tabLst>
                <a:tab pos="259715" algn="l"/>
              </a:tabLst>
            </a:pPr>
            <a:r>
              <a:rPr sz="1800" dirty="0">
                <a:latin typeface="Calibri"/>
                <a:cs typeface="Calibri"/>
              </a:rPr>
              <a:t>Heap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0" dirty="0">
                <a:latin typeface="Calibri"/>
                <a:cs typeface="Calibri"/>
              </a:rPr>
              <a:t>comparison-</a:t>
            </a:r>
            <a:r>
              <a:rPr sz="1800" dirty="0">
                <a:latin typeface="Calibri"/>
                <a:cs typeface="Calibri"/>
              </a:rPr>
              <a:t>based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sorting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algorithm </a:t>
            </a: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(C)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C415084-7136-8C3C-5154-A87862BE3381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C905B32-FB5A-4028-965F-B8CC5FFF042D}" type="datetime1">
              <a:rPr lang="en-US" smtClean="0"/>
              <a:t>8/6/2025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F0E2E-6C04-999B-3BEE-14ACBB5B160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486025" y="2505075"/>
            <a:ext cx="3724275" cy="26860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94957" y="1407223"/>
            <a:ext cx="8404225" cy="330072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25"/>
              </a:spcBef>
            </a:pPr>
            <a:r>
              <a:rPr sz="2000" dirty="0">
                <a:latin typeface="Calibri"/>
                <a:cs typeface="Calibri"/>
              </a:rPr>
              <a:t>Q6 The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essential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Heap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sort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construction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max-</a:t>
            </a:r>
            <a:r>
              <a:rPr sz="2000" dirty="0">
                <a:latin typeface="Calibri"/>
                <a:cs typeface="Calibri"/>
              </a:rPr>
              <a:t>heap.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Consider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tree </a:t>
            </a:r>
            <a:r>
              <a:rPr sz="2000" dirty="0">
                <a:latin typeface="Calibri"/>
                <a:cs typeface="Calibri"/>
              </a:rPr>
              <a:t>shown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below,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node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24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violates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max-</a:t>
            </a:r>
            <a:r>
              <a:rPr sz="2000" dirty="0">
                <a:latin typeface="Calibri"/>
                <a:cs typeface="Calibri"/>
              </a:rPr>
              <a:t>heap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property.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heapify </a:t>
            </a:r>
            <a:r>
              <a:rPr sz="2000" dirty="0">
                <a:latin typeface="Calibri"/>
                <a:cs typeface="Calibri"/>
              </a:rPr>
              <a:t>procedure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applied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it,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which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position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will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in?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800"/>
              </a:spcBef>
            </a:pPr>
            <a:endParaRPr sz="2000">
              <a:latin typeface="Calibri"/>
              <a:cs typeface="Calibri"/>
            </a:endParaRPr>
          </a:p>
          <a:p>
            <a:pPr marL="408305">
              <a:lnSpc>
                <a:spcPct val="100000"/>
              </a:lnSpc>
            </a:pP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a)</a:t>
            </a:r>
            <a:r>
              <a:rPr sz="1800" spc="-12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4</a:t>
            </a:r>
            <a:endParaRPr sz="1800">
              <a:latin typeface="Lucida Sans Unicode"/>
              <a:cs typeface="Lucida Sans Unicode"/>
            </a:endParaRPr>
          </a:p>
          <a:p>
            <a:pPr marL="408305">
              <a:lnSpc>
                <a:spcPct val="100000"/>
              </a:lnSpc>
              <a:spcBef>
                <a:spcPts val="20"/>
              </a:spcBef>
            </a:pPr>
            <a:r>
              <a:rPr sz="18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b)</a:t>
            </a:r>
            <a:r>
              <a:rPr sz="1800" spc="-11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5</a:t>
            </a:r>
            <a:endParaRPr sz="1800">
              <a:latin typeface="Lucida Sans Unicode"/>
              <a:cs typeface="Lucida Sans Unicode"/>
            </a:endParaRPr>
          </a:p>
          <a:p>
            <a:pPr marL="408305">
              <a:lnSpc>
                <a:spcPct val="100000"/>
              </a:lnSpc>
              <a:spcBef>
                <a:spcPts val="20"/>
              </a:spcBef>
            </a:pPr>
            <a:r>
              <a:rPr sz="1800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c)</a:t>
            </a:r>
            <a:r>
              <a:rPr sz="1800" spc="-11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8</a:t>
            </a:r>
            <a:endParaRPr sz="1800">
              <a:latin typeface="Lucida Sans Unicode"/>
              <a:cs typeface="Lucida Sans Unicode"/>
            </a:endParaRPr>
          </a:p>
          <a:p>
            <a:pPr marL="408305">
              <a:lnSpc>
                <a:spcPct val="100000"/>
              </a:lnSpc>
              <a:spcBef>
                <a:spcPts val="15"/>
              </a:spcBef>
            </a:pPr>
            <a:r>
              <a:rPr sz="18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d)</a:t>
            </a:r>
            <a:r>
              <a:rPr sz="1800" spc="-11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9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695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12065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(D)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871EB9A-B6E0-EF91-0CDE-6D59C4AA61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D9F32C4-3165-4DF9-8838-4CDDF108CA82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ED6182-1533-D6F6-AC7B-5ADCA145FDF2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RECAP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76859" y="1453133"/>
            <a:ext cx="8452485" cy="332041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 indent="342900">
              <a:lnSpc>
                <a:spcPct val="100499"/>
              </a:lnSpc>
              <a:spcBef>
                <a:spcPts val="90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Selection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iterations,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finds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smallest/largest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unsorted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1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moves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sorted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sub </a:t>
            </a:r>
            <a:r>
              <a:rPr sz="2400" spc="-10" dirty="0">
                <a:latin typeface="Calibri"/>
                <a:cs typeface="Calibri"/>
              </a:rPr>
              <a:t>array.</a:t>
            </a:r>
            <a:endParaRPr sz="2400">
              <a:latin typeface="Calibri"/>
              <a:cs typeface="Calibri"/>
            </a:endParaRPr>
          </a:p>
          <a:p>
            <a:pPr marL="354965" indent="-342265">
              <a:lnSpc>
                <a:spcPts val="2865"/>
              </a:lnSpc>
              <a:spcBef>
                <a:spcPts val="2900"/>
              </a:spcBef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operates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maintaining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partition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given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array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12700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following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arrays,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114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point: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70"/>
              </a:lnSpc>
              <a:spcBef>
                <a:spcPts val="2905"/>
              </a:spcBef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subarray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already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  <a:p>
            <a:pPr marL="355600" indent="-342900">
              <a:lnSpc>
                <a:spcPts val="2870"/>
              </a:lnSpc>
              <a:buFont typeface="Wingdings"/>
              <a:buChar char=""/>
              <a:tabLst>
                <a:tab pos="3556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remaining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subarray,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yet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sorted.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4E49038-2380-3073-0DA1-EF19E48045F7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9EF313D9-506C-422F-992E-E089DCE42EFD}" type="datetime1">
              <a:rPr lang="en-US" smtClean="0"/>
              <a:t>8/6/2025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233CFC-1385-0DD4-C3D7-20E5B217306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sp>
        <p:nvSpPr>
          <p:cNvPr id="4" name="object 4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03542" y="1255966"/>
            <a:ext cx="7405370" cy="4556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721860" algn="l"/>
              </a:tabLst>
            </a:pPr>
            <a:r>
              <a:rPr sz="1800" dirty="0">
                <a:latin typeface="Calibri"/>
                <a:cs typeface="Calibri"/>
              </a:rPr>
              <a:t>Q7 The descending heap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property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	</a:t>
            </a:r>
            <a:endParaRPr sz="1800">
              <a:latin typeface="Calibri"/>
              <a:cs typeface="Calibri"/>
            </a:endParaRPr>
          </a:p>
          <a:p>
            <a:pPr marL="240665" indent="-22796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240665" algn="l"/>
              </a:tabLst>
            </a:pPr>
            <a:r>
              <a:rPr sz="1800" spc="-10" dirty="0">
                <a:latin typeface="Calibri"/>
                <a:cs typeface="Calibri"/>
              </a:rPr>
              <a:t>A[Parent(i)]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=</a:t>
            </a:r>
            <a:r>
              <a:rPr sz="1800" spc="3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A[i]</a:t>
            </a:r>
            <a:endParaRPr sz="1800">
              <a:latin typeface="Calibri"/>
              <a:cs typeface="Calibri"/>
            </a:endParaRPr>
          </a:p>
          <a:p>
            <a:pPr marL="259715" indent="-247015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259715" algn="l"/>
              </a:tabLst>
            </a:pPr>
            <a:r>
              <a:rPr sz="1800" spc="-10" dirty="0">
                <a:latin typeface="Calibri"/>
                <a:cs typeface="Calibri"/>
              </a:rPr>
              <a:t>A[Parent(i)]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&lt;=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A[i]</a:t>
            </a:r>
            <a:endParaRPr sz="1800">
              <a:latin typeface="Calibri"/>
              <a:cs typeface="Calibri"/>
            </a:endParaRPr>
          </a:p>
          <a:p>
            <a:pPr marL="231140" indent="-218440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231140" algn="l"/>
              </a:tabLst>
            </a:pPr>
            <a:r>
              <a:rPr sz="1800" spc="-10" dirty="0">
                <a:latin typeface="Calibri"/>
                <a:cs typeface="Calibri"/>
              </a:rPr>
              <a:t>A[Parent(i)]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&gt;=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A[i]</a:t>
            </a:r>
            <a:endParaRPr sz="1800">
              <a:latin typeface="Calibri"/>
              <a:cs typeface="Calibri"/>
            </a:endParaRPr>
          </a:p>
          <a:p>
            <a:pPr marL="259715" indent="-24701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259715" algn="l"/>
              </a:tabLst>
            </a:pPr>
            <a:r>
              <a:rPr sz="1800" spc="-10" dirty="0">
                <a:latin typeface="Calibri"/>
                <a:cs typeface="Calibri"/>
              </a:rPr>
              <a:t>A[Parent(i)]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&gt;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*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A[i]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70"/>
              </a:spcBef>
            </a:pPr>
            <a:endParaRPr sz="1800">
              <a:latin typeface="Calibri"/>
              <a:cs typeface="Calibri"/>
            </a:endParaRPr>
          </a:p>
          <a:p>
            <a:pPr marL="83820">
              <a:lnSpc>
                <a:spcPct val="100000"/>
              </a:lnSpc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(C)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40"/>
              </a:spcBef>
            </a:pPr>
            <a:endParaRPr sz="1800">
              <a:latin typeface="Calibri"/>
              <a:cs typeface="Calibri"/>
            </a:endParaRPr>
          </a:p>
          <a:p>
            <a:pPr marL="12700" marR="5080">
              <a:lnSpc>
                <a:spcPts val="2100"/>
              </a:lnSpc>
              <a:tabLst>
                <a:tab pos="5359400" algn="l"/>
              </a:tabLst>
            </a:pPr>
            <a:r>
              <a:rPr sz="1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Q8</a:t>
            </a:r>
            <a:r>
              <a:rPr sz="1800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Heap</a:t>
            </a:r>
            <a:r>
              <a:rPr sz="1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393939"/>
                </a:solidFill>
                <a:latin typeface="Lucida Sans Unicode"/>
                <a:cs typeface="Lucida Sans Unicode"/>
              </a:rPr>
              <a:t>sort</a:t>
            </a:r>
            <a:r>
              <a:rPr sz="1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75" dirty="0">
                <a:solidFill>
                  <a:srgbClr val="393939"/>
                </a:solidFill>
                <a:latin typeface="Lucida Sans Unicode"/>
                <a:cs typeface="Lucida Sans Unicode"/>
              </a:rPr>
              <a:t>is</a:t>
            </a:r>
            <a:r>
              <a:rPr sz="1800" spc="-11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393939"/>
                </a:solidFill>
                <a:latin typeface="Lucida Sans Unicode"/>
                <a:cs typeface="Lucida Sans Unicode"/>
              </a:rPr>
              <a:t>an</a:t>
            </a:r>
            <a:r>
              <a:rPr sz="1800" spc="-13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implementation</a:t>
            </a:r>
            <a:r>
              <a:rPr sz="1800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393939"/>
                </a:solidFill>
                <a:latin typeface="Lucida Sans Unicode"/>
                <a:cs typeface="Lucida Sans Unicode"/>
              </a:rPr>
              <a:t>of</a:t>
            </a:r>
            <a:r>
              <a:rPr sz="1800" spc="-8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u="heavy" dirty="0">
                <a:solidFill>
                  <a:srgbClr val="393939"/>
                </a:solidFill>
                <a:uFill>
                  <a:solidFill>
                    <a:srgbClr val="383838"/>
                  </a:solidFill>
                </a:uFill>
                <a:latin typeface="Lucida Sans Unicode"/>
                <a:cs typeface="Lucida Sans Unicode"/>
              </a:rPr>
              <a:t>	</a:t>
            </a:r>
            <a:r>
              <a:rPr sz="1800" u="none" spc="-70" dirty="0">
                <a:solidFill>
                  <a:srgbClr val="393939"/>
                </a:solidFill>
                <a:latin typeface="Lucida Sans Unicode"/>
                <a:cs typeface="Lucida Sans Unicode"/>
              </a:rPr>
              <a:t>using</a:t>
            </a:r>
            <a:r>
              <a:rPr sz="1800" u="none" spc="-12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u="none" dirty="0">
                <a:solidFill>
                  <a:srgbClr val="393939"/>
                </a:solidFill>
                <a:latin typeface="Lucida Sans Unicode"/>
                <a:cs typeface="Lucida Sans Unicode"/>
              </a:rPr>
              <a:t>a</a:t>
            </a:r>
            <a:r>
              <a:rPr sz="1800" u="none" spc="-5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u="none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descending </a:t>
            </a:r>
            <a:r>
              <a:rPr sz="1800" u="none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priority</a:t>
            </a:r>
            <a:r>
              <a:rPr sz="1800" u="none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u="none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queue.</a:t>
            </a:r>
            <a:endParaRPr sz="1800">
              <a:latin typeface="Lucida Sans Unicode"/>
              <a:cs typeface="Lucida Sans Unicode"/>
            </a:endParaRPr>
          </a:p>
          <a:p>
            <a:pPr marL="269875" indent="-257175">
              <a:lnSpc>
                <a:spcPts val="2120"/>
              </a:lnSpc>
              <a:buAutoNum type="alphaLcParenR"/>
              <a:tabLst>
                <a:tab pos="269875" algn="l"/>
              </a:tabLst>
            </a:pPr>
            <a:r>
              <a:rPr sz="18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insertion</a:t>
            </a:r>
            <a:r>
              <a:rPr sz="1800" spc="-6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sort</a:t>
            </a:r>
            <a:endParaRPr sz="1800">
              <a:latin typeface="Lucida Sans Unicode"/>
              <a:cs typeface="Lucida Sans Unicode"/>
            </a:endParaRPr>
          </a:p>
          <a:p>
            <a:pPr marL="278765" indent="-266065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278765" algn="l"/>
              </a:tabLst>
            </a:pPr>
            <a:r>
              <a:rPr sz="18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selection</a:t>
            </a:r>
            <a:r>
              <a:rPr sz="1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sort</a:t>
            </a:r>
            <a:endParaRPr sz="1800">
              <a:latin typeface="Lucida Sans Unicode"/>
              <a:cs typeface="Lucida Sans Unicode"/>
            </a:endParaRPr>
          </a:p>
          <a:p>
            <a:pPr marL="250190" indent="-237490">
              <a:lnSpc>
                <a:spcPct val="100000"/>
              </a:lnSpc>
              <a:spcBef>
                <a:spcPts val="20"/>
              </a:spcBef>
              <a:buAutoNum type="alphaLcParenR"/>
              <a:tabLst>
                <a:tab pos="250190" algn="l"/>
              </a:tabLst>
            </a:pPr>
            <a:r>
              <a:rPr sz="1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bubble</a:t>
            </a:r>
            <a:r>
              <a:rPr sz="1800" spc="-12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sort</a:t>
            </a:r>
            <a:endParaRPr sz="1800">
              <a:latin typeface="Lucida Sans Unicode"/>
              <a:cs typeface="Lucida Sans Unicode"/>
            </a:endParaRPr>
          </a:p>
          <a:p>
            <a:pPr marL="278765" indent="-266065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278765" algn="l"/>
              </a:tabLst>
            </a:pPr>
            <a:r>
              <a:rPr sz="1800" spc="-30" dirty="0">
                <a:solidFill>
                  <a:srgbClr val="393939"/>
                </a:solidFill>
                <a:latin typeface="Lucida Sans Unicode"/>
                <a:cs typeface="Lucida Sans Unicode"/>
              </a:rPr>
              <a:t>merge</a:t>
            </a:r>
            <a:r>
              <a:rPr sz="1800" spc="-11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sort</a:t>
            </a:r>
            <a:endParaRPr sz="1800">
              <a:latin typeface="Lucida Sans Unicode"/>
              <a:cs typeface="Lucida Sans Unicode"/>
            </a:endParaRPr>
          </a:p>
          <a:p>
            <a:pPr marL="12700">
              <a:lnSpc>
                <a:spcPct val="100000"/>
              </a:lnSpc>
              <a:spcBef>
                <a:spcPts val="2120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(B)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C3FAE7-69FD-7787-E919-C9FF74411E26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C75A28F4-D918-4FF2-A73F-FEF41D03EF45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74821C-E4C3-B98D-F698-EEF94DE59A9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575" y="0"/>
            <a:ext cx="9115425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4220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105"/>
              </a:spcBef>
            </a:pPr>
            <a:r>
              <a:rPr dirty="0"/>
              <a:t>Test</a:t>
            </a:r>
            <a:r>
              <a:rPr spc="-35" dirty="0"/>
              <a:t> </a:t>
            </a:r>
            <a:r>
              <a:rPr dirty="0"/>
              <a:t>Your</a:t>
            </a:r>
            <a:r>
              <a:rPr spc="-20" dirty="0"/>
              <a:t> </a:t>
            </a:r>
            <a:r>
              <a:rPr spc="-10" dirty="0"/>
              <a:t>Knowledge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049400"/>
            <a:ext cx="9139555" cy="5608955"/>
            <a:chOff x="4763" y="1049400"/>
            <a:chExt cx="9139555" cy="5608955"/>
          </a:xfrm>
        </p:grpSpPr>
        <p:sp>
          <p:nvSpPr>
            <p:cNvPr id="5" name="object 5"/>
            <p:cNvSpPr/>
            <p:nvPr/>
          </p:nvSpPr>
          <p:spPr>
            <a:xfrm>
              <a:off x="4763" y="1049400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00049" y="1809749"/>
              <a:ext cx="4819650" cy="4352925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6457696" y="5684202"/>
            <a:ext cx="103441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Answer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(C)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21640" y="1192847"/>
            <a:ext cx="7598409" cy="23120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12700" marR="821055">
              <a:lnSpc>
                <a:spcPts val="2100"/>
              </a:lnSpc>
              <a:spcBef>
                <a:spcPts val="220"/>
              </a:spcBef>
            </a:pPr>
            <a:r>
              <a:rPr sz="1800" spc="-40" dirty="0">
                <a:solidFill>
                  <a:srgbClr val="393939"/>
                </a:solidFill>
                <a:latin typeface="Lucida Sans Unicode"/>
                <a:cs typeface="Lucida Sans Unicode"/>
              </a:rPr>
              <a:t>Choose</a:t>
            </a:r>
            <a:r>
              <a:rPr sz="1800" spc="-10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393939"/>
                </a:solidFill>
                <a:latin typeface="Lucida Sans Unicode"/>
                <a:cs typeface="Lucida Sans Unicode"/>
              </a:rPr>
              <a:t>the</a:t>
            </a:r>
            <a:r>
              <a:rPr sz="1800" spc="-14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correct</a:t>
            </a:r>
            <a:r>
              <a:rPr sz="1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option</a:t>
            </a:r>
            <a:r>
              <a:rPr sz="1800" spc="-10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to</a:t>
            </a:r>
            <a:r>
              <a:rPr sz="1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60" dirty="0">
                <a:solidFill>
                  <a:srgbClr val="393939"/>
                </a:solidFill>
                <a:latin typeface="Lucida Sans Unicode"/>
                <a:cs typeface="Lucida Sans Unicode"/>
              </a:rPr>
              <a:t>fill?</a:t>
            </a:r>
            <a:r>
              <a:rPr sz="1800" spc="-8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X</a:t>
            </a:r>
            <a:r>
              <a:rPr sz="1800" spc="-11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so</a:t>
            </a:r>
            <a:r>
              <a:rPr sz="1800" spc="-9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5" dirty="0">
                <a:solidFill>
                  <a:srgbClr val="393939"/>
                </a:solidFill>
                <a:latin typeface="Lucida Sans Unicode"/>
                <a:cs typeface="Lucida Sans Unicode"/>
              </a:rPr>
              <a:t>that</a:t>
            </a:r>
            <a:r>
              <a:rPr sz="1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393939"/>
                </a:solidFill>
                <a:latin typeface="Lucida Sans Unicode"/>
                <a:cs typeface="Lucida Sans Unicode"/>
              </a:rPr>
              <a:t>the</a:t>
            </a:r>
            <a:r>
              <a:rPr sz="1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45" dirty="0">
                <a:solidFill>
                  <a:srgbClr val="393939"/>
                </a:solidFill>
                <a:latin typeface="Lucida Sans Unicode"/>
                <a:cs typeface="Lucida Sans Unicode"/>
              </a:rPr>
              <a:t>code</a:t>
            </a:r>
            <a:r>
              <a:rPr sz="1800" spc="-9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50" dirty="0">
                <a:solidFill>
                  <a:srgbClr val="393939"/>
                </a:solidFill>
                <a:latin typeface="Lucida Sans Unicode"/>
                <a:cs typeface="Lucida Sans Unicode"/>
              </a:rPr>
              <a:t>given</a:t>
            </a:r>
            <a:r>
              <a:rPr sz="1800" spc="-10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10" dirty="0">
                <a:solidFill>
                  <a:srgbClr val="393939"/>
                </a:solidFill>
                <a:latin typeface="Lucida Sans Unicode"/>
                <a:cs typeface="Lucida Sans Unicode"/>
              </a:rPr>
              <a:t>below </a:t>
            </a:r>
            <a:r>
              <a:rPr sz="1800" spc="-35" dirty="0">
                <a:solidFill>
                  <a:srgbClr val="393939"/>
                </a:solidFill>
                <a:latin typeface="Lucida Sans Unicode"/>
                <a:cs typeface="Lucida Sans Unicode"/>
              </a:rPr>
              <a:t>implements</a:t>
            </a:r>
            <a:r>
              <a:rPr sz="1800" spc="-14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393939"/>
                </a:solidFill>
                <a:latin typeface="Lucida Sans Unicode"/>
                <a:cs typeface="Lucida Sans Unicode"/>
              </a:rPr>
              <a:t>the</a:t>
            </a:r>
            <a:r>
              <a:rPr sz="1800" spc="-70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dirty="0">
                <a:solidFill>
                  <a:srgbClr val="393939"/>
                </a:solidFill>
                <a:latin typeface="Lucida Sans Unicode"/>
                <a:cs typeface="Lucida Sans Unicode"/>
              </a:rPr>
              <a:t>Heap</a:t>
            </a:r>
            <a:r>
              <a:rPr sz="1800" spc="-165" dirty="0">
                <a:solidFill>
                  <a:srgbClr val="393939"/>
                </a:solidFill>
                <a:latin typeface="Lucida Sans Unicode"/>
                <a:cs typeface="Lucida Sans Unicode"/>
              </a:rPr>
              <a:t> </a:t>
            </a:r>
            <a:r>
              <a:rPr sz="1800" spc="-20" dirty="0">
                <a:solidFill>
                  <a:srgbClr val="393939"/>
                </a:solidFill>
                <a:latin typeface="Lucida Sans Unicode"/>
                <a:cs typeface="Lucida Sans Unicode"/>
              </a:rPr>
              <a:t>sort.</a:t>
            </a:r>
            <a:endParaRPr sz="1800">
              <a:latin typeface="Lucida Sans Unicode"/>
              <a:cs typeface="Lucida Sans Unicode"/>
            </a:endParaRPr>
          </a:p>
          <a:p>
            <a:pPr>
              <a:lnSpc>
                <a:spcPct val="100000"/>
              </a:lnSpc>
              <a:spcBef>
                <a:spcPts val="2220"/>
              </a:spcBef>
            </a:pPr>
            <a:endParaRPr sz="1800">
              <a:latin typeface="Lucida Sans Unicode"/>
              <a:cs typeface="Lucida Sans Unicode"/>
            </a:endParaRPr>
          </a:p>
          <a:p>
            <a:pPr marL="5696585" indent="-227965">
              <a:lnSpc>
                <a:spcPct val="100000"/>
              </a:lnSpc>
              <a:buAutoNum type="alphaLcParenR"/>
              <a:tabLst>
                <a:tab pos="5696585" algn="l"/>
              </a:tabLst>
            </a:pPr>
            <a:r>
              <a:rPr sz="1800" dirty="0">
                <a:latin typeface="Calibri"/>
                <a:cs typeface="Calibri"/>
              </a:rPr>
              <a:t>swap(arr[0],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arr[n])</a:t>
            </a:r>
            <a:endParaRPr sz="1800">
              <a:latin typeface="Calibri"/>
              <a:cs typeface="Calibri"/>
            </a:endParaRPr>
          </a:p>
          <a:p>
            <a:pPr marL="5715635" indent="-247015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5715635" algn="l"/>
              </a:tabLst>
            </a:pPr>
            <a:r>
              <a:rPr sz="1800" spc="-10" dirty="0">
                <a:latin typeface="Calibri"/>
                <a:cs typeface="Calibri"/>
              </a:rPr>
              <a:t>swap(arr[i],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arr[n])</a:t>
            </a:r>
            <a:endParaRPr sz="1800">
              <a:latin typeface="Calibri"/>
              <a:cs typeface="Calibri"/>
            </a:endParaRPr>
          </a:p>
          <a:p>
            <a:pPr marL="5687060" indent="-218440">
              <a:lnSpc>
                <a:spcPct val="100000"/>
              </a:lnSpc>
              <a:spcBef>
                <a:spcPts val="25"/>
              </a:spcBef>
              <a:buAutoNum type="alphaLcParenR"/>
              <a:tabLst>
                <a:tab pos="5687060" algn="l"/>
              </a:tabLst>
            </a:pPr>
            <a:r>
              <a:rPr sz="1800" dirty="0">
                <a:latin typeface="Calibri"/>
                <a:cs typeface="Calibri"/>
              </a:rPr>
              <a:t>swap(arr[0],</a:t>
            </a:r>
            <a:r>
              <a:rPr sz="1800" spc="-8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arr[i])</a:t>
            </a:r>
            <a:endParaRPr sz="1800">
              <a:latin typeface="Calibri"/>
              <a:cs typeface="Calibri"/>
            </a:endParaRPr>
          </a:p>
          <a:p>
            <a:pPr marL="5715635" indent="-247015">
              <a:lnSpc>
                <a:spcPct val="100000"/>
              </a:lnSpc>
              <a:spcBef>
                <a:spcPts val="15"/>
              </a:spcBef>
              <a:buAutoNum type="alphaLcParenR"/>
              <a:tabLst>
                <a:tab pos="5715635" algn="l"/>
              </a:tabLst>
            </a:pPr>
            <a:r>
              <a:rPr sz="1800" spc="-10" dirty="0">
                <a:latin typeface="Calibri"/>
                <a:cs typeface="Calibri"/>
              </a:rPr>
              <a:t>swap(arr[i],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arr[2*i])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7EFEF4BD-70BB-A13E-B4DF-C63BDF83152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AED28966-6AD9-4058-AA3C-CBE1A98D4172}" type="datetime1">
              <a:rPr lang="en-US" smtClean="0"/>
              <a:t>8/6/2025</a:t>
            </a:fld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89BCBE0-3ADE-5819-2613-F8084D04C26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049400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04787" y="1179766"/>
            <a:ext cx="8411210" cy="33870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25"/>
              </a:spcBef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https://www.hackerearth.com/practice/algorithms/sorting/heap-sort/tutorial/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https://www.freecodecamp.org/news/most-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4"/>
              </a:rPr>
              <a:t>asked-questions-about-heap-sort/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5"/>
              </a:rPr>
              <a:t>https://www.scholarhat.com/tutorial/datastructures/heap-sort-in-data-structures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2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https://www.scaler.com/topics/data-</a:t>
            </a: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6"/>
              </a:rPr>
              <a:t>structures/heap-sort/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7"/>
              </a:rPr>
              <a:t>https://visualgo.net/en/sorting</a:t>
            </a:r>
            <a:endParaRPr sz="2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05"/>
              </a:spcBef>
              <a:buFont typeface="Wingdings"/>
              <a:buChar char=""/>
            </a:pPr>
            <a:endParaRPr sz="20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sz="20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8"/>
              </a:rPr>
              <a:t>https://www.youtube.com/watch?v=LbB357_RwlY&amp;pp=ygUJaGVhcCBzb3J0</a:t>
            </a:r>
            <a:endParaRPr sz="20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34962" y="459105"/>
            <a:ext cx="187642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References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543553" y="6434454"/>
            <a:ext cx="2073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Dr.</a:t>
            </a:r>
            <a:r>
              <a:rPr sz="1200" spc="-5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Swati,</a:t>
            </a:r>
            <a:r>
              <a:rPr sz="1200" spc="1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Suman</a:t>
            </a:r>
            <a:r>
              <a:rPr sz="1200" spc="-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&amp;</a:t>
            </a:r>
            <a:r>
              <a:rPr sz="1200" spc="-4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Ms</a:t>
            </a:r>
            <a:r>
              <a:rPr sz="1200" spc="5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20" dirty="0">
                <a:solidFill>
                  <a:srgbClr val="888888"/>
                </a:solidFill>
                <a:latin typeface="Calibri"/>
                <a:cs typeface="Calibri"/>
              </a:rPr>
              <a:t>Neetu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5E7638-17C6-4C72-019D-5046EFDB59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498681D4-D43A-4B94-A869-25FC4B51FE88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48AF05D-2B70-B6A1-78A5-F7EDB11FA16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58445" y="159130"/>
            <a:ext cx="13696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-10" dirty="0">
                <a:latin typeface="Calibri"/>
                <a:cs typeface="Calibri"/>
              </a:rPr>
              <a:t>REVIEW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4763" y="763651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3250945" y="6434454"/>
            <a:ext cx="67691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Ms.Suman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287870" y="6434454"/>
            <a:ext cx="9575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solidFill>
                  <a:srgbClr val="888888"/>
                </a:solidFill>
                <a:latin typeface="Calibri"/>
                <a:cs typeface="Calibri"/>
              </a:rPr>
              <a:t>Data</a:t>
            </a:r>
            <a:r>
              <a:rPr sz="1200" spc="190" dirty="0">
                <a:solidFill>
                  <a:srgbClr val="888888"/>
                </a:solidFill>
                <a:latin typeface="Calibri"/>
                <a:cs typeface="Calibri"/>
              </a:rPr>
              <a:t> </a:t>
            </a: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Structure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533588" y="6434454"/>
            <a:ext cx="3600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0" dirty="0">
                <a:solidFill>
                  <a:srgbClr val="888888"/>
                </a:solidFill>
                <a:latin typeface="Calibri"/>
                <a:cs typeface="Calibri"/>
              </a:rPr>
              <a:t>Unit2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63269" y="1171892"/>
            <a:ext cx="7289800" cy="2223135"/>
          </a:xfrm>
          <a:prstGeom prst="rect">
            <a:avLst/>
          </a:prstGeom>
        </p:spPr>
        <p:txBody>
          <a:bodyPr vert="horz" wrap="square" lIns="0" tIns="27940" rIns="0" bIns="0" rtlCol="0">
            <a:spAutoFit/>
          </a:bodyPr>
          <a:lstStyle/>
          <a:p>
            <a:pPr marL="297815" marR="44450" indent="-285750">
              <a:lnSpc>
                <a:spcPts val="2850"/>
              </a:lnSpc>
              <a:spcBef>
                <a:spcPts val="220"/>
              </a:spcBef>
              <a:buFont typeface="Wingdings"/>
              <a:buChar char=""/>
              <a:tabLst>
                <a:tab pos="297815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 nearly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properties: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ts val="2830"/>
              </a:lnSpc>
              <a:buFont typeface="Wingdings"/>
              <a:buChar char=""/>
              <a:tabLst>
                <a:tab pos="812800" algn="l"/>
              </a:tabLst>
            </a:pPr>
            <a:r>
              <a:rPr sz="2400" b="1" dirty="0">
                <a:latin typeface="Calibri"/>
                <a:cs typeface="Calibri"/>
              </a:rPr>
              <a:t>Structural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property: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except</a:t>
            </a:r>
            <a:endParaRPr sz="2400">
              <a:latin typeface="Calibri"/>
              <a:cs typeface="Calibri"/>
            </a:endParaRPr>
          </a:p>
          <a:p>
            <a:pPr marL="813435">
              <a:lnSpc>
                <a:spcPts val="2865"/>
              </a:lnSpc>
            </a:pPr>
            <a:r>
              <a:rPr sz="2400" dirty="0">
                <a:latin typeface="Calibri"/>
                <a:cs typeface="Calibri"/>
              </a:rPr>
              <a:t>possibly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last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filled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</a:t>
            </a:r>
            <a:endParaRPr sz="2400">
              <a:latin typeface="Calibri"/>
              <a:cs typeface="Calibri"/>
            </a:endParaRPr>
          </a:p>
          <a:p>
            <a:pPr marL="812800" lvl="1" indent="-342900">
              <a:lnSpc>
                <a:spcPts val="2865"/>
              </a:lnSpc>
              <a:spcBef>
                <a:spcPts val="50"/>
              </a:spcBef>
              <a:buFont typeface="Wingdings"/>
              <a:buChar char=""/>
              <a:tabLst>
                <a:tab pos="812800" algn="l"/>
              </a:tabLst>
            </a:pP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10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(heap)</a:t>
            </a:r>
            <a:r>
              <a:rPr sz="2400" b="1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property: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3673475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Parent(x)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≥</a:t>
            </a:r>
            <a:r>
              <a:rPr sz="2400" spc="3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628900" y="3600450"/>
            <a:ext cx="3267075" cy="2409825"/>
          </a:xfrm>
          <a:prstGeom prst="rect">
            <a:avLst/>
          </a:prstGeom>
        </p:spPr>
      </p:pic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E2D7677-5DCB-27DB-6C40-797BA9F38F6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FCCB3012-CF66-420F-8815-6E988048B9F4}" type="datetime1">
              <a:rPr lang="en-US" smtClean="0"/>
              <a:t>8/6/2025</a:t>
            </a:fld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6B2070B-2D58-2D0E-A661-2F657C30670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943735" y="2669539"/>
            <a:ext cx="5441315" cy="112458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7200" b="0" dirty="0">
                <a:solidFill>
                  <a:srgbClr val="005FAA"/>
                </a:solidFill>
                <a:latin typeface="Garamond"/>
                <a:cs typeface="Garamond"/>
              </a:rPr>
              <a:t>THANK</a:t>
            </a:r>
            <a:r>
              <a:rPr sz="7200" b="0" spc="-20" dirty="0">
                <a:solidFill>
                  <a:srgbClr val="005FAA"/>
                </a:solidFill>
                <a:latin typeface="Garamond"/>
                <a:cs typeface="Garamond"/>
              </a:rPr>
              <a:t> </a:t>
            </a:r>
            <a:r>
              <a:rPr sz="7200" b="0" spc="-70" dirty="0">
                <a:latin typeface="Garamond"/>
                <a:cs typeface="Garamond"/>
              </a:rPr>
              <a:t>YOU</a:t>
            </a:r>
            <a:endParaRPr sz="7200">
              <a:latin typeface="Garamond"/>
              <a:cs typeface="Garamond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BFED0D-F3A5-70AD-8D8E-44C10452D389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BD3F992-8048-434C-9900-B9EB928DFD4A}" type="datetime1">
              <a:rPr lang="en-US" smtClean="0"/>
              <a:t>8/6/2025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DDBF4-790C-9A95-3F70-32917402E4C5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Heap</a:t>
            </a:r>
            <a:r>
              <a:rPr spc="-25" dirty="0"/>
              <a:t> </a:t>
            </a:r>
            <a:r>
              <a:rPr dirty="0"/>
              <a:t>Data</a:t>
            </a:r>
            <a:r>
              <a:rPr spc="-50" dirty="0"/>
              <a:t> </a:t>
            </a:r>
            <a:r>
              <a:rPr spc="-10" dirty="0"/>
              <a:t>structure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33375" y="3552825"/>
            <a:ext cx="3267075" cy="2409825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148907" y="1586611"/>
            <a:ext cx="8576945" cy="42183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298450" algn="l"/>
              </a:tabLst>
            </a:pP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nearly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complete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tree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two</a:t>
            </a:r>
            <a:endParaRPr sz="2400">
              <a:latin typeface="Calibri"/>
              <a:cs typeface="Calibri"/>
            </a:endParaRPr>
          </a:p>
          <a:p>
            <a:pPr marL="298450">
              <a:lnSpc>
                <a:spcPts val="2865"/>
              </a:lnSpc>
              <a:spcBef>
                <a:spcPts val="50"/>
              </a:spcBef>
            </a:pPr>
            <a:r>
              <a:rPr sz="2400" spc="-10" dirty="0">
                <a:latin typeface="Calibri"/>
                <a:cs typeface="Calibri"/>
              </a:rPr>
              <a:t>properties:</a:t>
            </a:r>
            <a:endParaRPr sz="2400">
              <a:latin typeface="Calibri"/>
              <a:cs typeface="Calibri"/>
            </a:endParaRPr>
          </a:p>
          <a:p>
            <a:pPr marL="813435" lvl="1" indent="-342900">
              <a:lnSpc>
                <a:spcPts val="2865"/>
              </a:lnSpc>
              <a:buFont typeface="Wingdings"/>
              <a:buChar char=""/>
              <a:tabLst>
                <a:tab pos="813435" algn="l"/>
              </a:tabLst>
            </a:pPr>
            <a:r>
              <a:rPr sz="2400" b="1" spc="-10" dirty="0">
                <a:latin typeface="Calibri"/>
                <a:cs typeface="Calibri"/>
              </a:rPr>
              <a:t>Structural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property: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full,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except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possibly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last</a:t>
            </a:r>
            <a:endParaRPr sz="2400">
              <a:latin typeface="Calibri"/>
              <a:cs typeface="Calibri"/>
            </a:endParaRPr>
          </a:p>
          <a:p>
            <a:pPr marL="813435">
              <a:lnSpc>
                <a:spcPts val="2865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one,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filled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right</a:t>
            </a:r>
            <a:endParaRPr sz="2400">
              <a:latin typeface="Calibri"/>
              <a:cs typeface="Calibri"/>
            </a:endParaRPr>
          </a:p>
          <a:p>
            <a:pPr marL="813435" lvl="1" indent="-342900">
              <a:lnSpc>
                <a:spcPts val="2855"/>
              </a:lnSpc>
              <a:buFont typeface="Wingdings"/>
              <a:buChar char=""/>
              <a:tabLst>
                <a:tab pos="813435" algn="l"/>
              </a:tabLst>
            </a:pPr>
            <a:r>
              <a:rPr sz="2400" b="1" dirty="0">
                <a:latin typeface="Calibri"/>
                <a:cs typeface="Calibri"/>
              </a:rPr>
              <a:t>Order</a:t>
            </a:r>
            <a:r>
              <a:rPr sz="2400" b="1" spc="-8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(heap)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property: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any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 marL="367411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Parent(x)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≥</a:t>
            </a:r>
            <a:r>
              <a:rPr sz="2400" spc="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x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60"/>
              </a:spcBef>
            </a:pPr>
            <a:endParaRPr sz="2400">
              <a:latin typeface="Calibri"/>
              <a:cs typeface="Calibri"/>
            </a:endParaRPr>
          </a:p>
          <a:p>
            <a:pPr marL="4352290">
              <a:lnSpc>
                <a:spcPts val="2870"/>
              </a:lnSpc>
            </a:pPr>
            <a:r>
              <a:rPr sz="2400" dirty="0">
                <a:latin typeface="Calibri"/>
                <a:cs typeface="Calibri"/>
              </a:rPr>
              <a:t>From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heap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property,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follows</a:t>
            </a:r>
            <a:endParaRPr sz="2400">
              <a:latin typeface="Calibri"/>
              <a:cs typeface="Calibri"/>
            </a:endParaRPr>
          </a:p>
          <a:p>
            <a:pPr marL="4352290">
              <a:lnSpc>
                <a:spcPts val="2870"/>
              </a:lnSpc>
            </a:pPr>
            <a:r>
              <a:rPr sz="2400" spc="-10" dirty="0">
                <a:latin typeface="Calibri"/>
                <a:cs typeface="Calibri"/>
              </a:rPr>
              <a:t>that:</a:t>
            </a:r>
            <a:endParaRPr sz="2400">
              <a:latin typeface="Calibri"/>
              <a:cs typeface="Calibri"/>
            </a:endParaRPr>
          </a:p>
          <a:p>
            <a:pPr marL="4352290" marR="976630">
              <a:lnSpc>
                <a:spcPts val="2850"/>
              </a:lnSpc>
              <a:spcBef>
                <a:spcPts val="170"/>
              </a:spcBef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“The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root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4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maximum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element</a:t>
            </a:r>
            <a:r>
              <a:rPr sz="24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4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4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0000"/>
                </a:solidFill>
                <a:latin typeface="Calibri"/>
                <a:cs typeface="Calibri"/>
              </a:rPr>
              <a:t>heap!”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3E7986-3F02-4CE0-3C11-85B5CDD3B04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5CF3A655-6F41-4E21-A3BC-587A029DAC25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6E02225-3EFA-CF22-32EA-BE15151869E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Heap</a:t>
            </a:r>
            <a:r>
              <a:rPr spc="-30" dirty="0"/>
              <a:t> </a:t>
            </a:r>
            <a:r>
              <a:rPr spc="-10"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0677" y="1443100"/>
            <a:ext cx="7372984" cy="17805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marR="5080" indent="-343535">
              <a:lnSpc>
                <a:spcPct val="120000"/>
              </a:lnSpc>
              <a:spcBef>
                <a:spcPts val="9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Max-</a:t>
            </a:r>
            <a:r>
              <a:rPr sz="2400" b="1" dirty="0">
                <a:latin typeface="Calibri"/>
                <a:cs typeface="Calibri"/>
              </a:rPr>
              <a:t>heaps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(largest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root),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max-</a:t>
            </a:r>
            <a:r>
              <a:rPr sz="2400" spc="-20" dirty="0">
                <a:latin typeface="Calibri"/>
                <a:cs typeface="Calibri"/>
              </a:rPr>
              <a:t>heap </a:t>
            </a:r>
            <a:r>
              <a:rPr sz="2400" spc="-10" dirty="0">
                <a:latin typeface="Calibri"/>
                <a:cs typeface="Calibri"/>
              </a:rPr>
              <a:t>property: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excluding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root:</a:t>
            </a:r>
            <a:endParaRPr sz="2400">
              <a:latin typeface="Calibri"/>
              <a:cs typeface="Calibri"/>
            </a:endParaRPr>
          </a:p>
          <a:p>
            <a:pPr marL="535305" algn="ctr">
              <a:lnSpc>
                <a:spcPct val="100000"/>
              </a:lnSpc>
              <a:spcBef>
                <a:spcPts val="570"/>
              </a:spcBef>
            </a:pPr>
            <a:r>
              <a:rPr sz="2400" b="1" spc="-10" dirty="0">
                <a:latin typeface="Calibri"/>
                <a:cs typeface="Calibri"/>
              </a:rPr>
              <a:t>A[PARENT(i)]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≥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A[i]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66875" y="3467100"/>
            <a:ext cx="4591050" cy="269557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CAD257-2A3D-45AC-590D-8601C38B4850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8AE96644-A526-461A-AA93-1F5C505737E2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16208D6-4773-BE79-B0CB-7AB51ACA8A2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Heap</a:t>
            </a:r>
            <a:r>
              <a:rPr spc="-30" dirty="0"/>
              <a:t> </a:t>
            </a:r>
            <a:r>
              <a:rPr spc="-10" dirty="0"/>
              <a:t>Types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40677" y="1881365"/>
            <a:ext cx="7466965" cy="1781175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675"/>
              </a:spcBef>
              <a:buFont typeface="Wingdings"/>
              <a:buChar char=""/>
              <a:tabLst>
                <a:tab pos="355600" algn="l"/>
              </a:tabLst>
            </a:pPr>
            <a:r>
              <a:rPr sz="2400" b="1" spc="-10" dirty="0">
                <a:latin typeface="Calibri"/>
                <a:cs typeface="Calibri"/>
              </a:rPr>
              <a:t>Min-</a:t>
            </a:r>
            <a:r>
              <a:rPr sz="2400" b="1" dirty="0">
                <a:latin typeface="Calibri"/>
                <a:cs typeface="Calibri"/>
              </a:rPr>
              <a:t>heaps</a:t>
            </a:r>
            <a:r>
              <a:rPr sz="2400" b="1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(smallest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element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root),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min-</a:t>
            </a:r>
            <a:r>
              <a:rPr sz="2400" spc="-20" dirty="0">
                <a:latin typeface="Calibri"/>
                <a:cs typeface="Calibri"/>
              </a:rPr>
              <a:t>heap</a:t>
            </a:r>
            <a:endParaRPr sz="24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80"/>
              </a:spcBef>
            </a:pPr>
            <a:r>
              <a:rPr sz="2400" spc="-10" dirty="0">
                <a:latin typeface="Calibri"/>
                <a:cs typeface="Calibri"/>
              </a:rPr>
              <a:t>property: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70"/>
              </a:spcBef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nodes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excluding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root:</a:t>
            </a:r>
            <a:endParaRPr sz="2400">
              <a:latin typeface="Calibri"/>
              <a:cs typeface="Calibri"/>
            </a:endParaRPr>
          </a:p>
          <a:p>
            <a:pPr marL="440690" algn="ctr">
              <a:lnSpc>
                <a:spcPct val="100000"/>
              </a:lnSpc>
              <a:spcBef>
                <a:spcPts val="580"/>
              </a:spcBef>
            </a:pPr>
            <a:r>
              <a:rPr sz="2400" b="1" spc="-10" dirty="0">
                <a:latin typeface="Calibri"/>
                <a:cs typeface="Calibri"/>
              </a:rPr>
              <a:t>A[PARENT(i)]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≤</a:t>
            </a:r>
            <a:r>
              <a:rPr sz="2400" b="1" spc="-75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A[i]</a:t>
            </a:r>
            <a:endParaRPr sz="2400">
              <a:latin typeface="Calibri"/>
              <a:cs typeface="Calibri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47975" y="3857625"/>
            <a:ext cx="4381500" cy="2752725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69F4DD-19D2-A571-F255-1152BD0EC464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2D7CCA3F-A231-4523-A7E6-0DD08819BABC}" type="datetime1">
              <a:rPr lang="en-US" smtClean="0"/>
              <a:t>8/6/2025</a:t>
            </a:fld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A8B6204-3F50-7065-4C5B-E8E16F49A77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Heap</a:t>
            </a:r>
            <a:r>
              <a:rPr spc="-40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Wingdings"/>
              <a:buChar char=""/>
              <a:tabLst>
                <a:tab pos="355600" algn="l"/>
              </a:tabLst>
            </a:pPr>
            <a:r>
              <a:rPr dirty="0"/>
              <a:t>Heap</a:t>
            </a:r>
            <a:r>
              <a:rPr spc="-45" dirty="0"/>
              <a:t> </a:t>
            </a:r>
            <a:r>
              <a:rPr dirty="0"/>
              <a:t>Sort</a:t>
            </a:r>
            <a:r>
              <a:rPr spc="-35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dirty="0"/>
              <a:t>an</a:t>
            </a:r>
            <a:r>
              <a:rPr spc="-40" dirty="0"/>
              <a:t> </a:t>
            </a:r>
            <a:r>
              <a:rPr dirty="0"/>
              <a:t>efficient</a:t>
            </a:r>
            <a:r>
              <a:rPr spc="-40" dirty="0"/>
              <a:t> </a:t>
            </a:r>
            <a:r>
              <a:rPr dirty="0"/>
              <a:t>sorting</a:t>
            </a:r>
            <a:r>
              <a:rPr spc="-55" dirty="0"/>
              <a:t> </a:t>
            </a:r>
            <a:r>
              <a:rPr dirty="0"/>
              <a:t>technique</a:t>
            </a:r>
            <a:r>
              <a:rPr spc="-45" dirty="0"/>
              <a:t> </a:t>
            </a:r>
            <a:r>
              <a:rPr dirty="0"/>
              <a:t>based</a:t>
            </a:r>
            <a:r>
              <a:rPr spc="-35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dirty="0"/>
              <a:t>the</a:t>
            </a:r>
            <a:r>
              <a:rPr spc="-45" dirty="0"/>
              <a:t> </a:t>
            </a:r>
            <a:r>
              <a:rPr dirty="0"/>
              <a:t>heap</a:t>
            </a:r>
            <a:r>
              <a:rPr spc="-25" dirty="0"/>
              <a:t> </a:t>
            </a:r>
            <a:r>
              <a:rPr spc="-20" dirty="0"/>
              <a:t>data</a:t>
            </a:r>
          </a:p>
          <a:p>
            <a:pPr marL="355600">
              <a:lnSpc>
                <a:spcPts val="2865"/>
              </a:lnSpc>
              <a:spcBef>
                <a:spcPts val="50"/>
              </a:spcBef>
            </a:pPr>
            <a:r>
              <a:rPr spc="-10" dirty="0"/>
              <a:t>structure.</a:t>
            </a:r>
          </a:p>
          <a:p>
            <a:pPr marL="355600" indent="-342900">
              <a:lnSpc>
                <a:spcPts val="2865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/>
              <a:t>The</a:t>
            </a:r>
            <a:r>
              <a:rPr spc="-40" dirty="0"/>
              <a:t> </a:t>
            </a:r>
            <a:r>
              <a:rPr dirty="0"/>
              <a:t>concept</a:t>
            </a:r>
            <a:r>
              <a:rPr spc="-25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dirty="0"/>
              <a:t>heap</a:t>
            </a:r>
            <a:r>
              <a:rPr spc="-35" dirty="0"/>
              <a:t> </a:t>
            </a:r>
            <a:r>
              <a:rPr dirty="0"/>
              <a:t>sort</a:t>
            </a:r>
            <a:r>
              <a:rPr spc="-30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b="1" spc="-10" dirty="0">
                <a:latin typeface="Calibri"/>
                <a:cs typeface="Calibri"/>
              </a:rPr>
              <a:t>eliminate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the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elements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one</a:t>
            </a:r>
            <a:r>
              <a:rPr b="1" spc="-6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by</a:t>
            </a:r>
            <a:r>
              <a:rPr b="1" spc="10" dirty="0">
                <a:latin typeface="Calibri"/>
                <a:cs typeface="Calibri"/>
              </a:rPr>
              <a:t> </a:t>
            </a:r>
            <a:r>
              <a:rPr b="1" spc="-25" dirty="0">
                <a:latin typeface="Calibri"/>
                <a:cs typeface="Calibri"/>
              </a:rPr>
              <a:t>one</a:t>
            </a:r>
          </a:p>
          <a:p>
            <a:pPr marL="355600" marR="5080">
              <a:lnSpc>
                <a:spcPts val="2850"/>
              </a:lnSpc>
              <a:spcBef>
                <a:spcPts val="170"/>
              </a:spcBef>
            </a:pPr>
            <a:r>
              <a:rPr dirty="0"/>
              <a:t>from</a:t>
            </a:r>
            <a:r>
              <a:rPr spc="-30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dirty="0"/>
              <a:t>heap</a:t>
            </a:r>
            <a:r>
              <a:rPr spc="-50" dirty="0"/>
              <a:t> </a:t>
            </a:r>
            <a:r>
              <a:rPr dirty="0"/>
              <a:t>part</a:t>
            </a:r>
            <a:r>
              <a:rPr spc="-35" dirty="0"/>
              <a:t> </a:t>
            </a:r>
            <a:r>
              <a:rPr dirty="0"/>
              <a:t>of</a:t>
            </a:r>
            <a:r>
              <a:rPr spc="-40" dirty="0"/>
              <a:t> </a:t>
            </a:r>
            <a:r>
              <a:rPr dirty="0"/>
              <a:t>the</a:t>
            </a:r>
            <a:r>
              <a:rPr spc="-55" dirty="0"/>
              <a:t> </a:t>
            </a:r>
            <a:r>
              <a:rPr dirty="0"/>
              <a:t>list,</a:t>
            </a:r>
            <a:r>
              <a:rPr spc="-5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then</a:t>
            </a:r>
            <a:r>
              <a:rPr spc="-40" dirty="0"/>
              <a:t> </a:t>
            </a:r>
            <a:r>
              <a:rPr dirty="0"/>
              <a:t>insert</a:t>
            </a:r>
            <a:r>
              <a:rPr spc="-110" dirty="0"/>
              <a:t> </a:t>
            </a:r>
            <a:r>
              <a:rPr dirty="0"/>
              <a:t>them</a:t>
            </a:r>
            <a:r>
              <a:rPr spc="-20" dirty="0"/>
              <a:t> </a:t>
            </a:r>
            <a:r>
              <a:rPr dirty="0"/>
              <a:t>into</a:t>
            </a:r>
            <a:r>
              <a:rPr spc="-55" dirty="0"/>
              <a:t> </a:t>
            </a:r>
            <a:r>
              <a:rPr dirty="0"/>
              <a:t>the</a:t>
            </a:r>
            <a:r>
              <a:rPr spc="15" dirty="0"/>
              <a:t> </a:t>
            </a:r>
            <a:r>
              <a:rPr spc="-10" dirty="0"/>
              <a:t>sorted </a:t>
            </a:r>
            <a:r>
              <a:rPr dirty="0"/>
              <a:t>part</a:t>
            </a:r>
            <a:r>
              <a:rPr spc="-15" dirty="0"/>
              <a:t> </a:t>
            </a:r>
            <a:r>
              <a:rPr dirty="0"/>
              <a:t>of</a:t>
            </a:r>
            <a:r>
              <a:rPr spc="-10" dirty="0"/>
              <a:t> </a:t>
            </a:r>
            <a:r>
              <a:rPr dirty="0"/>
              <a:t>the</a:t>
            </a:r>
            <a:r>
              <a:rPr spc="-25" dirty="0"/>
              <a:t> </a:t>
            </a:r>
            <a:r>
              <a:rPr spc="-20" dirty="0"/>
              <a:t>list.</a:t>
            </a:r>
          </a:p>
          <a:p>
            <a:pPr marL="355600" indent="-342900">
              <a:lnSpc>
                <a:spcPts val="2765"/>
              </a:lnSpc>
              <a:buFont typeface="Wingdings"/>
              <a:buChar char=""/>
              <a:tabLst>
                <a:tab pos="355600" algn="l"/>
              </a:tabLst>
            </a:pPr>
            <a:r>
              <a:rPr dirty="0"/>
              <a:t>Heapsort</a:t>
            </a:r>
            <a:r>
              <a:rPr spc="-55" dirty="0"/>
              <a:t> </a:t>
            </a:r>
            <a:r>
              <a:rPr dirty="0"/>
              <a:t>is the</a:t>
            </a:r>
            <a:r>
              <a:rPr spc="-25" dirty="0"/>
              <a:t> </a:t>
            </a:r>
            <a:r>
              <a:rPr spc="-10" dirty="0"/>
              <a:t>in-</a:t>
            </a:r>
            <a:r>
              <a:rPr dirty="0"/>
              <a:t>place</a:t>
            </a:r>
            <a:r>
              <a:rPr spc="-20" dirty="0"/>
              <a:t> </a:t>
            </a:r>
            <a:r>
              <a:rPr dirty="0"/>
              <a:t>sorting</a:t>
            </a:r>
            <a:r>
              <a:rPr spc="-35" dirty="0"/>
              <a:t> </a:t>
            </a:r>
            <a:r>
              <a:rPr spc="-10" dirty="0"/>
              <a:t>algorithm.</a:t>
            </a:r>
          </a:p>
          <a:p>
            <a:pPr marL="355600" indent="-342900">
              <a:lnSpc>
                <a:spcPct val="100000"/>
              </a:lnSpc>
              <a:spcBef>
                <a:spcPts val="2900"/>
              </a:spcBef>
              <a:buClr>
                <a:srgbClr val="000000"/>
              </a:buClr>
              <a:buFont typeface="Wingdings"/>
              <a:buChar char=""/>
              <a:tabLst>
                <a:tab pos="355600" algn="l"/>
              </a:tabLst>
            </a:pPr>
            <a:r>
              <a:rPr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3"/>
              </a:rPr>
              <a:t>https://visualgo.net/en/sorting?slide=1</a:t>
            </a:r>
          </a:p>
          <a:p>
            <a:pPr marL="12700">
              <a:lnSpc>
                <a:spcPct val="100000"/>
              </a:lnSpc>
              <a:spcBef>
                <a:spcPts val="50"/>
              </a:spcBef>
            </a:pPr>
            <a:r>
              <a:rPr spc="-10" dirty="0"/>
              <a:t>[Refer</a:t>
            </a:r>
            <a:r>
              <a:rPr spc="-100" dirty="0"/>
              <a:t> </a:t>
            </a:r>
            <a:r>
              <a:rPr dirty="0"/>
              <a:t>the</a:t>
            </a:r>
            <a:r>
              <a:rPr spc="-85" dirty="0"/>
              <a:t> </a:t>
            </a:r>
            <a:r>
              <a:rPr dirty="0"/>
              <a:t>link</a:t>
            </a:r>
            <a:r>
              <a:rPr spc="-65" dirty="0"/>
              <a:t> </a:t>
            </a:r>
            <a:r>
              <a:rPr dirty="0"/>
              <a:t>for</a:t>
            </a:r>
            <a:r>
              <a:rPr spc="-95" dirty="0"/>
              <a:t> </a:t>
            </a:r>
            <a:r>
              <a:rPr dirty="0"/>
              <a:t>better</a:t>
            </a:r>
            <a:r>
              <a:rPr spc="-35" dirty="0"/>
              <a:t> </a:t>
            </a:r>
            <a:r>
              <a:rPr spc="-10" dirty="0"/>
              <a:t>understanding</a:t>
            </a:r>
            <a:r>
              <a:rPr spc="-30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Heap</a:t>
            </a:r>
            <a:r>
              <a:rPr spc="-80" dirty="0"/>
              <a:t> </a:t>
            </a:r>
            <a:r>
              <a:rPr spc="-10" dirty="0"/>
              <a:t>Sort]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12E6862-912E-C21A-A94A-BEB026DADA8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7431FC8E-726A-484F-AD91-4376C7FA1746}" type="datetime1">
              <a:rPr lang="en-US" smtClean="0"/>
              <a:t>8/6/2025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71946E-CB87-25DE-6D10-5BBE6C1947D3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50"/>
              </a:spcBef>
            </a:pPr>
            <a:r>
              <a:rPr dirty="0"/>
              <a:t>Real</a:t>
            </a:r>
            <a:r>
              <a:rPr spc="-40" dirty="0"/>
              <a:t> </a:t>
            </a:r>
            <a:r>
              <a:rPr dirty="0"/>
              <a:t>World</a:t>
            </a:r>
            <a:r>
              <a:rPr spc="-50" dirty="0"/>
              <a:t> </a:t>
            </a:r>
            <a:r>
              <a:rPr dirty="0"/>
              <a:t>Applications</a:t>
            </a:r>
            <a:r>
              <a:rPr spc="-45" dirty="0"/>
              <a:t> </a:t>
            </a:r>
            <a:r>
              <a:rPr dirty="0"/>
              <a:t>of</a:t>
            </a:r>
            <a:r>
              <a:rPr spc="-95" dirty="0"/>
              <a:t> </a:t>
            </a:r>
            <a:r>
              <a:rPr spc="-20" dirty="0"/>
              <a:t>Heap Sort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4763" y="1192275"/>
            <a:ext cx="9139555" cy="5466080"/>
            <a:chOff x="4763" y="1192275"/>
            <a:chExt cx="9139555" cy="5466080"/>
          </a:xfrm>
        </p:grpSpPr>
        <p:sp>
          <p:nvSpPr>
            <p:cNvPr id="5" name="object 5"/>
            <p:cNvSpPr/>
            <p:nvPr/>
          </p:nvSpPr>
          <p:spPr>
            <a:xfrm>
              <a:off x="4763" y="1192275"/>
              <a:ext cx="9139555" cy="25400"/>
            </a:xfrm>
            <a:custGeom>
              <a:avLst/>
              <a:gdLst/>
              <a:ahLst/>
              <a:cxnLst/>
              <a:rect l="l" t="t" r="r" b="b"/>
              <a:pathLst>
                <a:path w="9139555" h="25400">
                  <a:moveTo>
                    <a:pt x="9139236" y="0"/>
                  </a:moveTo>
                  <a:lnTo>
                    <a:pt x="0" y="0"/>
                  </a:lnTo>
                  <a:lnTo>
                    <a:pt x="0" y="25400"/>
                  </a:lnTo>
                  <a:lnTo>
                    <a:pt x="9139236" y="25400"/>
                  </a:lnTo>
                  <a:lnTo>
                    <a:pt x="9139236" y="0"/>
                  </a:lnTo>
                  <a:close/>
                </a:path>
              </a:pathLst>
            </a:custGeom>
            <a:solidFill>
              <a:srgbClr val="005FA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6199" y="6305549"/>
              <a:ext cx="2409825" cy="352425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1885949"/>
              <a:ext cx="8086725" cy="3933825"/>
            </a:xfrm>
            <a:prstGeom prst="rect">
              <a:avLst/>
            </a:prstGeom>
          </p:spPr>
        </p:pic>
      </p:grp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B49ACAC-89A6-A030-6EC1-D7D559DCAE5D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ED39527-0CD7-402E-90E7-7E21B3A60885}" type="datetime1">
              <a:rPr lang="en-US" smtClean="0"/>
              <a:t>8/6/2025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57C39-6215-AAAD-0A84-8073CBF4F8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763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" y="6305550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305435" rIns="0" bIns="0" rtlCol="0">
            <a:spAutoFit/>
          </a:bodyPr>
          <a:lstStyle/>
          <a:p>
            <a:pPr marL="64769">
              <a:lnSpc>
                <a:spcPct val="100000"/>
              </a:lnSpc>
              <a:spcBef>
                <a:spcPts val="105"/>
              </a:spcBef>
            </a:pPr>
            <a:r>
              <a:rPr dirty="0"/>
              <a:t>Steps</a:t>
            </a:r>
            <a:r>
              <a:rPr spc="-30" dirty="0"/>
              <a:t> </a:t>
            </a:r>
            <a:r>
              <a:rPr dirty="0"/>
              <a:t>Involved</a:t>
            </a:r>
            <a:r>
              <a:rPr spc="-30" dirty="0"/>
              <a:t> </a:t>
            </a:r>
            <a:r>
              <a:rPr dirty="0"/>
              <a:t>In</a:t>
            </a:r>
            <a:r>
              <a:rPr spc="-5" dirty="0"/>
              <a:t> </a:t>
            </a:r>
            <a:r>
              <a:rPr dirty="0"/>
              <a:t>Heap</a:t>
            </a:r>
            <a:r>
              <a:rPr spc="-105" dirty="0"/>
              <a:t> </a:t>
            </a:r>
            <a:r>
              <a:rPr spc="-20" dirty="0"/>
              <a:t>Sort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27596" rIns="0" bIns="0" rtlCol="0">
            <a:spAutoFit/>
          </a:bodyPr>
          <a:lstStyle/>
          <a:p>
            <a:pPr marL="66675" marR="64769">
              <a:lnSpc>
                <a:spcPct val="101699"/>
              </a:lnSpc>
              <a:spcBef>
                <a:spcPts val="50"/>
              </a:spcBef>
            </a:pPr>
            <a:r>
              <a:rPr dirty="0"/>
              <a:t>If</a:t>
            </a:r>
            <a:r>
              <a:rPr spc="-50" dirty="0"/>
              <a:t> </a:t>
            </a:r>
            <a:r>
              <a:rPr dirty="0"/>
              <a:t>it</a:t>
            </a:r>
            <a:r>
              <a:rPr spc="-40" dirty="0"/>
              <a:t> </a:t>
            </a:r>
            <a:r>
              <a:rPr dirty="0"/>
              <a:t>is</a:t>
            </a:r>
            <a:r>
              <a:rPr spc="-95" dirty="0"/>
              <a:t> </a:t>
            </a:r>
            <a:r>
              <a:rPr dirty="0"/>
              <a:t>about</a:t>
            </a:r>
            <a:r>
              <a:rPr spc="-35" dirty="0"/>
              <a:t> </a:t>
            </a:r>
            <a:r>
              <a:rPr dirty="0"/>
              <a:t>the</a:t>
            </a:r>
            <a:r>
              <a:rPr spc="10" dirty="0"/>
              <a:t> </a:t>
            </a:r>
            <a:r>
              <a:rPr dirty="0"/>
              <a:t>max</a:t>
            </a:r>
            <a:r>
              <a:rPr spc="-50" dirty="0"/>
              <a:t> </a:t>
            </a:r>
            <a:r>
              <a:rPr dirty="0"/>
              <a:t>heap,</a:t>
            </a:r>
            <a:r>
              <a:rPr spc="-55" dirty="0"/>
              <a:t> </a:t>
            </a:r>
            <a:r>
              <a:rPr dirty="0"/>
              <a:t>then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highest</a:t>
            </a:r>
            <a:r>
              <a:rPr spc="-110" dirty="0"/>
              <a:t> </a:t>
            </a:r>
            <a:r>
              <a:rPr dirty="0"/>
              <a:t>element</a:t>
            </a:r>
            <a:r>
              <a:rPr spc="-40" dirty="0"/>
              <a:t> </a:t>
            </a:r>
            <a:r>
              <a:rPr dirty="0"/>
              <a:t>is</a:t>
            </a:r>
            <a:r>
              <a:rPr spc="-25" dirty="0"/>
              <a:t> </a:t>
            </a:r>
            <a:r>
              <a:rPr spc="-10" dirty="0"/>
              <a:t>stored</a:t>
            </a:r>
            <a:r>
              <a:rPr spc="-40" dirty="0"/>
              <a:t> </a:t>
            </a:r>
            <a:r>
              <a:rPr dirty="0"/>
              <a:t>at</a:t>
            </a:r>
            <a:r>
              <a:rPr spc="-110" dirty="0"/>
              <a:t> </a:t>
            </a:r>
            <a:r>
              <a:rPr spc="-25" dirty="0"/>
              <a:t>the </a:t>
            </a:r>
            <a:r>
              <a:rPr dirty="0"/>
              <a:t>root</a:t>
            </a:r>
            <a:r>
              <a:rPr spc="-80" dirty="0"/>
              <a:t> </a:t>
            </a:r>
            <a:r>
              <a:rPr spc="-10" dirty="0"/>
              <a:t>node.</a:t>
            </a:r>
          </a:p>
          <a:p>
            <a:pPr marL="66675">
              <a:lnSpc>
                <a:spcPts val="2855"/>
              </a:lnSpc>
            </a:pPr>
            <a:r>
              <a:rPr b="1" dirty="0">
                <a:latin typeface="Calibri"/>
                <a:cs typeface="Calibri"/>
              </a:rPr>
              <a:t>Swap:</a:t>
            </a:r>
            <a:r>
              <a:rPr b="1" spc="-15" dirty="0">
                <a:latin typeface="Calibri"/>
                <a:cs typeface="Calibri"/>
              </a:rPr>
              <a:t> </a:t>
            </a:r>
            <a:r>
              <a:rPr dirty="0"/>
              <a:t>Extract</a:t>
            </a:r>
            <a:r>
              <a:rPr spc="-11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root</a:t>
            </a:r>
            <a:r>
              <a:rPr spc="-40" dirty="0"/>
              <a:t> </a:t>
            </a:r>
            <a:r>
              <a:rPr dirty="0"/>
              <a:t>element</a:t>
            </a:r>
            <a:r>
              <a:rPr spc="-105" dirty="0"/>
              <a:t> </a:t>
            </a:r>
            <a:r>
              <a:rPr dirty="0"/>
              <a:t>and</a:t>
            </a:r>
            <a:r>
              <a:rPr spc="-45" dirty="0"/>
              <a:t> </a:t>
            </a:r>
            <a:r>
              <a:rPr dirty="0"/>
              <a:t>we</a:t>
            </a:r>
            <a:r>
              <a:rPr spc="-55" dirty="0"/>
              <a:t> </a:t>
            </a:r>
            <a:r>
              <a:rPr dirty="0"/>
              <a:t>need</a:t>
            </a:r>
            <a:r>
              <a:rPr spc="-45" dirty="0"/>
              <a:t> </a:t>
            </a:r>
            <a:r>
              <a:rPr dirty="0"/>
              <a:t>to</a:t>
            </a:r>
            <a:r>
              <a:rPr spc="-50" dirty="0"/>
              <a:t> </a:t>
            </a:r>
            <a:r>
              <a:rPr dirty="0"/>
              <a:t>place</a:t>
            </a:r>
            <a:r>
              <a:rPr spc="-50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spc="-20" dirty="0"/>
              <a:t>last</a:t>
            </a:r>
          </a:p>
          <a:p>
            <a:pPr marL="66675">
              <a:lnSpc>
                <a:spcPts val="2870"/>
              </a:lnSpc>
              <a:spcBef>
                <a:spcPts val="50"/>
              </a:spcBef>
            </a:pPr>
            <a:r>
              <a:rPr dirty="0"/>
              <a:t>element</a:t>
            </a:r>
            <a:r>
              <a:rPr spc="-6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tree</a:t>
            </a:r>
            <a:r>
              <a:rPr spc="-65" dirty="0"/>
              <a:t> </a:t>
            </a:r>
            <a:r>
              <a:rPr dirty="0"/>
              <a:t>(heap)</a:t>
            </a:r>
            <a:r>
              <a:rPr spc="-55" dirty="0"/>
              <a:t> </a:t>
            </a:r>
            <a:r>
              <a:rPr dirty="0"/>
              <a:t>at</a:t>
            </a:r>
            <a:r>
              <a:rPr spc="-55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vacant</a:t>
            </a:r>
            <a:r>
              <a:rPr spc="-50" dirty="0"/>
              <a:t> </a:t>
            </a:r>
            <a:r>
              <a:rPr spc="-10" dirty="0"/>
              <a:t>place.</a:t>
            </a:r>
          </a:p>
          <a:p>
            <a:pPr marL="66675">
              <a:lnSpc>
                <a:spcPts val="2855"/>
              </a:lnSpc>
            </a:pPr>
            <a:r>
              <a:rPr b="1" dirty="0">
                <a:latin typeface="Calibri"/>
                <a:cs typeface="Calibri"/>
              </a:rPr>
              <a:t>Remove:</a:t>
            </a:r>
            <a:r>
              <a:rPr b="1" spc="-70" dirty="0">
                <a:latin typeface="Calibri"/>
                <a:cs typeface="Calibri"/>
              </a:rPr>
              <a:t> </a:t>
            </a:r>
            <a:r>
              <a:rPr dirty="0"/>
              <a:t>Reduce</a:t>
            </a:r>
            <a:r>
              <a:rPr spc="-7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size</a:t>
            </a:r>
            <a:r>
              <a:rPr spc="-7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70" dirty="0"/>
              <a:t> </a:t>
            </a:r>
            <a:r>
              <a:rPr dirty="0"/>
              <a:t>heap</a:t>
            </a:r>
            <a:r>
              <a:rPr spc="-65" dirty="0"/>
              <a:t> </a:t>
            </a:r>
            <a:r>
              <a:rPr dirty="0"/>
              <a:t>by</a:t>
            </a:r>
            <a:r>
              <a:rPr spc="-50" dirty="0"/>
              <a:t> </a:t>
            </a:r>
            <a:r>
              <a:rPr spc="-25" dirty="0"/>
              <a:t>1.</a:t>
            </a:r>
          </a:p>
          <a:p>
            <a:pPr marL="66675" marR="5080">
              <a:lnSpc>
                <a:spcPts val="2930"/>
              </a:lnSpc>
              <a:spcBef>
                <a:spcPts val="45"/>
              </a:spcBef>
            </a:pPr>
            <a:r>
              <a:rPr b="1" dirty="0">
                <a:latin typeface="Calibri"/>
                <a:cs typeface="Calibri"/>
              </a:rPr>
              <a:t>Heapify:</a:t>
            </a:r>
            <a:r>
              <a:rPr b="1" spc="-65" dirty="0">
                <a:latin typeface="Calibri"/>
                <a:cs typeface="Calibri"/>
              </a:rPr>
              <a:t> </a:t>
            </a:r>
            <a:r>
              <a:rPr dirty="0"/>
              <a:t>Heapify</a:t>
            </a:r>
            <a:r>
              <a:rPr spc="-30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root</a:t>
            </a:r>
            <a:r>
              <a:rPr spc="-50" dirty="0"/>
              <a:t> </a:t>
            </a:r>
            <a:r>
              <a:rPr dirty="0"/>
              <a:t>element</a:t>
            </a:r>
            <a:r>
              <a:rPr spc="-50" dirty="0"/>
              <a:t> </a:t>
            </a:r>
            <a:r>
              <a:rPr dirty="0"/>
              <a:t>again</a:t>
            </a:r>
            <a:r>
              <a:rPr spc="-65" dirty="0"/>
              <a:t> </a:t>
            </a:r>
            <a:r>
              <a:rPr dirty="0"/>
              <a:t>so</a:t>
            </a:r>
            <a:r>
              <a:rPr spc="-60" dirty="0"/>
              <a:t> </a:t>
            </a:r>
            <a:r>
              <a:rPr dirty="0"/>
              <a:t>that</a:t>
            </a:r>
            <a:r>
              <a:rPr spc="-50" dirty="0"/>
              <a:t> </a:t>
            </a:r>
            <a:r>
              <a:rPr dirty="0"/>
              <a:t>we</a:t>
            </a:r>
            <a:r>
              <a:rPr spc="-65" dirty="0"/>
              <a:t> </a:t>
            </a:r>
            <a:r>
              <a:rPr dirty="0"/>
              <a:t>have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spc="-10" dirty="0"/>
              <a:t>highest </a:t>
            </a:r>
            <a:r>
              <a:rPr dirty="0"/>
              <a:t>element</a:t>
            </a:r>
            <a:r>
              <a:rPr spc="-70" dirty="0"/>
              <a:t> </a:t>
            </a:r>
            <a:r>
              <a:rPr dirty="0"/>
              <a:t>at</a:t>
            </a:r>
            <a:r>
              <a:rPr spc="-65" dirty="0"/>
              <a:t> </a:t>
            </a:r>
            <a:r>
              <a:rPr spc="-20" dirty="0"/>
              <a:t>root.</a:t>
            </a:r>
          </a:p>
          <a:p>
            <a:pPr marL="66675">
              <a:lnSpc>
                <a:spcPts val="2745"/>
              </a:lnSpc>
            </a:pPr>
            <a:r>
              <a:rPr dirty="0"/>
              <a:t>The</a:t>
            </a:r>
            <a:r>
              <a:rPr spc="-70" dirty="0"/>
              <a:t> </a:t>
            </a:r>
            <a:r>
              <a:rPr dirty="0"/>
              <a:t>process</a:t>
            </a:r>
            <a:r>
              <a:rPr spc="-50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spc="-10" dirty="0"/>
              <a:t>repeated</a:t>
            </a:r>
            <a:r>
              <a:rPr spc="-65" dirty="0"/>
              <a:t> </a:t>
            </a:r>
            <a:r>
              <a:rPr dirty="0"/>
              <a:t>until</a:t>
            </a:r>
            <a:r>
              <a:rPr spc="-100" dirty="0"/>
              <a:t> </a:t>
            </a:r>
            <a:r>
              <a:rPr dirty="0"/>
              <a:t>all</a:t>
            </a:r>
            <a:r>
              <a:rPr spc="-3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items</a:t>
            </a:r>
            <a:r>
              <a:rPr spc="-50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the</a:t>
            </a:r>
            <a:r>
              <a:rPr spc="-5" dirty="0"/>
              <a:t> </a:t>
            </a:r>
            <a:r>
              <a:rPr dirty="0"/>
              <a:t>list</a:t>
            </a:r>
            <a:r>
              <a:rPr spc="-60" dirty="0"/>
              <a:t> </a:t>
            </a:r>
            <a:r>
              <a:rPr dirty="0"/>
              <a:t>are</a:t>
            </a:r>
            <a:r>
              <a:rPr spc="-70" dirty="0"/>
              <a:t> </a:t>
            </a:r>
            <a:r>
              <a:rPr spc="-10" dirty="0"/>
              <a:t>sorted.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3EBFC4E0-ED0A-4EC1-B957-59C26B7D54B1}" type="datetime1">
              <a:rPr lang="en-US" smtClean="0"/>
              <a:t>8/6/2025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1419</Words>
  <Application>Microsoft Office PowerPoint</Application>
  <PresentationFormat>On-screen Show (4:3)</PresentationFormat>
  <Paragraphs>262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4" baseType="lpstr">
      <vt:lpstr>Aptos</vt:lpstr>
      <vt:lpstr>Arial Black</vt:lpstr>
      <vt:lpstr>Calibri</vt:lpstr>
      <vt:lpstr>Garamond</vt:lpstr>
      <vt:lpstr>Lucida Sans Unicode</vt:lpstr>
      <vt:lpstr>Palatino Linotype</vt:lpstr>
      <vt:lpstr>Times New Roman</vt:lpstr>
      <vt:lpstr>Verdana</vt:lpstr>
      <vt:lpstr>Wingdings</vt:lpstr>
      <vt:lpstr>Office Theme</vt:lpstr>
      <vt:lpstr>Data Structure</vt:lpstr>
      <vt:lpstr>HEAP SORT</vt:lpstr>
      <vt:lpstr>RECAP</vt:lpstr>
      <vt:lpstr>Heap Data structure</vt:lpstr>
      <vt:lpstr>Heap Types</vt:lpstr>
      <vt:lpstr>Heap Types</vt:lpstr>
      <vt:lpstr>Heap Sort</vt:lpstr>
      <vt:lpstr>Real World Applications of Heap Sort</vt:lpstr>
      <vt:lpstr>Steps Involved In Heap Sort</vt:lpstr>
      <vt:lpstr>Building up to heap</vt:lpstr>
      <vt:lpstr>The Heap Property</vt:lpstr>
      <vt:lpstr>SiftUp Operation</vt:lpstr>
      <vt:lpstr>Constructing a Heap</vt:lpstr>
      <vt:lpstr>Constructing a Heap</vt:lpstr>
      <vt:lpstr>Constructing a Heap</vt:lpstr>
      <vt:lpstr>A sample heap</vt:lpstr>
      <vt:lpstr>A sample heap</vt:lpstr>
      <vt:lpstr>A sample heap</vt:lpstr>
      <vt:lpstr>Example of Heap Sort</vt:lpstr>
      <vt:lpstr>Example of Heap Sort</vt:lpstr>
      <vt:lpstr>Example of Heap Sort</vt:lpstr>
      <vt:lpstr>Example of Heap Sort</vt:lpstr>
      <vt:lpstr>Exercise of Heap Sort</vt:lpstr>
      <vt:lpstr>Heapify Operation Algorithm</vt:lpstr>
      <vt:lpstr>Heap Sort Algorithm Complexity Analysis</vt:lpstr>
      <vt:lpstr>Test Your Knowledge</vt:lpstr>
      <vt:lpstr>Test Your Knowledge</vt:lpstr>
      <vt:lpstr>Test Your Knowledge</vt:lpstr>
      <vt:lpstr>Test Your Knowledge</vt:lpstr>
      <vt:lpstr>Test Your Knowledge</vt:lpstr>
      <vt:lpstr>Test Your Knowledge</vt:lpstr>
      <vt:lpstr>References</vt:lpstr>
      <vt:lpstr>REVIEW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ASHA MAM</dc:creator>
  <cp:lastModifiedBy>Asha Sohal</cp:lastModifiedBy>
  <cp:revision>1</cp:revision>
  <dcterms:created xsi:type="dcterms:W3CDTF">2025-08-06T07:18:02Z</dcterms:created>
  <dcterms:modified xsi:type="dcterms:W3CDTF">2025-08-06T07:22:22Z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2024-11-07T00:00:00Z</vt:filetime>
  </property>
  <property fmtid="{D5CDD505-2E9C-101B-9397-08002B2CF9AE}" pid="3" name="LastSaved">
    <vt:filetime>2025-08-06T00:00:00Z</vt:filetime>
  </property>
</Properties>
</file>