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048000" y="6441747"/>
            <a:ext cx="8798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287870" y="6441746"/>
            <a:ext cx="957579" cy="279093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72" y="128524"/>
            <a:ext cx="838517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40" y="1068387"/>
            <a:ext cx="8603297" cy="4970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4" y="6441747"/>
            <a:ext cx="78765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Shahzad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uru99.com/quicksort-in-javascript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52400"/>
              <a:ext cx="6391275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395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070" y="3468941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Swati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Gupta</a:t>
            </a:r>
            <a:r>
              <a:rPr sz="2750" b="1" spc="95" dirty="0">
                <a:latin typeface="Times New Roman"/>
                <a:cs typeface="Times New Roman"/>
              </a:rPr>
              <a:t> </a:t>
            </a:r>
            <a:r>
              <a:rPr sz="2750" b="1" spc="-50" dirty="0">
                <a:latin typeface="Times New Roman"/>
                <a:cs typeface="Times New Roman"/>
              </a:rPr>
              <a:t>&amp;</a:t>
            </a:r>
            <a:r>
              <a:rPr sz="2750" b="1" dirty="0">
                <a:latin typeface="Times New Roman"/>
                <a:cs typeface="Times New Roman"/>
              </a:rPr>
              <a:t>	Ms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Suman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lang="en-US"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spc="-35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Pictorial </a:t>
            </a:r>
            <a:r>
              <a:rPr sz="3200" b="0" spc="-20" dirty="0">
                <a:latin typeface="Calibri"/>
                <a:cs typeface="Calibri"/>
              </a:rPr>
              <a:t>Representation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Pivot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Selection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838200"/>
              <a:ext cx="8562975" cy="5191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Quick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Sort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partition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5579" y="996378"/>
            <a:ext cx="8855710" cy="441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 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array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(smaller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(greater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spc="-25" dirty="0">
                <a:latin typeface="Calibri"/>
                <a:cs typeface="Calibri"/>
              </a:rPr>
              <a:t>x.</a:t>
            </a:r>
            <a:endParaRPr sz="2400">
              <a:latin typeface="Calibri"/>
              <a:cs typeface="Calibri"/>
            </a:endParaRPr>
          </a:p>
          <a:p>
            <a:pPr marL="12700" marR="11430" algn="just">
              <a:lnSpc>
                <a:spcPts val="285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Partitioning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Partition-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b="1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Partition-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 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Partition-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greater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Steps</a:t>
            </a:r>
            <a:r>
              <a:rPr sz="3200" b="0" spc="-9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to</a:t>
            </a:r>
            <a:r>
              <a:rPr sz="3200" b="0" spc="-8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Partition</a:t>
            </a:r>
            <a:r>
              <a:rPr sz="3200" b="0" spc="-8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an</a:t>
            </a:r>
            <a:r>
              <a:rPr sz="3200" b="0" spc="-8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Unsorted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5579" y="995680"/>
            <a:ext cx="8851265" cy="5219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unsorted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section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array.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represents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12700" marR="287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pivot.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 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470534" marR="774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decrement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</a:t>
            </a: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stop.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index.</a:t>
            </a:r>
            <a:endParaRPr sz="2000">
              <a:latin typeface="Calibri"/>
              <a:cs typeface="Calibri"/>
            </a:endParaRPr>
          </a:p>
          <a:p>
            <a:pPr marL="470534" marR="2889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swap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element.</a:t>
            </a:r>
            <a:endParaRPr sz="2000">
              <a:latin typeface="Calibri"/>
              <a:cs typeface="Calibri"/>
            </a:endParaRPr>
          </a:p>
          <a:p>
            <a:pPr marL="470534" marR="17462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swap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element.</a:t>
            </a:r>
            <a:endParaRPr sz="2000">
              <a:latin typeface="Calibri"/>
              <a:cs typeface="Calibri"/>
            </a:endParaRPr>
          </a:p>
          <a:p>
            <a:pPr marL="12700" marR="36385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sub-</a:t>
            </a:r>
            <a:r>
              <a:rPr sz="2000" spc="-10" dirty="0">
                <a:latin typeface="Calibri"/>
                <a:cs typeface="Calibri"/>
              </a:rPr>
              <a:t>arrays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 get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 array.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Partition</a:t>
            </a:r>
            <a:r>
              <a:rPr sz="3200" b="0" spc="-16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5579" y="996378"/>
            <a:ext cx="381000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PARTITION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(array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start,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pivot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10" dirty="0">
                <a:latin typeface="Calibri"/>
                <a:cs typeface="Calibri"/>
              </a:rPr>
              <a:t> A[end]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start-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70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for j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5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(A[j]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swap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A[i]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A[j]</a:t>
            </a:r>
            <a:endParaRPr sz="2400">
              <a:latin typeface="Calibri"/>
              <a:cs typeface="Calibri"/>
            </a:endParaRPr>
          </a:p>
          <a:p>
            <a:pPr marL="375920" indent="-294640">
              <a:lnSpc>
                <a:spcPts val="2865"/>
              </a:lnSpc>
              <a:buAutoNum type="arabicPlain"/>
              <a:tabLst>
                <a:tab pos="375920" algn="l"/>
              </a:tabLst>
            </a:pPr>
            <a:r>
              <a:rPr sz="2400" spc="-25" dirty="0"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swap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A[i+1]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A[end]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5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i+1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Pictorial</a:t>
            </a:r>
            <a:r>
              <a:rPr sz="2750" b="0" spc="4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Representation</a:t>
            </a:r>
            <a:r>
              <a:rPr sz="2750" b="0" spc="14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of</a:t>
            </a:r>
            <a:r>
              <a:rPr sz="2750" b="0" spc="7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Partitioning</a:t>
            </a:r>
            <a:r>
              <a:rPr sz="2750" b="0" spc="6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Unsorted</a:t>
            </a:r>
            <a:r>
              <a:rPr sz="2750" b="0" spc="14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Array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62" y="1062453"/>
            <a:ext cx="6136353" cy="489177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spc="-10" dirty="0">
                <a:latin typeface="Calibri"/>
                <a:cs typeface="Calibri"/>
              </a:rPr>
              <a:t>Example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79" y="876661"/>
            <a:ext cx="6388186" cy="5128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74088" y="6069965"/>
            <a:ext cx="39192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https://www.guru99.com/quicksort-in-javascript.html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25" dirty="0">
                <a:latin typeface="Calibri"/>
                <a:cs typeface="Calibri"/>
              </a:rPr>
              <a:t> </a:t>
            </a:r>
            <a:r>
              <a:rPr sz="2750" b="0" spc="-20" dirty="0">
                <a:latin typeface="Calibri"/>
                <a:cs typeface="Calibri"/>
              </a:rPr>
              <a:t>Sort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445" y="924242"/>
            <a:ext cx="8492490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Recursion</a:t>
            </a:r>
            <a:endParaRPr sz="2400">
              <a:latin typeface="Calibri"/>
              <a:cs typeface="Calibri"/>
            </a:endParaRPr>
          </a:p>
          <a:p>
            <a:pPr marL="12700" marR="7620">
              <a:lnSpc>
                <a:spcPts val="293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On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recursively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partition-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partition-</a:t>
            </a:r>
            <a:r>
              <a:rPr sz="2400" dirty="0">
                <a:latin typeface="Calibri"/>
                <a:cs typeface="Calibri"/>
              </a:rPr>
              <a:t>3.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Remember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sorted.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So,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Concatenation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3884929" algn="l"/>
                <a:tab pos="4481195" algn="l"/>
                <a:tab pos="5201920" algn="l"/>
                <a:tab pos="6528434" algn="l"/>
                <a:tab pos="7124700" algn="l"/>
              </a:tabLst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sub-arrays(partitions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their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partitions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so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on)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  <a:tabLst>
                <a:tab pos="1026794" algn="l"/>
                <a:tab pos="1535430" algn="l"/>
                <a:tab pos="3948429" algn="l"/>
                <a:tab pos="4562475" algn="l"/>
                <a:tab pos="5299075" algn="l"/>
                <a:tab pos="5854065" algn="l"/>
                <a:tab pos="6769100" algn="l"/>
                <a:tab pos="7195820" algn="l"/>
              </a:tabLst>
            </a:pPr>
            <a:r>
              <a:rPr sz="2400" spc="-10" dirty="0">
                <a:latin typeface="Calibri"/>
                <a:cs typeface="Calibri"/>
              </a:rPr>
              <a:t>sorted,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concatenate(place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other)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sub-arrays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sorted-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25" dirty="0">
                <a:latin typeface="Calibri"/>
                <a:cs typeface="Calibri"/>
              </a:rPr>
              <a:t> </a:t>
            </a:r>
            <a:r>
              <a:rPr sz="2750" b="0" spc="-20" dirty="0">
                <a:latin typeface="Calibri"/>
                <a:cs typeface="Calibri"/>
              </a:rPr>
              <a:t>Sort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029" y="1108308"/>
            <a:ext cx="5952648" cy="47631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14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9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517" y="1496377"/>
            <a:ext cx="856742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Objectives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2900"/>
              </a:spcBef>
            </a:pPr>
            <a:r>
              <a:rPr sz="2400" b="1" dirty="0">
                <a:latin typeface="Calibri"/>
                <a:cs typeface="Calibri"/>
              </a:rPr>
              <a:t>Time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Space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Complexity: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400"/>
              </a:lnSpc>
              <a:spcBef>
                <a:spcPts val="2890"/>
              </a:spcBef>
            </a:pPr>
            <a:r>
              <a:rPr sz="2400" b="1" dirty="0">
                <a:latin typeface="Calibri"/>
                <a:cs typeface="Calibri"/>
              </a:rPr>
              <a:t>Comparison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other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algorithms: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situations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 sort is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14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9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4640" y="1212532"/>
            <a:ext cx="8566785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Running</a:t>
            </a:r>
            <a:r>
              <a:rPr sz="2400" b="1" u="sng" spc="-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Time</a:t>
            </a:r>
            <a:r>
              <a:rPr sz="2400" b="1" u="sng" spc="-4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of Quick</a:t>
            </a:r>
            <a:r>
              <a:rPr sz="2400" b="1" u="sng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ascending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 marR="9525">
              <a:lnSpc>
                <a:spcPts val="2850"/>
              </a:lnSpc>
              <a:spcBef>
                <a:spcPts val="170"/>
              </a:spcBef>
              <a:tabLst>
                <a:tab pos="1600200" algn="l"/>
                <a:tab pos="2463165" algn="l"/>
                <a:tab pos="3773804" algn="l"/>
                <a:tab pos="5020945" algn="l"/>
                <a:tab pos="5843270" algn="l"/>
                <a:tab pos="6438265" algn="l"/>
                <a:tab pos="7271384" algn="l"/>
                <a:tab pos="8083550" algn="l"/>
              </a:tabLst>
            </a:pPr>
            <a:r>
              <a:rPr sz="2400" spc="-10" dirty="0">
                <a:latin typeface="Calibri"/>
                <a:cs typeface="Calibri"/>
              </a:rPr>
              <a:t>descending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generally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depends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upon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input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12700" marR="14604">
              <a:lnSpc>
                <a:spcPts val="2850"/>
              </a:lnSpc>
              <a:tabLst>
                <a:tab pos="1320165" algn="l"/>
              </a:tabLst>
            </a:pP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	are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algorithm: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83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Calibri"/>
                <a:cs typeface="Calibri"/>
              </a:rPr>
              <a:t>Best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87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spc="-25" dirty="0">
                <a:latin typeface="Calibri"/>
                <a:cs typeface="Calibri"/>
              </a:rPr>
              <a:t>Worst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50"/>
              </a:spcBef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spc="-10" dirty="0">
                <a:latin typeface="Calibri"/>
                <a:cs typeface="Calibri"/>
              </a:rPr>
              <a:t>Average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3" y="0"/>
            <a:ext cx="9139555" cy="6858000"/>
            <a:chOff x="4763" y="0"/>
            <a:chExt cx="913955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0"/>
              <a:ext cx="9134475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4651" y="2071751"/>
            <a:ext cx="432435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Session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-35" dirty="0">
                <a:solidFill>
                  <a:srgbClr val="FFFFFF"/>
                </a:solidFill>
              </a:rPr>
              <a:t>37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348864" y="3080956"/>
            <a:ext cx="493014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Choosing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Quick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330" marR="5080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Sorting 	Algorithm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4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14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9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5205" y="974344"/>
          <a:ext cx="6972300" cy="310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993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Minimum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levels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recursion,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balanced splits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T(n)=nlogn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Worst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3797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Already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sorted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array,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unbalanced splits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85"/>
                        </a:spcBef>
                      </a:pPr>
                      <a:r>
                        <a:rPr sz="2000" i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000" i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)=</a:t>
                      </a:r>
                      <a:r>
                        <a:rPr sz="2000" i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2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774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4273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Uneven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balanced partitions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T(n)=nlogn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662" y="4457382"/>
            <a:ext cx="347408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Quicksort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O(n)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Comparison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7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063" y="904875"/>
            <a:ext cx="7264224" cy="50629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latin typeface="Calibri"/>
                <a:cs typeface="Calibri"/>
              </a:rPr>
              <a:t>Comparative</a:t>
            </a:r>
            <a:r>
              <a:rPr sz="3200" b="0" spc="-1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Analysis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all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the</a:t>
            </a:r>
            <a:r>
              <a:rPr sz="3200" b="0" spc="-1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Sorting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5450" y="1216786"/>
          <a:ext cx="8782049" cy="396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1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730250">
                        <a:lnSpc>
                          <a:spcPct val="100899"/>
                        </a:lnSpc>
                        <a:spcBef>
                          <a:spcPts val="67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Algorithm Average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Quicksort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Bubble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Selection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Insertion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Heap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Merge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Depends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535"/>
            <a:ext cx="8256905" cy="4789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615" indent="-219075">
              <a:lnSpc>
                <a:spcPts val="2865"/>
              </a:lnSpc>
              <a:spcBef>
                <a:spcPts val="105"/>
              </a:spcBef>
              <a:buSzPct val="89583"/>
              <a:buAutoNum type="arabicPeriod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following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ascending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order: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a: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10, 14,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18, 22,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98, 101,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123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b: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c: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54,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55,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56,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58,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d: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e: 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Calibri"/>
              <a:cs typeface="Calibri"/>
            </a:endParaRPr>
          </a:p>
          <a:p>
            <a:pPr marL="12700" marR="5080" indent="294005">
              <a:lnSpc>
                <a:spcPts val="2850"/>
              </a:lnSpc>
              <a:buSzPct val="89583"/>
              <a:buAutoNum type="arabicPeriod" startAt="2"/>
              <a:tabLst>
                <a:tab pos="306705" algn="l"/>
              </a:tabLst>
            </a:pPr>
            <a:r>
              <a:rPr sz="2400" spc="-5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[9,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12].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1-</a:t>
            </a:r>
            <a:r>
              <a:rPr sz="2400" spc="-10" dirty="0">
                <a:latin typeface="Calibri"/>
                <a:cs typeface="Calibri"/>
              </a:rPr>
              <a:t>indexed?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30"/>
              </a:lnSpc>
            </a:pPr>
            <a:r>
              <a:rPr sz="2400" dirty="0">
                <a:latin typeface="Calibri"/>
                <a:cs typeface="Calibri"/>
              </a:rPr>
              <a:t>a: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55"/>
              </a:lnSpc>
            </a:pPr>
            <a:r>
              <a:rPr sz="2400" dirty="0">
                <a:latin typeface="Calibri"/>
                <a:cs typeface="Calibri"/>
              </a:rPr>
              <a:t>b: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c: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d: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852"/>
            <a:ext cx="8599805" cy="5523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25"/>
              </a:spcBef>
              <a:buAutoNum type="arabicPeriod" startAt="3"/>
              <a:tabLst>
                <a:tab pos="259079" algn="l"/>
              </a:tabLst>
            </a:pPr>
            <a:r>
              <a:rPr sz="2000" spc="-4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[9,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12].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indices 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(arg-sort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array).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[1,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[7,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6, 3,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1, 7,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 marR="54610" indent="246379">
              <a:lnSpc>
                <a:spcPct val="100000"/>
              </a:lnSpc>
              <a:spcBef>
                <a:spcPts val="2405"/>
              </a:spcBef>
              <a:buAutoNum type="arabicPeriod" startAt="4"/>
              <a:tabLst>
                <a:tab pos="259079" algn="l"/>
              </a:tabLst>
            </a:pPr>
            <a:r>
              <a:rPr sz="2000" spc="-4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array.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iteration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(picking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partitioning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array),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[6,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12].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could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chosen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partitioning: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f: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08697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5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844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00" y="851852"/>
            <a:ext cx="7836534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5.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241300" marR="4391025" indent="-228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quick_sort(array)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sorted-array: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choose_pivot_index()</a:t>
            </a:r>
            <a:endParaRPr sz="2000">
              <a:latin typeface="Calibri"/>
              <a:cs typeface="Calibri"/>
            </a:endParaRPr>
          </a:p>
          <a:p>
            <a:pPr marL="241300" marR="3950335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smaller_array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[],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[]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sizeof(array):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1130935" algn="l"/>
                <a:tab pos="166814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355600" marR="4374515" indent="-2292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smaller_array </a:t>
            </a:r>
            <a:r>
              <a:rPr sz="2000" dirty="0">
                <a:latin typeface="Calibri"/>
                <a:cs typeface="Calibri"/>
              </a:rPr>
              <a:t>else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(--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B-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</a:t>
            </a:r>
            <a:endParaRPr sz="2000">
              <a:latin typeface="Calibri"/>
              <a:cs typeface="Calibri"/>
            </a:endParaRPr>
          </a:p>
          <a:p>
            <a:pPr marL="12700" marR="5080" indent="571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quick_sort(smaller_array)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[array[pivot]]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quick_sort(bigger_array)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blank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quick-</a:t>
            </a:r>
            <a:r>
              <a:rPr sz="2000" spc="-20" dirty="0">
                <a:latin typeface="Calibri"/>
                <a:cs typeface="Calibri"/>
              </a:rPr>
              <a:t>sort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69850" marR="521208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array[i]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!=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08697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5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844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00" y="851852"/>
            <a:ext cx="7836534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6.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241300" marR="4391025" indent="-228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quick_sort(array)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sorted-array: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choose_pivot_index()</a:t>
            </a:r>
            <a:endParaRPr sz="2000">
              <a:latin typeface="Calibri"/>
              <a:cs typeface="Calibri"/>
            </a:endParaRPr>
          </a:p>
          <a:p>
            <a:pPr marL="241300" marR="3950335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smaller_array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[],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[]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sizeof(array):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1130935" algn="l"/>
                <a:tab pos="166814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355600" marR="4374515" indent="-2292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smaller_array </a:t>
            </a:r>
            <a:r>
              <a:rPr sz="2000" dirty="0">
                <a:latin typeface="Calibri"/>
                <a:cs typeface="Calibri"/>
              </a:rPr>
              <a:t>else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(--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B-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</a:t>
            </a:r>
            <a:endParaRPr sz="2000">
              <a:latin typeface="Calibri"/>
              <a:cs typeface="Calibri"/>
            </a:endParaRPr>
          </a:p>
          <a:p>
            <a:pPr marL="12700" marR="5080" indent="571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quick_sort(smaller_array)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[array[pivot]]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quick_sort(bigger_array)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blank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quick-</a:t>
            </a:r>
            <a:r>
              <a:rPr sz="2000" spc="-20" dirty="0">
                <a:latin typeface="Calibri"/>
                <a:cs typeface="Calibri"/>
              </a:rPr>
              <a:t>sort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69850" marR="5183505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&lt;=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array[i]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!=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852"/>
            <a:ext cx="8629650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25"/>
              </a:spcBef>
              <a:buAutoNum type="arabicPeriod" startAt="7"/>
              <a:tabLst>
                <a:tab pos="259079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sorted.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recursions (layers)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  <a:p>
            <a:pPr marL="12700" marR="110489" indent="246379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259079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decreasing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initially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(opposite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how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sort).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always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tie)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pivot.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it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852"/>
            <a:ext cx="8611235" cy="4608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Q9: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[14,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12]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partitioning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according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algorithm?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10"/>
              </a:spcBef>
              <a:buAutoNum type="alphaUcPeriod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[9, 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12]</a:t>
            </a:r>
            <a:endParaRPr sz="2000">
              <a:latin typeface="Calibri"/>
              <a:cs typeface="Calibri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68605" algn="l"/>
              </a:tabLst>
            </a:pPr>
            <a:r>
              <a:rPr sz="2000" dirty="0">
                <a:latin typeface="Calibri"/>
                <a:cs typeface="Calibri"/>
              </a:rPr>
              <a:t>[9, 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14]</a:t>
            </a:r>
            <a:endParaRPr sz="20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67970" algn="l"/>
              </a:tabLst>
            </a:pPr>
            <a:r>
              <a:rPr sz="2000" dirty="0">
                <a:latin typeface="Calibri"/>
                <a:cs typeface="Calibri"/>
              </a:rPr>
              <a:t>[9,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19]</a:t>
            </a:r>
            <a:endParaRPr sz="2000">
              <a:latin typeface="Calibri"/>
              <a:cs typeface="Calibri"/>
            </a:endParaRPr>
          </a:p>
          <a:p>
            <a:pPr marL="278130" indent="-265430">
              <a:lnSpc>
                <a:spcPct val="100000"/>
              </a:lnSpc>
              <a:buAutoNum type="alphaUcPeriod"/>
              <a:tabLst>
                <a:tab pos="278130" algn="l"/>
              </a:tabLst>
            </a:pPr>
            <a:r>
              <a:rPr sz="2000" dirty="0">
                <a:latin typeface="Calibri"/>
                <a:cs typeface="Calibri"/>
              </a:rPr>
              <a:t>[9, 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17]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Q-</a:t>
            </a:r>
            <a:r>
              <a:rPr sz="2000" dirty="0">
                <a:latin typeface="Calibri"/>
                <a:cs typeface="Calibri"/>
              </a:rPr>
              <a:t>10: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[1,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19]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what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method?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78765" algn="l"/>
              </a:tabLst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68605" algn="l"/>
              </a:tabLst>
            </a:pPr>
            <a:r>
              <a:rPr sz="2000" spc="-5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AutoNum type="alphaUcPeriod"/>
              <a:tabLst>
                <a:tab pos="267970" algn="l"/>
              </a:tabLst>
            </a:pP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  <a:p>
            <a:pPr marL="278130" indent="-265430">
              <a:lnSpc>
                <a:spcPct val="100000"/>
              </a:lnSpc>
              <a:spcBef>
                <a:spcPts val="10"/>
              </a:spcBef>
              <a:buAutoNum type="alphaUcPeriod"/>
              <a:tabLst>
                <a:tab pos="278130" algn="l"/>
              </a:tabLst>
            </a:pPr>
            <a:r>
              <a:rPr sz="2000" spc="-25" dirty="0">
                <a:latin typeface="Calibri"/>
                <a:cs typeface="Calibri"/>
              </a:rPr>
              <a:t>19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Quiz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Answers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1390650"/>
          <a:ext cx="609600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Question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Correct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Options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-2"/>
            <a:ext cx="90773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latin typeface="Calibri"/>
                <a:cs typeface="Calibri"/>
              </a:rPr>
              <a:t>Recap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8807" y="1174432"/>
            <a:ext cx="7423150" cy="33197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4986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will: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DIVIDE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Split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recursively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half.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CONQUER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individually.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</a:pPr>
            <a:r>
              <a:rPr sz="2400" b="1" dirty="0">
                <a:latin typeface="Times New Roman"/>
                <a:cs typeface="Times New Roman"/>
              </a:rPr>
              <a:t>COMBINE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sorted 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Practice</a:t>
            </a:r>
            <a:r>
              <a:rPr sz="3200" b="0" spc="-1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Questions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942" y="995997"/>
            <a:ext cx="7651750" cy="36010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b="1" dirty="0">
                <a:latin typeface="Calibri"/>
                <a:cs typeface="Calibri"/>
              </a:rPr>
              <a:t>Question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unsorted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series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instruction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completely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sorted.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550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25" dirty="0">
                <a:latin typeface="Calibri"/>
                <a:cs typeface="Calibri"/>
              </a:rPr>
              <a:t>611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25" dirty="0">
                <a:latin typeface="Calibri"/>
                <a:cs typeface="Calibri"/>
              </a:rPr>
              <a:t>222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Calibri"/>
                <a:cs typeface="Calibri"/>
              </a:rPr>
              <a:t>113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Calibri"/>
                <a:cs typeface="Calibri"/>
              </a:rPr>
              <a:t>994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Calibri"/>
                <a:cs typeface="Calibri"/>
              </a:rPr>
              <a:t>465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25" dirty="0">
                <a:latin typeface="Calibri"/>
                <a:cs typeface="Calibri"/>
              </a:rPr>
              <a:t>286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25" dirty="0">
                <a:latin typeface="Calibri"/>
                <a:cs typeface="Calibri"/>
              </a:rPr>
              <a:t>717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Calibri"/>
                <a:cs typeface="Calibri"/>
              </a:rPr>
              <a:t>478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25" dirty="0">
                <a:latin typeface="Calibri"/>
                <a:cs typeface="Calibri"/>
              </a:rPr>
              <a:t>649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Practice</a:t>
            </a:r>
            <a:r>
              <a:rPr sz="3200" b="0" spc="-1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Questions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192405" marR="5080">
              <a:lnSpc>
                <a:spcPct val="100400"/>
              </a:lnSpc>
              <a:spcBef>
                <a:spcPts val="90"/>
              </a:spcBef>
            </a:pPr>
            <a:r>
              <a:rPr b="1" dirty="0">
                <a:latin typeface="Calibri"/>
                <a:cs typeface="Calibri"/>
              </a:rPr>
              <a:t>Question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/>
              <a:t>Here</a:t>
            </a:r>
            <a:r>
              <a:rPr spc="-5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unsorted</a:t>
            </a:r>
            <a:r>
              <a:rPr spc="-35" dirty="0"/>
              <a:t> array.</a:t>
            </a:r>
            <a:r>
              <a:rPr spc="-60" dirty="0"/>
              <a:t> </a:t>
            </a:r>
            <a:r>
              <a:rPr spc="-50" dirty="0"/>
              <a:t>You</a:t>
            </a:r>
            <a:r>
              <a:rPr spc="-40" dirty="0"/>
              <a:t> </a:t>
            </a:r>
            <a:r>
              <a:rPr dirty="0"/>
              <a:t>must</a:t>
            </a:r>
            <a:r>
              <a:rPr spc="-105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series</a:t>
            </a:r>
            <a:r>
              <a:rPr spc="-9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steps </a:t>
            </a:r>
            <a:r>
              <a:rPr dirty="0"/>
              <a:t>provided</a:t>
            </a:r>
            <a:r>
              <a:rPr spc="-6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instruction</a:t>
            </a:r>
            <a:r>
              <a:rPr spc="-70" dirty="0"/>
              <a:t> </a:t>
            </a:r>
            <a:r>
              <a:rPr dirty="0"/>
              <a:t>box,</a:t>
            </a:r>
            <a:r>
              <a:rPr spc="-75" dirty="0"/>
              <a:t> </a:t>
            </a:r>
            <a:r>
              <a:rPr dirty="0"/>
              <a:t>until</a:t>
            </a:r>
            <a:r>
              <a:rPr spc="-10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array</a:t>
            </a:r>
            <a:r>
              <a:rPr spc="-5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completely</a:t>
            </a:r>
            <a:r>
              <a:rPr spc="-55" dirty="0"/>
              <a:t> </a:t>
            </a:r>
            <a:r>
              <a:rPr spc="-10" dirty="0"/>
              <a:t>sorted. </a:t>
            </a:r>
            <a:r>
              <a:rPr spc="-25" dirty="0"/>
              <a:t>910</a:t>
            </a:r>
          </a:p>
          <a:p>
            <a:pPr marL="192405">
              <a:lnSpc>
                <a:spcPts val="2855"/>
              </a:lnSpc>
            </a:pPr>
            <a:r>
              <a:rPr spc="-25" dirty="0"/>
              <a:t>541</a:t>
            </a:r>
          </a:p>
          <a:p>
            <a:pPr marL="192405">
              <a:lnSpc>
                <a:spcPts val="2865"/>
              </a:lnSpc>
              <a:spcBef>
                <a:spcPts val="50"/>
              </a:spcBef>
            </a:pPr>
            <a:r>
              <a:rPr spc="-25" dirty="0"/>
              <a:t>52</a:t>
            </a:r>
          </a:p>
          <a:p>
            <a:pPr marL="192405">
              <a:lnSpc>
                <a:spcPts val="2855"/>
              </a:lnSpc>
            </a:pPr>
            <a:r>
              <a:rPr spc="-25" dirty="0"/>
              <a:t>713</a:t>
            </a:r>
          </a:p>
          <a:p>
            <a:pPr marL="192405">
              <a:lnSpc>
                <a:spcPts val="2865"/>
              </a:lnSpc>
            </a:pPr>
            <a:r>
              <a:rPr spc="-25" dirty="0"/>
              <a:t>944</a:t>
            </a:r>
          </a:p>
          <a:p>
            <a:pPr marL="192405">
              <a:lnSpc>
                <a:spcPts val="2870"/>
              </a:lnSpc>
              <a:spcBef>
                <a:spcPts val="45"/>
              </a:spcBef>
            </a:pPr>
            <a:r>
              <a:rPr spc="-25" dirty="0"/>
              <a:t>195</a:t>
            </a:r>
          </a:p>
          <a:p>
            <a:pPr marL="192405">
              <a:lnSpc>
                <a:spcPts val="2870"/>
              </a:lnSpc>
            </a:pPr>
            <a:r>
              <a:rPr spc="-25" dirty="0"/>
              <a:t>816</a:t>
            </a:r>
          </a:p>
          <a:p>
            <a:pPr marL="192405">
              <a:lnSpc>
                <a:spcPts val="2865"/>
              </a:lnSpc>
              <a:spcBef>
                <a:spcPts val="50"/>
              </a:spcBef>
            </a:pPr>
            <a:r>
              <a:rPr spc="-25" dirty="0"/>
              <a:t>427</a:t>
            </a:r>
          </a:p>
          <a:p>
            <a:pPr marL="192405">
              <a:lnSpc>
                <a:spcPts val="2855"/>
              </a:lnSpc>
            </a:pPr>
            <a:r>
              <a:rPr spc="-25" dirty="0"/>
              <a:t>158</a:t>
            </a:r>
          </a:p>
          <a:p>
            <a:pPr marL="192405">
              <a:lnSpc>
                <a:spcPts val="2865"/>
              </a:lnSpc>
            </a:pPr>
            <a:r>
              <a:rPr spc="-25" dirty="0"/>
              <a:t>389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6734" y="1371218"/>
            <a:ext cx="8128634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Quicksort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Conquer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Choose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spcBef>
                <a:spcPts val="29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solidFill>
                  <a:srgbClr val="E21E23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" y="18796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Quick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Sort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0517" y="1286573"/>
            <a:ext cx="8747760" cy="26295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330" marR="12700" indent="-342265">
              <a:lnSpc>
                <a:spcPct val="101699"/>
              </a:lnSpc>
              <a:spcBef>
                <a:spcPts val="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Conquer 	algorithm</a:t>
            </a:r>
            <a:endParaRPr sz="2400" dirty="0">
              <a:latin typeface="Calibri"/>
              <a:cs typeface="Calibri"/>
            </a:endParaRPr>
          </a:p>
          <a:p>
            <a:pPr marL="424180" indent="-411480">
              <a:lnSpc>
                <a:spcPts val="2855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around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picked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placing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1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Steps</a:t>
            </a:r>
            <a:r>
              <a:rPr sz="2750" b="0" spc="1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to</a:t>
            </a:r>
            <a:r>
              <a:rPr sz="2750" b="0" spc="2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4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an</a:t>
            </a:r>
            <a:r>
              <a:rPr sz="2750" b="0" spc="10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Unsorted</a:t>
            </a:r>
            <a:r>
              <a:rPr sz="2750" b="0" spc="3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Array</a:t>
            </a:r>
            <a:r>
              <a:rPr sz="2750" b="0" spc="7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with</a:t>
            </a:r>
            <a:r>
              <a:rPr sz="2750" b="0" spc="10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-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45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Algorithm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Pivot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Selection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Partition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-45" dirty="0"/>
              <a:t> </a:t>
            </a:r>
            <a:r>
              <a:rPr dirty="0"/>
              <a:t>Selects</a:t>
            </a:r>
            <a:r>
              <a:rPr spc="-40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element</a:t>
            </a:r>
            <a:r>
              <a:rPr spc="-5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10" dirty="0"/>
              <a:t>partitioning </a:t>
            </a:r>
            <a:r>
              <a:rPr dirty="0"/>
              <a:t>around</a:t>
            </a:r>
            <a:r>
              <a:rPr spc="-4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partition</a:t>
            </a:r>
            <a:r>
              <a:rPr spc="-4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10" dirty="0"/>
              <a:t>array</a:t>
            </a:r>
            <a:r>
              <a:rPr spc="-20" dirty="0"/>
              <a:t> </a:t>
            </a:r>
            <a:r>
              <a:rPr dirty="0"/>
              <a:t>into</a:t>
            </a:r>
            <a:r>
              <a:rPr spc="-50" dirty="0"/>
              <a:t> </a:t>
            </a:r>
            <a:r>
              <a:rPr dirty="0"/>
              <a:t>two</a:t>
            </a:r>
            <a:r>
              <a:rPr spc="-45" dirty="0"/>
              <a:t> </a:t>
            </a:r>
            <a:r>
              <a:rPr dirty="0"/>
              <a:t>parts</a:t>
            </a:r>
            <a:r>
              <a:rPr spc="-25" dirty="0"/>
              <a:t> </a:t>
            </a:r>
            <a:r>
              <a:rPr dirty="0"/>
              <a:t>such</a:t>
            </a:r>
            <a:r>
              <a:rPr spc="-45" dirty="0"/>
              <a:t> </a:t>
            </a:r>
            <a:r>
              <a:rPr dirty="0"/>
              <a:t>that</a:t>
            </a:r>
            <a:r>
              <a:rPr spc="-100" dirty="0"/>
              <a:t> </a:t>
            </a:r>
            <a:r>
              <a:rPr dirty="0"/>
              <a:t>left</a:t>
            </a:r>
            <a:r>
              <a:rPr spc="-40" dirty="0"/>
              <a:t> </a:t>
            </a:r>
            <a:r>
              <a:rPr dirty="0"/>
              <a:t>part</a:t>
            </a:r>
            <a:r>
              <a:rPr spc="-4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pivot</a:t>
            </a:r>
            <a:r>
              <a:rPr spc="-45" dirty="0"/>
              <a:t> </a:t>
            </a:r>
            <a:r>
              <a:rPr dirty="0"/>
              <a:t>contains</a:t>
            </a:r>
            <a:r>
              <a:rPr spc="-35" dirty="0"/>
              <a:t> </a:t>
            </a:r>
            <a:r>
              <a:rPr dirty="0"/>
              <a:t>elements</a:t>
            </a:r>
            <a:r>
              <a:rPr spc="-100" dirty="0"/>
              <a:t> </a:t>
            </a:r>
            <a:r>
              <a:rPr dirty="0"/>
              <a:t>less</a:t>
            </a:r>
            <a:r>
              <a:rPr spc="-35" dirty="0"/>
              <a:t> </a:t>
            </a:r>
            <a:r>
              <a:rPr dirty="0"/>
              <a:t>than</a:t>
            </a:r>
            <a:r>
              <a:rPr spc="-55" dirty="0"/>
              <a:t> </a:t>
            </a:r>
            <a:r>
              <a:rPr dirty="0"/>
              <a:t>pivot</a:t>
            </a:r>
            <a:r>
              <a:rPr spc="-4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right</a:t>
            </a:r>
            <a:r>
              <a:rPr spc="-50" dirty="0"/>
              <a:t> </a:t>
            </a:r>
            <a:r>
              <a:rPr dirty="0"/>
              <a:t>part</a:t>
            </a:r>
            <a:r>
              <a:rPr spc="-45" dirty="0"/>
              <a:t> </a:t>
            </a:r>
            <a:r>
              <a:rPr spc="-10" dirty="0"/>
              <a:t>contains </a:t>
            </a:r>
            <a:r>
              <a:rPr dirty="0"/>
              <a:t>elements</a:t>
            </a:r>
            <a:r>
              <a:rPr spc="-40" dirty="0"/>
              <a:t> </a:t>
            </a:r>
            <a:r>
              <a:rPr spc="-10" dirty="0"/>
              <a:t>greater</a:t>
            </a:r>
            <a:r>
              <a:rPr spc="-75" dirty="0"/>
              <a:t> </a:t>
            </a:r>
            <a:r>
              <a:rPr dirty="0"/>
              <a:t>than</a:t>
            </a:r>
            <a:r>
              <a:rPr spc="-60" dirty="0"/>
              <a:t> </a:t>
            </a:r>
            <a:r>
              <a:rPr spc="-10" dirty="0"/>
              <a:t>pivot.</a:t>
            </a:r>
          </a:p>
          <a:p>
            <a:pPr marL="48260">
              <a:lnSpc>
                <a:spcPts val="2865"/>
              </a:lnSpc>
              <a:spcBef>
                <a:spcPts val="2905"/>
              </a:spcBef>
            </a:pPr>
            <a:r>
              <a:rPr b="1" dirty="0">
                <a:latin typeface="Calibri"/>
                <a:cs typeface="Calibri"/>
              </a:rPr>
              <a:t>Recursion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in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Quick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Sort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dirty="0"/>
              <a:t>: </a:t>
            </a:r>
            <a:r>
              <a:rPr spc="-20" dirty="0"/>
              <a:t>Recursively</a:t>
            </a:r>
            <a:r>
              <a:rPr spc="-75" dirty="0"/>
              <a:t> </a:t>
            </a:r>
            <a:r>
              <a:rPr spc="-20" dirty="0"/>
              <a:t>executes</a:t>
            </a:r>
            <a:r>
              <a:rPr spc="-65" dirty="0"/>
              <a:t> </a:t>
            </a:r>
            <a:r>
              <a:rPr dirty="0"/>
              <a:t>above</a:t>
            </a:r>
            <a:r>
              <a:rPr spc="-30" dirty="0"/>
              <a:t> </a:t>
            </a:r>
            <a:r>
              <a:rPr dirty="0"/>
              <a:t>step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spc="-20" dirty="0"/>
              <a:t>both</a:t>
            </a:r>
          </a:p>
          <a:p>
            <a:pPr marL="48260">
              <a:lnSpc>
                <a:spcPts val="2865"/>
              </a:lnSpc>
            </a:pP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partitions(left,right)</a:t>
            </a:r>
            <a:r>
              <a:rPr spc="-50" dirty="0"/>
              <a:t> </a:t>
            </a:r>
            <a:r>
              <a:rPr dirty="0"/>
              <a:t>inividually</a:t>
            </a:r>
            <a:r>
              <a:rPr spc="-30" dirty="0"/>
              <a:t> </a:t>
            </a:r>
            <a:r>
              <a:rPr dirty="0"/>
              <a:t>till</a:t>
            </a:r>
            <a:r>
              <a:rPr spc="-20" dirty="0"/>
              <a:t> </a:t>
            </a:r>
            <a:r>
              <a:rPr dirty="0"/>
              <a:t>they</a:t>
            </a:r>
            <a:r>
              <a:rPr spc="-25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spc="-10" dirty="0"/>
              <a:t>sorted.</a:t>
            </a:r>
          </a:p>
          <a:p>
            <a:pPr marL="48260">
              <a:lnSpc>
                <a:spcPct val="100000"/>
              </a:lnSpc>
              <a:spcBef>
                <a:spcPts val="2900"/>
              </a:spcBef>
            </a:pPr>
            <a:r>
              <a:rPr b="1" spc="-10" dirty="0">
                <a:latin typeface="Calibri"/>
                <a:cs typeface="Calibri"/>
              </a:rPr>
              <a:t>Concatenation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Sub-Arrays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Concatenate</a:t>
            </a:r>
            <a:r>
              <a:rPr spc="-30" dirty="0"/>
              <a:t> </a:t>
            </a:r>
            <a:r>
              <a:rPr dirty="0"/>
              <a:t>all</a:t>
            </a:r>
            <a:r>
              <a:rPr spc="-7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sub-</a:t>
            </a:r>
            <a:r>
              <a:rPr spc="-10" dirty="0"/>
              <a:t>arrays</a:t>
            </a:r>
          </a:p>
          <a:p>
            <a:pPr marL="48260">
              <a:lnSpc>
                <a:spcPct val="100000"/>
              </a:lnSpc>
              <a:spcBef>
                <a:spcPts val="50"/>
              </a:spcBef>
            </a:pPr>
            <a:r>
              <a:rPr dirty="0"/>
              <a:t>according</a:t>
            </a:r>
            <a:r>
              <a:rPr spc="-7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their</a:t>
            </a:r>
            <a:r>
              <a:rPr spc="-85" dirty="0"/>
              <a:t> </a:t>
            </a:r>
            <a:r>
              <a:rPr spc="-10" dirty="0"/>
              <a:t>indices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Choosing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the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pivot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3000374"/>
              <a:ext cx="7924800" cy="23717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5275" y="996378"/>
            <a:ext cx="44596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5275" y="996378"/>
            <a:ext cx="392366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(array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75920" indent="-295275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3759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(start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375285" indent="-294640">
              <a:lnSpc>
                <a:spcPts val="2865"/>
              </a:lnSpc>
              <a:buAutoNum type="arabicPlain"/>
              <a:tabLst>
                <a:tab pos="375285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07340" indent="-294640">
              <a:lnSpc>
                <a:spcPts val="2870"/>
              </a:lnSpc>
              <a:spcBef>
                <a:spcPts val="50"/>
              </a:spcBef>
              <a:buAutoNum type="arabicPlain"/>
              <a:tabLst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partition(A,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307340" indent="-294640">
              <a:lnSpc>
                <a:spcPts val="2855"/>
              </a:lnSpc>
              <a:buAutoNum type="arabicPlain"/>
              <a:tabLst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307340" indent="-294640">
              <a:lnSpc>
                <a:spcPts val="2865"/>
              </a:lnSpc>
              <a:buAutoNum type="arabicPlain"/>
              <a:tabLst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  <a:tabLst>
                <a:tab pos="441325" algn="l"/>
              </a:tabLst>
            </a:pPr>
            <a:r>
              <a:rPr sz="2400" spc="-50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Pictorial </a:t>
            </a:r>
            <a:r>
              <a:rPr sz="3200" b="0" spc="-20" dirty="0">
                <a:latin typeface="Calibri"/>
                <a:cs typeface="Calibri"/>
              </a:rPr>
              <a:t>Representation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Pivot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Selection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49" y="1028700"/>
              <a:ext cx="8267700" cy="5257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Pictorial </a:t>
            </a:r>
            <a:r>
              <a:rPr sz="3200" b="0" spc="-20" dirty="0">
                <a:latin typeface="Calibri"/>
                <a:cs typeface="Calibri"/>
              </a:rPr>
              <a:t>Representation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Pivot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Selection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1123950"/>
              <a:ext cx="8372475" cy="48291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2513</Words>
  <Application>Microsoft Office PowerPoint</Application>
  <PresentationFormat>On-screen Show (4:3)</PresentationFormat>
  <Paragraphs>388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Black</vt:lpstr>
      <vt:lpstr>Arial MT</vt:lpstr>
      <vt:lpstr>Calibri</vt:lpstr>
      <vt:lpstr>Sylfaen</vt:lpstr>
      <vt:lpstr>Times New Roman</vt:lpstr>
      <vt:lpstr>Verdana</vt:lpstr>
      <vt:lpstr>Wingdings</vt:lpstr>
      <vt:lpstr>Office Theme</vt:lpstr>
      <vt:lpstr>Data Structure</vt:lpstr>
      <vt:lpstr>Session 37</vt:lpstr>
      <vt:lpstr>Recap</vt:lpstr>
      <vt:lpstr>Quick Sort</vt:lpstr>
      <vt:lpstr>Steps to Sort an Unsorted Array with Quick Sort Algorithm</vt:lpstr>
      <vt:lpstr>Choosing the pivot</vt:lpstr>
      <vt:lpstr>Algorithm</vt:lpstr>
      <vt:lpstr>Pictorial Representation of Pivot Selection</vt:lpstr>
      <vt:lpstr>Pictorial Representation of Pivot Selection</vt:lpstr>
      <vt:lpstr>Pictorial Representation of Pivot Selection</vt:lpstr>
      <vt:lpstr>Quick Sort partition</vt:lpstr>
      <vt:lpstr>Steps to Partition an Unsorted Array</vt:lpstr>
      <vt:lpstr>Partition Algorithm</vt:lpstr>
      <vt:lpstr>Pictorial Representation of Partitioning Unsorted Array</vt:lpstr>
      <vt:lpstr>Example</vt:lpstr>
      <vt:lpstr>Quick Sort</vt:lpstr>
      <vt:lpstr>Quick Sort</vt:lpstr>
      <vt:lpstr>Quick Sort Analysis</vt:lpstr>
      <vt:lpstr>Quick Sort Analysis</vt:lpstr>
      <vt:lpstr>Quick Sort Analysis</vt:lpstr>
      <vt:lpstr>Comparison of Analysis</vt:lpstr>
      <vt:lpstr>Comparative Analysis of all the Sorting Algorithm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Quiz Answers</vt:lpstr>
      <vt:lpstr>Practice Questions</vt:lpstr>
      <vt:lpstr>Practice Questions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2</cp:revision>
  <dcterms:created xsi:type="dcterms:W3CDTF">2025-08-06T07:37:32Z</dcterms:created>
  <dcterms:modified xsi:type="dcterms:W3CDTF">2025-08-06T07:43:17Z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