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72553"/>
            <a:ext cx="957579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8000" y="6472554"/>
            <a:ext cx="8798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3124200" y="6472554"/>
            <a:ext cx="803655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49639" y="6472554"/>
            <a:ext cx="978216" cy="309957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445" y="128524"/>
            <a:ext cx="8789987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734" y="1710629"/>
            <a:ext cx="8268334" cy="222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72554"/>
            <a:ext cx="957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72554"/>
            <a:ext cx="6769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30480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lang="en-US" sz="2750" b="1" dirty="0">
                <a:latin typeface="Times New Roman"/>
                <a:cs typeface="Times New Roman"/>
              </a:rPr>
              <a:t>Dr.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154366"/>
            <a:ext cx="8370570" cy="5250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n,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pos = -1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0  # In Python, indexing starts at 0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i &lt; n: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a[i] ==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pos = i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print("Value found at position:", pos)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 += 1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-1: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print("Value is not present in the array")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US" sz="17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Example usage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 20, 30, 40, 50]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value_to_search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7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value_to_search</a:t>
            </a:r>
            <a:r>
              <a:rPr lang="en-US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5595" y="1281747"/>
            <a:ext cx="8444865" cy="323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b="1" dirty="0">
                <a:latin typeface="Calibri"/>
                <a:cs typeface="Calibri"/>
              </a:rPr>
              <a:t>Let's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look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consolidated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algorithm to search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element </a:t>
            </a:r>
            <a:r>
              <a:rPr sz="2000" b="1" spc="-25" dirty="0">
                <a:latin typeface="Calibri"/>
                <a:cs typeface="Calibri"/>
              </a:rPr>
              <a:t>in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Calibri"/>
              <a:cs typeface="Calibri"/>
            </a:endParaRPr>
          </a:p>
          <a:p>
            <a:pPr marL="12700" marR="13335">
              <a:lnSpc>
                <a:spcPct val="1502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leftmost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matches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Calibri"/>
                <a:cs typeface="Calibri"/>
              </a:rPr>
              <a:t>STEP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00" y="371475"/>
            <a:ext cx="8848725" cy="6286500"/>
            <a:chOff x="76200" y="371475"/>
            <a:chExt cx="8848725" cy="6286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" y="371475"/>
              <a:ext cx="8820150" cy="5905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100" y="3733800"/>
            <a:ext cx="4524375" cy="7143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4350" y="1343025"/>
            <a:ext cx="8467725" cy="1943100"/>
            <a:chOff x="514350" y="1343025"/>
            <a:chExt cx="8467725" cy="1943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1343025"/>
              <a:ext cx="8467725" cy="1438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225" y="2495550"/>
              <a:ext cx="6238875" cy="79057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6600" y="4657725"/>
            <a:ext cx="4724400" cy="6762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0050" y="1123950"/>
            <a:ext cx="8715375" cy="5010150"/>
            <a:chOff x="400050" y="1123950"/>
            <a:chExt cx="8715375" cy="5010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123950"/>
              <a:ext cx="8410575" cy="2266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5" y="3352800"/>
              <a:ext cx="8515350" cy="27813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5" y="1304925"/>
            <a:ext cx="8191500" cy="790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850" y="2476500"/>
            <a:ext cx="8191500" cy="182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2675" y="4695825"/>
            <a:ext cx="3638550" cy="1333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77" y="1295400"/>
            <a:ext cx="8200365" cy="197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9775" y="3695700"/>
            <a:ext cx="4095750" cy="314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1725" y="4524375"/>
            <a:ext cx="4095750" cy="3143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067799" cy="6838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4" y="1314449"/>
              <a:ext cx="8505825" cy="1181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4" y="2352675"/>
              <a:ext cx="8458200" cy="1285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4" y="3400424"/>
              <a:ext cx="8743950" cy="1323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349" y="4219574"/>
              <a:ext cx="8553450" cy="22098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" y="1771650"/>
            <a:ext cx="8886825" cy="2200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61949" y="1083944"/>
            <a:ext cx="6648451" cy="5250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search(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x):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 in range(n):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== x: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i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Driver code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3, 4, 10, 40]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call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search(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n, x)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result == -1: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print("Element is not present in array")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f"Element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at index {result}")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651" y="2071751"/>
            <a:ext cx="432435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Session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35" dirty="0">
                <a:solidFill>
                  <a:srgbClr val="FFFFFF"/>
                </a:solidFill>
              </a:rPr>
              <a:t>38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348864" y="3080956"/>
            <a:ext cx="455168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54330" marR="93345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Linear 	Search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ts val="2840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80" dirty="0"/>
              <a:t> </a:t>
            </a:r>
            <a:r>
              <a:rPr dirty="0"/>
              <a:t>Search</a:t>
            </a:r>
            <a:r>
              <a:rPr spc="-11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1232" y="1287525"/>
          <a:ext cx="4139565" cy="184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Linear</a:t>
            </a:r>
            <a:r>
              <a:rPr spc="-10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734" y="1452308"/>
            <a:ext cx="8384540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Unsorted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unsorted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most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355600" marR="1016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Small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Sets: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Searching</a:t>
            </a:r>
            <a:r>
              <a:rPr sz="2000" b="1" spc="1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Linked</a:t>
            </a:r>
            <a:r>
              <a:rPr sz="2000" b="1" spc="12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implementations,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list.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checked </a:t>
            </a:r>
            <a:r>
              <a:rPr sz="2000" dirty="0">
                <a:latin typeface="Calibri"/>
                <a:cs typeface="Calibri"/>
              </a:rPr>
              <a:t>sequentially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Simple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Implementation:</a:t>
            </a:r>
            <a:r>
              <a:rPr sz="2000" b="1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implement 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Ternary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Linear</a:t>
            </a:r>
            <a:r>
              <a:rPr spc="-5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Linear</a:t>
            </a:r>
            <a:r>
              <a:rPr sz="2400" spc="190" dirty="0"/>
              <a:t> </a:t>
            </a:r>
            <a:r>
              <a:rPr sz="2400" dirty="0"/>
              <a:t>search</a:t>
            </a:r>
            <a:r>
              <a:rPr sz="2400" spc="190" dirty="0"/>
              <a:t> </a:t>
            </a:r>
            <a:r>
              <a:rPr sz="2400" dirty="0"/>
              <a:t>can</a:t>
            </a:r>
            <a:r>
              <a:rPr sz="2400" spc="155" dirty="0"/>
              <a:t> </a:t>
            </a:r>
            <a:r>
              <a:rPr sz="2400" dirty="0"/>
              <a:t>be</a:t>
            </a:r>
            <a:r>
              <a:rPr sz="2400" spc="175" dirty="0"/>
              <a:t> </a:t>
            </a:r>
            <a:r>
              <a:rPr sz="2400" dirty="0"/>
              <a:t>used</a:t>
            </a:r>
            <a:r>
              <a:rPr sz="2400" spc="210" dirty="0"/>
              <a:t> </a:t>
            </a:r>
            <a:r>
              <a:rPr sz="2400" dirty="0"/>
              <a:t>irrespective</a:t>
            </a:r>
            <a:r>
              <a:rPr sz="2400" spc="210" dirty="0"/>
              <a:t> </a:t>
            </a:r>
            <a:r>
              <a:rPr sz="2400" dirty="0"/>
              <a:t>of</a:t>
            </a:r>
            <a:r>
              <a:rPr sz="2400" spc="175" dirty="0"/>
              <a:t> </a:t>
            </a:r>
            <a:r>
              <a:rPr sz="2400" dirty="0"/>
              <a:t>whether</a:t>
            </a:r>
            <a:r>
              <a:rPr sz="2400" spc="210" dirty="0"/>
              <a:t> </a:t>
            </a:r>
            <a:r>
              <a:rPr sz="2400" dirty="0"/>
              <a:t>the</a:t>
            </a:r>
            <a:r>
              <a:rPr sz="2400" spc="160" dirty="0"/>
              <a:t> </a:t>
            </a:r>
            <a:r>
              <a:rPr sz="2400" dirty="0"/>
              <a:t>array</a:t>
            </a:r>
            <a:r>
              <a:rPr sz="2400" spc="160" dirty="0"/>
              <a:t> </a:t>
            </a:r>
            <a:r>
              <a:rPr sz="2400" spc="-25" dirty="0"/>
              <a:t>is</a:t>
            </a:r>
            <a:endParaRPr sz="2400"/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sz="2400" dirty="0"/>
              <a:t>sorted</a:t>
            </a:r>
            <a:r>
              <a:rPr sz="2400" spc="-35" dirty="0"/>
              <a:t> </a:t>
            </a:r>
            <a:r>
              <a:rPr sz="2400" dirty="0"/>
              <a:t>or</a:t>
            </a:r>
            <a:r>
              <a:rPr sz="2400" spc="-45" dirty="0"/>
              <a:t> </a:t>
            </a:r>
            <a:r>
              <a:rPr sz="2400" dirty="0"/>
              <a:t>not.</a:t>
            </a:r>
            <a:r>
              <a:rPr sz="2400" spc="-40" dirty="0"/>
              <a:t> </a:t>
            </a:r>
            <a:r>
              <a:rPr sz="2400" dirty="0"/>
              <a:t>It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60" dirty="0"/>
              <a:t> </a:t>
            </a:r>
            <a:r>
              <a:rPr sz="2400" dirty="0"/>
              <a:t>be</a:t>
            </a:r>
            <a:r>
              <a:rPr sz="2400" spc="-45" dirty="0"/>
              <a:t> </a:t>
            </a:r>
            <a:r>
              <a:rPr sz="2400" dirty="0"/>
              <a:t>used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50" dirty="0"/>
              <a:t> </a:t>
            </a:r>
            <a:r>
              <a:rPr sz="2400" spc="-10" dirty="0"/>
              <a:t>arrays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any</a:t>
            </a:r>
            <a:r>
              <a:rPr sz="2400" spc="-70" dirty="0"/>
              <a:t> </a:t>
            </a:r>
            <a:r>
              <a:rPr sz="2400" dirty="0"/>
              <a:t>data</a:t>
            </a:r>
            <a:r>
              <a:rPr sz="2400" spc="-20" dirty="0"/>
              <a:t> </a:t>
            </a:r>
            <a:r>
              <a:rPr sz="2400" spc="-10" dirty="0"/>
              <a:t>type.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Does</a:t>
            </a:r>
            <a:r>
              <a:rPr sz="2400" spc="-105" dirty="0"/>
              <a:t> </a:t>
            </a:r>
            <a:r>
              <a:rPr sz="2400" dirty="0"/>
              <a:t>not</a:t>
            </a:r>
            <a:r>
              <a:rPr sz="2400" spc="-85" dirty="0"/>
              <a:t> </a:t>
            </a:r>
            <a:r>
              <a:rPr sz="2400" dirty="0"/>
              <a:t>require</a:t>
            </a:r>
            <a:r>
              <a:rPr sz="2400" spc="-30" dirty="0"/>
              <a:t> </a:t>
            </a:r>
            <a:r>
              <a:rPr sz="2400" dirty="0"/>
              <a:t>any</a:t>
            </a:r>
            <a:r>
              <a:rPr sz="2400" spc="-100" dirty="0"/>
              <a:t> </a:t>
            </a:r>
            <a:r>
              <a:rPr sz="2400" dirty="0"/>
              <a:t>additional</a:t>
            </a:r>
            <a:r>
              <a:rPr sz="2400" spc="-40" dirty="0"/>
              <a:t> </a:t>
            </a:r>
            <a:r>
              <a:rPr sz="2400" spc="-10" dirty="0"/>
              <a:t>memory.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It</a:t>
            </a:r>
            <a:r>
              <a:rPr sz="2400" spc="-45" dirty="0"/>
              <a:t> </a:t>
            </a:r>
            <a:r>
              <a:rPr sz="2400" dirty="0"/>
              <a:t>is</a:t>
            </a:r>
            <a:r>
              <a:rPr sz="2400" spc="-15" dirty="0"/>
              <a:t> </a:t>
            </a:r>
            <a:r>
              <a:rPr sz="2400" dirty="0"/>
              <a:t>a</a:t>
            </a:r>
            <a:r>
              <a:rPr sz="2400" spc="-40" dirty="0"/>
              <a:t> </a:t>
            </a:r>
            <a:r>
              <a:rPr sz="2400" spc="-20" dirty="0"/>
              <a:t>well-</a:t>
            </a:r>
            <a:r>
              <a:rPr sz="2400" dirty="0"/>
              <a:t>suited</a:t>
            </a:r>
            <a:r>
              <a:rPr sz="2400" spc="-30" dirty="0"/>
              <a:t> </a:t>
            </a:r>
            <a:r>
              <a:rPr sz="2400" dirty="0"/>
              <a:t>algorithm</a:t>
            </a:r>
            <a:r>
              <a:rPr sz="2400" spc="-10" dirty="0"/>
              <a:t> </a:t>
            </a:r>
            <a:r>
              <a:rPr sz="2400" dirty="0"/>
              <a:t>for</a:t>
            </a:r>
            <a:r>
              <a:rPr sz="2400" spc="-40" dirty="0"/>
              <a:t> </a:t>
            </a:r>
            <a:r>
              <a:rPr sz="2400" dirty="0"/>
              <a:t>small</a:t>
            </a:r>
            <a:r>
              <a:rPr sz="2400" spc="-60" dirty="0"/>
              <a:t> </a:t>
            </a:r>
            <a:r>
              <a:rPr sz="2400" spc="-10" dirty="0"/>
              <a:t>datasets.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Disadvantages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Linear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617" rIns="0" bIns="0" rtlCol="0">
            <a:spAutoFit/>
          </a:bodyPr>
          <a:lstStyle/>
          <a:p>
            <a:pPr marL="500380" marR="5080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500380" algn="l"/>
              </a:tabLst>
            </a:pPr>
            <a:r>
              <a:rPr dirty="0"/>
              <a:t>Linear</a:t>
            </a:r>
            <a:r>
              <a:rPr spc="140" dirty="0"/>
              <a:t> </a:t>
            </a:r>
            <a:r>
              <a:rPr dirty="0"/>
              <a:t>search</a:t>
            </a:r>
            <a:r>
              <a:rPr spc="160" dirty="0"/>
              <a:t> </a:t>
            </a:r>
            <a:r>
              <a:rPr dirty="0"/>
              <a:t>has</a:t>
            </a:r>
            <a:r>
              <a:rPr spc="155" dirty="0"/>
              <a:t> </a:t>
            </a:r>
            <a:r>
              <a:rPr dirty="0"/>
              <a:t>a</a:t>
            </a:r>
            <a:r>
              <a:rPr spc="165" dirty="0"/>
              <a:t> </a:t>
            </a:r>
            <a:r>
              <a:rPr dirty="0"/>
              <a:t>time</a:t>
            </a:r>
            <a:r>
              <a:rPr spc="135" dirty="0"/>
              <a:t> </a:t>
            </a:r>
            <a:r>
              <a:rPr dirty="0"/>
              <a:t>complexity</a:t>
            </a:r>
            <a:r>
              <a:rPr spc="170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dirty="0"/>
              <a:t>O(N),</a:t>
            </a:r>
            <a:r>
              <a:rPr spc="185" dirty="0"/>
              <a:t> </a:t>
            </a:r>
            <a:r>
              <a:rPr dirty="0"/>
              <a:t>which</a:t>
            </a:r>
            <a:r>
              <a:rPr spc="120" dirty="0"/>
              <a:t> </a:t>
            </a:r>
            <a:r>
              <a:rPr dirty="0"/>
              <a:t>in</a:t>
            </a:r>
            <a:r>
              <a:rPr spc="175" dirty="0"/>
              <a:t> </a:t>
            </a:r>
            <a:r>
              <a:rPr dirty="0"/>
              <a:t>turn</a:t>
            </a:r>
            <a:r>
              <a:rPr spc="190" dirty="0"/>
              <a:t> </a:t>
            </a:r>
            <a:r>
              <a:rPr dirty="0"/>
              <a:t>makes</a:t>
            </a:r>
            <a:r>
              <a:rPr spc="160" dirty="0"/>
              <a:t> </a:t>
            </a:r>
            <a:r>
              <a:rPr dirty="0"/>
              <a:t>it</a:t>
            </a:r>
            <a:r>
              <a:rPr spc="180" dirty="0"/>
              <a:t> </a:t>
            </a:r>
            <a:r>
              <a:rPr spc="-20" dirty="0"/>
              <a:t>slow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datasets.</a:t>
            </a:r>
          </a:p>
          <a:p>
            <a:pPr marL="499745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99745" algn="l"/>
              </a:tabLst>
            </a:pPr>
            <a:r>
              <a:rPr dirty="0"/>
              <a:t>Not</a:t>
            </a:r>
            <a:r>
              <a:rPr spc="-60" dirty="0"/>
              <a:t> </a:t>
            </a:r>
            <a:r>
              <a:rPr dirty="0"/>
              <a:t>suitable</a:t>
            </a:r>
            <a:r>
              <a:rPr spc="-4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arrays.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669798"/>
            <a:ext cx="7357745" cy="1809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412750" indent="-4000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143000"/>
            <a:ext cx="6274435" cy="47993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Example values for M and N (you can change or take user input)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M = 5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N = 4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a = 0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b = []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First loop: add i to a from 0 to M-1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for i in range(M):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a += i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# Second loop: input N elements into list b and add them to a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for i in range(N):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r>
              <a:rPr lang="en-US" sz="1500" b="1" dirty="0">
                <a:latin typeface="Calibri"/>
                <a:cs typeface="Calibri"/>
              </a:rPr>
              <a:t> = int(input(</a:t>
            </a:r>
            <a:r>
              <a:rPr lang="en-US" sz="1500" b="1" dirty="0" err="1">
                <a:latin typeface="Calibri"/>
                <a:cs typeface="Calibri"/>
              </a:rPr>
              <a:t>f"Enter</a:t>
            </a:r>
            <a:r>
              <a:rPr lang="en-US" sz="1500" b="1" dirty="0">
                <a:latin typeface="Calibri"/>
                <a:cs typeface="Calibri"/>
              </a:rPr>
              <a:t> value {i+1}: "))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</a:t>
            </a:r>
            <a:r>
              <a:rPr lang="en-US" sz="1500" b="1" dirty="0" err="1">
                <a:latin typeface="Calibri"/>
                <a:cs typeface="Calibri"/>
              </a:rPr>
              <a:t>b.append</a:t>
            </a:r>
            <a:r>
              <a:rPr lang="en-US" sz="1500" b="1" dirty="0">
                <a:latin typeface="Calibri"/>
                <a:cs typeface="Calibri"/>
              </a:rPr>
              <a:t>(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r>
              <a:rPr lang="en-US" sz="1500" b="1" dirty="0">
                <a:latin typeface="Calibri"/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    a += </a:t>
            </a:r>
            <a:r>
              <a:rPr lang="en-US" sz="1500" b="1" dirty="0" err="1">
                <a:latin typeface="Calibri"/>
                <a:cs typeface="Calibri"/>
              </a:rPr>
              <a:t>val</a:t>
            </a:r>
            <a:endParaRPr lang="en-US" sz="15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00" b="1" dirty="0">
                <a:latin typeface="Calibri"/>
                <a:cs typeface="Calibri"/>
              </a:rPr>
              <a:t>print("Final value of a:", a)</a:t>
            </a: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endParaRPr lang="en-US" sz="1500" b="1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latin typeface="Calibri"/>
                <a:cs typeface="Calibri"/>
              </a:rPr>
              <a:t>What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space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and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time</a:t>
            </a:r>
            <a:r>
              <a:rPr sz="1500" b="1" spc="-8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complexity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of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above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code?</a:t>
            </a:r>
            <a:endParaRPr sz="1500" dirty="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a: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O(M+N),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O(M+N)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b: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O(N),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O(M*N)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c: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O(M),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O(M)</a:t>
            </a:r>
            <a:endParaRPr sz="1500" dirty="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d: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Space: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O(N),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O(M+N)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590" y="1353502"/>
            <a:ext cx="5586095" cy="45095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9875" algn="l"/>
              </a:tabLst>
            </a:pPr>
            <a:r>
              <a:rPr lang="en-US" sz="2000" b="1" dirty="0">
                <a:latin typeface="Calibri"/>
                <a:cs typeface="Calibri"/>
              </a:rPr>
              <a:t>2</a:t>
            </a:r>
            <a:r>
              <a:rPr lang="en-US" b="1" dirty="0">
                <a:latin typeface="Calibri"/>
                <a:cs typeface="Calibri"/>
              </a:rPr>
              <a:t>. </a:t>
            </a:r>
            <a:r>
              <a:rPr b="1" dirty="0">
                <a:latin typeface="Calibri"/>
                <a:cs typeface="Calibri"/>
              </a:rPr>
              <a:t>Let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us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consider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following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four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arrays: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A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[9,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11,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7,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35]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B =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[1,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2,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9,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15,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27]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C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[29,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27,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27,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18,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4,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2]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[1,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8,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5,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6,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7,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8,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9]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Which of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arrays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are </a:t>
            </a:r>
            <a:r>
              <a:rPr b="1" spc="-10" dirty="0">
                <a:latin typeface="Calibri"/>
                <a:cs typeface="Calibri"/>
              </a:rPr>
              <a:t>sorted?</a:t>
            </a:r>
            <a:endParaRPr dirty="0">
              <a:latin typeface="Calibri"/>
              <a:cs typeface="Calibri"/>
            </a:endParaRPr>
          </a:p>
          <a:p>
            <a:pPr marL="69850" marR="4434840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a: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C </a:t>
            </a:r>
            <a:r>
              <a:rPr dirty="0">
                <a:latin typeface="Calibri"/>
                <a:cs typeface="Calibri"/>
              </a:rPr>
              <a:t>b: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D </a:t>
            </a:r>
            <a:r>
              <a:rPr dirty="0">
                <a:latin typeface="Calibri"/>
                <a:cs typeface="Calibri"/>
              </a:rPr>
              <a:t>c: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C </a:t>
            </a:r>
            <a:r>
              <a:rPr dirty="0">
                <a:latin typeface="Calibri"/>
                <a:cs typeface="Calibri"/>
              </a:rPr>
              <a:t>d: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D</a:t>
            </a:r>
            <a:endParaRPr lang="en-US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20"/>
              </a:spcBef>
              <a:tabLst>
                <a:tab pos="269875" algn="l"/>
              </a:tabLst>
            </a:pPr>
            <a:r>
              <a:rPr lang="en-US" b="1" dirty="0">
                <a:latin typeface="Calibri"/>
                <a:cs typeface="Calibri"/>
              </a:rPr>
              <a:t>3. If</a:t>
            </a:r>
            <a:r>
              <a:rPr lang="en-US" b="1" spc="-9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for</a:t>
            </a:r>
            <a:r>
              <a:rPr lang="en-US" b="1" spc="-6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large inputs,</a:t>
            </a:r>
            <a:r>
              <a:rPr lang="en-US" b="1" spc="-2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X</a:t>
            </a:r>
            <a:r>
              <a:rPr lang="en-US" b="1" spc="-2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is</a:t>
            </a:r>
            <a:r>
              <a:rPr lang="en-US" b="1" spc="-10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b="1" spc="-5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better</a:t>
            </a:r>
            <a:r>
              <a:rPr lang="en-US" b="1" spc="5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choice than</a:t>
            </a:r>
            <a:r>
              <a:rPr lang="en-US" b="1" spc="10" dirty="0">
                <a:latin typeface="Calibri"/>
                <a:cs typeface="Calibri"/>
              </a:rPr>
              <a:t> </a:t>
            </a:r>
            <a:r>
              <a:rPr lang="en-US" b="1" spc="-155" dirty="0">
                <a:latin typeface="Calibri"/>
                <a:cs typeface="Calibri"/>
              </a:rPr>
              <a:t>Y,</a:t>
            </a:r>
            <a:r>
              <a:rPr lang="en-US" b="1" spc="5" dirty="0">
                <a:latin typeface="Calibri"/>
                <a:cs typeface="Calibri"/>
              </a:rPr>
              <a:t> </a:t>
            </a:r>
            <a:r>
              <a:rPr lang="en-US" b="1" spc="-10" dirty="0">
                <a:latin typeface="Calibri"/>
                <a:cs typeface="Calibri"/>
              </a:rPr>
              <a:t>then:</a:t>
            </a:r>
            <a:endParaRPr lang="en-US" dirty="0">
              <a:latin typeface="Calibri"/>
              <a:cs typeface="Calibri"/>
            </a:endParaRPr>
          </a:p>
          <a:p>
            <a:pPr marL="69850" marR="1134745" algn="just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a: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asymptotically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 </a:t>
            </a:r>
            <a:r>
              <a:rPr spc="-10" dirty="0">
                <a:latin typeface="Calibri"/>
                <a:cs typeface="Calibri"/>
              </a:rPr>
              <a:t>efficient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 </a:t>
            </a:r>
            <a:r>
              <a:rPr dirty="0">
                <a:latin typeface="Calibri"/>
                <a:cs typeface="Calibri"/>
              </a:rPr>
              <a:t>b: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asymptotically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 </a:t>
            </a:r>
            <a:r>
              <a:rPr spc="-10" dirty="0">
                <a:latin typeface="Calibri"/>
                <a:cs typeface="Calibri"/>
              </a:rPr>
              <a:t>efficient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Y </a:t>
            </a:r>
            <a:r>
              <a:rPr dirty="0">
                <a:latin typeface="Calibri"/>
                <a:cs typeface="Calibri"/>
              </a:rPr>
              <a:t>c: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equivalently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efficient</a:t>
            </a:r>
            <a:endParaRPr dirty="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r>
              <a:rPr dirty="0">
                <a:latin typeface="Calibri"/>
                <a:cs typeface="Calibri"/>
              </a:rPr>
              <a:t>d: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None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above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4159" y="1265681"/>
            <a:ext cx="8786495" cy="460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>
              <a:lnSpc>
                <a:spcPct val="150200"/>
              </a:lnSpc>
              <a:spcBef>
                <a:spcPts val="95"/>
              </a:spcBef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Given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1]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8255" indent="-4445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[10,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30,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50],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30.</a:t>
            </a:r>
            <a:endParaRPr sz="2000">
              <a:latin typeface="Calibri"/>
              <a:cs typeface="Calibri"/>
            </a:endParaRPr>
          </a:p>
          <a:p>
            <a:pPr marL="12700" marR="1079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Implement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3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list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integers.</a:t>
            </a:r>
            <a:endParaRPr sz="2000">
              <a:latin typeface="Calibri"/>
              <a:cs typeface="Calibri"/>
            </a:endParaRPr>
          </a:p>
          <a:p>
            <a:pPr marL="12700" marR="825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terms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12700" marR="952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How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best-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10?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12" y="1306258"/>
            <a:ext cx="8425815" cy="37452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459"/>
              </a:spcBef>
              <a:buAutoNum type="arabicPeriod" startAt="6"/>
              <a:tabLst>
                <a:tab pos="355600" algn="l"/>
                <a:tab pos="424180" algn="l"/>
              </a:tabLst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9],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C++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floating-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point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numbers.</a:t>
            </a:r>
            <a:endParaRPr sz="2000">
              <a:latin typeface="Calibri"/>
              <a:cs typeface="Calibri"/>
            </a:endParaRPr>
          </a:p>
          <a:p>
            <a:pPr marL="355600" marR="1079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complexity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searching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5600" marR="698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25]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159" y="1265681"/>
            <a:ext cx="8786495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>
              <a:lnSpc>
                <a:spcPct val="150200"/>
              </a:lnSpc>
              <a:spcBef>
                <a:spcPts val="95"/>
              </a:spcBef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[3,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15]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4330" marR="1206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 size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required?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Java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strings.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 startAt="10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[2,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10],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7.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5]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find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3.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 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505902"/>
            <a:ext cx="7341870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traverse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completely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whose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85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returned;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otherwise,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371218"/>
            <a:ext cx="8128634" cy="3692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Quicksort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Choose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3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52308"/>
            <a:ext cx="7287895" cy="2314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intuition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Learn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naive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Linear Search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Searching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8495" cy="239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record,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chunk,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1195070" algn="l"/>
                <a:tab pos="1722120" algn="l"/>
                <a:tab pos="2372995" algn="l"/>
                <a:tab pos="2866390" algn="l"/>
                <a:tab pos="4060190" algn="l"/>
                <a:tab pos="5016500" algn="l"/>
                <a:tab pos="5375275" algn="l"/>
                <a:tab pos="5980430" algn="l"/>
                <a:tab pos="7220584" algn="l"/>
                <a:tab pos="79267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0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forms: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arrays,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lists,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trees,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heaps,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graphs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etc.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nowadays,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825" y="3933825"/>
            <a:ext cx="5857875" cy="2019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5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8167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698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sequential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algorithm.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simplest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simply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traverse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completely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356235" marR="1016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returned;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otherwise,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we</a:t>
            </a:r>
            <a:r>
              <a:rPr spc="-7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element</a:t>
            </a:r>
            <a:r>
              <a:rPr spc="-9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array?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56677"/>
            <a:ext cx="827722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searching.</a:t>
            </a:r>
            <a:endParaRPr sz="2000">
              <a:latin typeface="Calibri"/>
              <a:cs typeface="Calibri"/>
            </a:endParaRPr>
          </a:p>
          <a:p>
            <a:pPr marL="356235" marR="9525" indent="-343535" algn="just">
              <a:lnSpc>
                <a:spcPct val="100000"/>
              </a:lnSpc>
              <a:spcBef>
                <a:spcPts val="2410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orderly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fashion,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find, namely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356235" marR="5080" indent="-343535" algn="just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Whenever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find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report 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matched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traversed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entire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" y="3714750"/>
            <a:ext cx="8315325" cy="1905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Important</a:t>
            </a:r>
            <a:r>
              <a:rPr spc="-140" dirty="0"/>
              <a:t> </a:t>
            </a:r>
            <a:r>
              <a:rPr spc="-10" dirty="0"/>
              <a:t>Observations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461135"/>
            <a:ext cx="8275955" cy="3540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observations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ordering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913130" algn="l"/>
                <a:tab pos="1212850" algn="l"/>
                <a:tab pos="2203450" algn="l"/>
                <a:tab pos="2650490" algn="l"/>
                <a:tab pos="3474085" algn="l"/>
                <a:tab pos="4439285" algn="l"/>
                <a:tab pos="4926330" algn="l"/>
                <a:tab pos="5682615" algn="l"/>
                <a:tab pos="6350635" algn="l"/>
                <a:tab pos="6786880" algn="l"/>
                <a:tab pos="7915275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because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iterate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searching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guaranteed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 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guaranteed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Step</a:t>
            </a:r>
            <a:r>
              <a:rPr spc="-6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dirty="0"/>
              <a:t>Step</a:t>
            </a:r>
            <a:r>
              <a:rPr spc="-125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Searching</a:t>
            </a:r>
            <a:r>
              <a:rPr spc="-65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050" y="1200150"/>
            <a:ext cx="8343900" cy="46672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1881</Words>
  <Application>Microsoft Office PowerPoint</Application>
  <PresentationFormat>On-screen Show (4:3)</PresentationFormat>
  <Paragraphs>214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Black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Session 38</vt:lpstr>
      <vt:lpstr>RECAP</vt:lpstr>
      <vt:lpstr>Objective of the Session</vt:lpstr>
      <vt:lpstr>Searching</vt:lpstr>
      <vt:lpstr>Linear Search</vt:lpstr>
      <vt:lpstr>How can we search an element in an array?</vt:lpstr>
      <vt:lpstr>Important Observations</vt:lpstr>
      <vt:lpstr>Step by Step Process for Searching an Element</vt:lpstr>
      <vt:lpstr>Algorithm</vt:lpstr>
      <vt:lpstr>Algorithm</vt:lpstr>
      <vt:lpstr>PowerPoint Presentation</vt:lpstr>
      <vt:lpstr>Demo</vt:lpstr>
      <vt:lpstr>Demo</vt:lpstr>
      <vt:lpstr>Demo</vt:lpstr>
      <vt:lpstr>Demo</vt:lpstr>
      <vt:lpstr>Demo</vt:lpstr>
      <vt:lpstr>Demo</vt:lpstr>
      <vt:lpstr>code</vt:lpstr>
      <vt:lpstr>Linear Search complexity</vt:lpstr>
      <vt:lpstr>Applications of Linear Search</vt:lpstr>
      <vt:lpstr>Advantages of Linear Search</vt:lpstr>
      <vt:lpstr>Disadvantages of Linear Search</vt:lpstr>
      <vt:lpstr>Test Your Knowledge</vt:lpstr>
      <vt:lpstr>Test Your Knowledge</vt:lpstr>
      <vt:lpstr>Exercises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4</cp:revision>
  <dcterms:created xsi:type="dcterms:W3CDTF">2025-08-06T07:44:50Z</dcterms:created>
  <dcterms:modified xsi:type="dcterms:W3CDTF">2025-08-06T08:00:18Z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