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3" r:id="rId25"/>
    <p:sldId id="284" r:id="rId26"/>
    <p:sldId id="285" r:id="rId27"/>
    <p:sldId id="286" r:id="rId2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512" y="128524"/>
            <a:ext cx="8884920" cy="7439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6379" y="1299844"/>
            <a:ext cx="8651240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kacademy.co.in/2021/06/c-program-algorithm-for-binary-search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ttobotcode.com/binarySearch/index.html" TargetMode="Externa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kOUuPNTF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oC4y6RLlz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1981200" y="3067049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Sylfaen"/>
                <a:cs typeface="Sylfaen"/>
              </a:rPr>
              <a:t>School</a:t>
            </a:r>
            <a:r>
              <a:rPr sz="2000" spc="-3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2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Engineering</a:t>
            </a:r>
            <a:r>
              <a:rPr sz="2000" spc="-4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3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1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Mangalam</a:t>
            </a:r>
            <a:r>
              <a:rPr sz="2000" spc="-25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dirty="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6575" y="1110297"/>
            <a:ext cx="4043045" cy="46805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154555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else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&gt;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spc="-20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12700" marR="226314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 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6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loop]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 pos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-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"value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20" dirty="0">
                <a:latin typeface="Calibri"/>
                <a:cs typeface="Calibri"/>
              </a:rPr>
              <a:t> present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array" </a:t>
            </a:r>
            <a:r>
              <a:rPr sz="2000" dirty="0">
                <a:latin typeface="Calibri"/>
                <a:cs typeface="Calibri"/>
              </a:rPr>
              <a:t>[end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if]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exit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1465" y="1357693"/>
            <a:ext cx="8636635" cy="460375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equal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array,</a:t>
            </a:r>
            <a:r>
              <a:rPr sz="2000" spc="3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value,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greater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target</a:t>
            </a:r>
            <a:r>
              <a:rPr sz="2000" spc="3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pick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  <a:p>
            <a:pPr marL="12700" marR="953135">
              <a:lnSpc>
                <a:spcPct val="1502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matched.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match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found,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799" y="1625600"/>
            <a:ext cx="5410201" cy="4013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97454" y="6011862"/>
            <a:ext cx="569785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https://akacademy.co.in/2021/06/c-program-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algorithm-</a:t>
            </a:r>
            <a:r>
              <a:rPr sz="14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for-</a:t>
            </a:r>
            <a:r>
              <a:rPr sz="1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binary-search.html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200150"/>
            <a:ext cx="8134350" cy="46386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1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Example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50" y="1266825"/>
            <a:ext cx="8677275" cy="45624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4116" y="5764529"/>
            <a:ext cx="419671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https://ottobotcode.com/binarySearch/index.html</a:t>
            </a:r>
            <a:endParaRPr sz="155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36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complexity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51560" y="3808412"/>
            <a:ext cx="5554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space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complexity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linear</a:t>
            </a:r>
            <a:r>
              <a:rPr sz="2400" i="1" spc="-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search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is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O(1).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80237" y="1475422"/>
          <a:ext cx="6779258" cy="1577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96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96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94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spc="-20" dirty="0">
                          <a:latin typeface="Times New Roman"/>
                          <a:cs typeface="Times New Roman"/>
                        </a:rPr>
                        <a:t>Case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sz="155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55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spc="-10" dirty="0">
                          <a:latin typeface="Times New Roman"/>
                          <a:cs typeface="Times New Roman"/>
                        </a:rPr>
                        <a:t>Complexity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86995" marB="0">
                    <a:lnL w="9525">
                      <a:solidFill>
                        <a:srgbClr val="2F552E"/>
                      </a:solidFill>
                      <a:prstDash val="solid"/>
                    </a:lnL>
                    <a:lnR w="9525">
                      <a:solidFill>
                        <a:srgbClr val="2F552E"/>
                      </a:solidFill>
                      <a:prstDash val="solid"/>
                    </a:lnR>
                    <a:lnT w="9525">
                      <a:solidFill>
                        <a:srgbClr val="2F552E"/>
                      </a:solidFill>
                      <a:prstDash val="solid"/>
                    </a:lnT>
                    <a:solidFill>
                      <a:srgbClr val="C6CC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sz="1550" b="1" spc="6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550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O(1)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sz="1550" b="1" spc="55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135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  <a:solidFill>
                      <a:srgbClr val="EEF0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b="1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sz="1550" b="1" spc="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550" b="1" spc="-2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550" spc="-10" dirty="0">
                          <a:solidFill>
                            <a:srgbClr val="333333"/>
                          </a:solidFill>
                          <a:latin typeface="Calibri"/>
                          <a:cs typeface="Calibri"/>
                        </a:rPr>
                        <a:t>O(logn)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T="64769" marB="0">
                    <a:lnL w="9525">
                      <a:solidFill>
                        <a:srgbClr val="C6CCBD"/>
                      </a:solidFill>
                      <a:prstDash val="solid"/>
                    </a:lnL>
                    <a:lnR w="9525">
                      <a:solidFill>
                        <a:srgbClr val="C6CCBD"/>
                      </a:solidFill>
                      <a:prstDash val="solid"/>
                    </a:lnR>
                    <a:lnT w="9525">
                      <a:solidFill>
                        <a:srgbClr val="C6CCBD"/>
                      </a:solidFill>
                      <a:prstDash val="solid"/>
                    </a:lnT>
                    <a:lnB w="9525">
                      <a:solidFill>
                        <a:srgbClr val="C6CCB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Applications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1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52308"/>
            <a:ext cx="8380730" cy="2772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715" indent="-343535" algn="just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building</a:t>
            </a:r>
            <a:r>
              <a:rPr sz="2000" spc="1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block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1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algorithms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training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or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optimal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hyper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parameters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model.</a:t>
            </a:r>
            <a:endParaRPr sz="2000">
              <a:latin typeface="Calibri"/>
              <a:cs typeface="Calibri"/>
            </a:endParaRPr>
          </a:p>
          <a:p>
            <a:pPr marL="355600" marR="5080" indent="-343535" algn="just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computer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graphics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ray </a:t>
            </a:r>
            <a:r>
              <a:rPr sz="2000" dirty="0">
                <a:latin typeface="Calibri"/>
                <a:cs typeface="Calibri"/>
              </a:rPr>
              <a:t>tracing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texture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mapping.</a:t>
            </a:r>
            <a:endParaRPr sz="200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database</a:t>
            </a:r>
            <a:r>
              <a:rPr sz="2000" b="1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Advantages</a:t>
            </a:r>
            <a:r>
              <a:rPr sz="36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730049"/>
            <a:ext cx="8280400" cy="231394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faster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linear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3610"/>
              </a:lnSpc>
              <a:spcBef>
                <a:spcPts val="31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1098550" algn="l"/>
                <a:tab pos="2125345" algn="l"/>
                <a:tab pos="2780030" algn="l"/>
                <a:tab pos="3528060" algn="l"/>
                <a:tab pos="4694555" algn="l"/>
                <a:tab pos="5976620" algn="l"/>
                <a:tab pos="6614795" algn="l"/>
                <a:tab pos="6916420" algn="l"/>
                <a:tab pos="7786370" algn="l"/>
              </a:tabLst>
            </a:pPr>
            <a:r>
              <a:rPr sz="2000" spc="-2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efficient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than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other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searching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algorithms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5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similar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time complexity,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interpolation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88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well-</a:t>
            </a:r>
            <a:r>
              <a:rPr sz="2000" dirty="0">
                <a:latin typeface="Calibri"/>
                <a:cs typeface="Calibri"/>
              </a:rPr>
              <a:t>suited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datasets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external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memory,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drive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cloud.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Disadvantages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36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841182"/>
            <a:ext cx="8129905" cy="231457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structure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searched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contiguous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locations.</a:t>
            </a:r>
            <a:endParaRPr sz="2000">
              <a:latin typeface="Calibri"/>
              <a:cs typeface="Calibri"/>
            </a:endParaRPr>
          </a:p>
          <a:p>
            <a:pPr marL="356235" marR="635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requires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comparable, </a:t>
            </a:r>
            <a:r>
              <a:rPr sz="2000" dirty="0">
                <a:latin typeface="Calibri"/>
                <a:cs typeface="Calibri"/>
              </a:rPr>
              <a:t>meaning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ordered.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5943600" cy="2974340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Iteration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41630" marR="5080" indent="-324485">
              <a:lnSpc>
                <a:spcPct val="107700"/>
              </a:lnSpc>
              <a:spcBef>
                <a:spcPts val="670"/>
              </a:spcBef>
            </a:pPr>
            <a:r>
              <a:rPr sz="1800" dirty="0">
                <a:latin typeface="Verdana"/>
                <a:cs typeface="Verdana"/>
              </a:rPr>
              <a:t>do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until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pointers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and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meet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each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other.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high)/2</a:t>
            </a:r>
            <a:endParaRPr sz="1800">
              <a:latin typeface="Verdana"/>
              <a:cs typeface="Verdana"/>
            </a:endParaRPr>
          </a:p>
          <a:p>
            <a:pPr marL="665480" marR="3519170" indent="-324485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arr[mid])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>
              <a:latin typeface="Verdana"/>
              <a:cs typeface="Verdana"/>
            </a:endParaRPr>
          </a:p>
          <a:p>
            <a:pPr marL="665480" marR="427990" indent="-32448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(x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arr[mid])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 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341630">
              <a:lnSpc>
                <a:spcPct val="100000"/>
              </a:lnSpc>
              <a:spcBef>
                <a:spcPts val="60"/>
              </a:spcBef>
              <a:tabLst>
                <a:tab pos="2661285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</a:t>
            </a:r>
            <a:endParaRPr sz="1800">
              <a:latin typeface="Verdana"/>
              <a:cs typeface="Verdana"/>
            </a:endParaRPr>
          </a:p>
          <a:p>
            <a:pPr marL="665480">
              <a:lnSpc>
                <a:spcPct val="100000"/>
              </a:lnSpc>
              <a:spcBef>
                <a:spcPts val="170"/>
              </a:spcBef>
            </a:pPr>
            <a:r>
              <a:rPr sz="1800" dirty="0">
                <a:latin typeface="Verdana"/>
                <a:cs typeface="Verdana"/>
              </a:rPr>
              <a:t>high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 mid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74415" y="5394642"/>
            <a:ext cx="19284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Complete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</a:t>
            </a:r>
            <a:r>
              <a:rPr sz="1800" u="heavy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90851" y="1300225"/>
            <a:ext cx="4314825" cy="5619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6985" algn="ctr">
              <a:lnSpc>
                <a:spcPct val="100000"/>
              </a:lnSpc>
              <a:spcBef>
                <a:spcPts val="75"/>
              </a:spcBef>
            </a:pP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39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9291" y="2582481"/>
            <a:ext cx="457327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7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Search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Applications</a:t>
            </a:r>
            <a:endParaRPr sz="2400">
              <a:latin typeface="Calibri"/>
              <a:cs typeface="Calibri"/>
            </a:endParaRPr>
          </a:p>
          <a:p>
            <a:pPr marL="354330" marR="95250" indent="-342265">
              <a:lnSpc>
                <a:spcPts val="2850"/>
              </a:lnSpc>
              <a:spcBef>
                <a:spcPts val="11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	Search</a:t>
            </a:r>
            <a:endParaRPr sz="2400">
              <a:latin typeface="Calibri"/>
              <a:cs typeface="Calibri"/>
            </a:endParaRPr>
          </a:p>
          <a:p>
            <a:pPr marL="424180" indent="-411480">
              <a:lnSpc>
                <a:spcPts val="2845"/>
              </a:lnSpc>
              <a:buFont typeface="Wingdings"/>
              <a:buChar char=""/>
              <a:tabLst>
                <a:tab pos="424180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Code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0880" y="1329633"/>
            <a:ext cx="6205220" cy="4747895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Recursive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Method</a:t>
            </a:r>
            <a:endParaRPr sz="2400">
              <a:latin typeface="Calibri"/>
              <a:cs typeface="Calibri"/>
            </a:endParaRPr>
          </a:p>
          <a:p>
            <a:pPr marL="341630" marR="2661920" indent="-324485">
              <a:lnSpc>
                <a:spcPct val="107700"/>
              </a:lnSpc>
              <a:spcBef>
                <a:spcPts val="670"/>
              </a:spcBef>
            </a:pP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high)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</a:t>
            </a:r>
            <a:r>
              <a:rPr sz="1800" spc="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 </a:t>
            </a:r>
            <a:r>
              <a:rPr sz="1800" spc="-20" dirty="0">
                <a:latin typeface="Verdana"/>
                <a:cs typeface="Verdana"/>
              </a:rPr>
              <a:t>high</a:t>
            </a:r>
            <a:endParaRPr sz="1800">
              <a:latin typeface="Verdana"/>
              <a:cs typeface="Verdana"/>
            </a:endParaRPr>
          </a:p>
          <a:p>
            <a:pPr marL="341630" marR="4164965" indent="323850">
              <a:lnSpc>
                <a:spcPct val="107800"/>
              </a:lnSpc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False </a:t>
            </a:r>
            <a:r>
              <a:rPr sz="1800" spc="-20" dirty="0">
                <a:latin typeface="Verdana"/>
                <a:cs typeface="Verdana"/>
              </a:rPr>
              <a:t>else</a:t>
            </a:r>
            <a:endParaRPr sz="1800">
              <a:latin typeface="Verdana"/>
              <a:cs typeface="Verdana"/>
            </a:endParaRPr>
          </a:p>
          <a:p>
            <a:pPr marL="665480" marR="2900045">
              <a:lnSpc>
                <a:spcPts val="2330"/>
              </a:lnSpc>
              <a:spcBef>
                <a:spcPts val="30"/>
              </a:spcBef>
            </a:pPr>
            <a:r>
              <a:rPr sz="1800" dirty="0">
                <a:latin typeface="Verdana"/>
                <a:cs typeface="Verdana"/>
              </a:rPr>
              <a:t>mid 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(low +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high)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50" dirty="0">
                <a:latin typeface="Verdana"/>
                <a:cs typeface="Verdana"/>
              </a:rPr>
              <a:t>2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endParaRPr sz="1800">
              <a:latin typeface="Verdana"/>
              <a:cs typeface="Verdana"/>
            </a:endParaRPr>
          </a:p>
          <a:p>
            <a:pPr marL="989330">
              <a:lnSpc>
                <a:spcPct val="100000"/>
              </a:lnSpc>
              <a:spcBef>
                <a:spcPts val="60"/>
              </a:spcBef>
            </a:pP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mid</a:t>
            </a:r>
            <a:endParaRPr sz="1800">
              <a:latin typeface="Verdana"/>
              <a:cs typeface="Verdana"/>
            </a:endParaRPr>
          </a:p>
          <a:p>
            <a:pPr marL="989330" marR="5080" indent="-324485">
              <a:lnSpc>
                <a:spcPct val="107700"/>
              </a:lnSpc>
              <a:tabLst>
                <a:tab pos="3527425" algn="l"/>
              </a:tabLst>
            </a:pPr>
            <a:r>
              <a:rPr sz="1800" dirty="0">
                <a:latin typeface="Verdana"/>
                <a:cs typeface="Verdana"/>
              </a:rPr>
              <a:t>else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if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&gt;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arr[mid]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right</a:t>
            </a:r>
            <a:r>
              <a:rPr sz="1800" spc="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+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1,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high)</a:t>
            </a:r>
            <a:endParaRPr sz="1800">
              <a:latin typeface="Verdana"/>
              <a:cs typeface="Verdana"/>
            </a:endParaRPr>
          </a:p>
          <a:p>
            <a:pPr marL="989330" marR="64769" indent="-324485">
              <a:lnSpc>
                <a:spcPts val="2330"/>
              </a:lnSpc>
              <a:spcBef>
                <a:spcPts val="30"/>
              </a:spcBef>
              <a:tabLst>
                <a:tab pos="3634104" algn="l"/>
              </a:tabLst>
            </a:pPr>
            <a:r>
              <a:rPr sz="1800" spc="-20" dirty="0">
                <a:latin typeface="Verdana"/>
                <a:cs typeface="Verdana"/>
              </a:rPr>
              <a:t>else</a:t>
            </a:r>
            <a:r>
              <a:rPr sz="1800" dirty="0">
                <a:latin typeface="Verdana"/>
                <a:cs typeface="Verdana"/>
              </a:rPr>
              <a:t>	//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</a:t>
            </a:r>
            <a:r>
              <a:rPr sz="1800" spc="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is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the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left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side </a:t>
            </a:r>
            <a:r>
              <a:rPr sz="1800" dirty="0">
                <a:latin typeface="Verdana"/>
                <a:cs typeface="Verdana"/>
              </a:rPr>
              <a:t>return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binarySearch(arr,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x,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low,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mid</a:t>
            </a:r>
            <a:r>
              <a:rPr sz="1800" spc="-2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-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1)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1800">
              <a:latin typeface="Verdana"/>
              <a:cs typeface="Verdana"/>
            </a:endParaRPr>
          </a:p>
          <a:p>
            <a:pPr marR="22860" algn="r">
              <a:lnSpc>
                <a:spcPct val="100000"/>
              </a:lnSpc>
            </a:pP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Complete</a:t>
            </a:r>
            <a:r>
              <a:rPr sz="18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Code</a:t>
            </a:r>
            <a:r>
              <a:rPr sz="1800" u="heavy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here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685" y="326263"/>
          <a:ext cx="8893174" cy="5831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8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0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4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855">
                <a:tc>
                  <a:txBody>
                    <a:bodyPr/>
                    <a:lstStyle/>
                    <a:p>
                      <a:pPr marL="57213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Parameters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44600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661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6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17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6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Definition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860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75565" algn="just">
                        <a:lnSpc>
                          <a:spcPct val="100800"/>
                        </a:lnSpc>
                        <a:spcBef>
                          <a:spcPts val="135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Linear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sequentially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checks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each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until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finds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match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exhausts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208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5244">
                        <a:lnSpc>
                          <a:spcPct val="1008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Binary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continuously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divides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sorted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comparing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middle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element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Complexity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97155">
                        <a:lnSpc>
                          <a:spcPct val="100800"/>
                        </a:lnSpc>
                        <a:spcBef>
                          <a:spcPts val="126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O(n),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where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is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list.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065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899"/>
                        </a:lnSpc>
                        <a:spcBef>
                          <a:spcPts val="18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complexity 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O(log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n),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making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faster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larger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1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30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66294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Less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large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80670">
                        <a:lnSpc>
                          <a:spcPct val="100800"/>
                        </a:lnSpc>
                        <a:spcBef>
                          <a:spcPts val="11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efficient,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especially</a:t>
                      </a:r>
                      <a:r>
                        <a:rPr sz="18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460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Requirement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not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list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494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Easier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implement.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5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86740">
                        <a:lnSpc>
                          <a:spcPct val="1008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Requires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complex implementation.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7220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Search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>
                        <a:lnSpc>
                          <a:spcPct val="100000"/>
                        </a:lnSpc>
                        <a:spcBef>
                          <a:spcPts val="12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Examines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element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sequentially.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6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245745">
                        <a:lnSpc>
                          <a:spcPct val="101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Eliminates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half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search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space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comparison.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12700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3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7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marR="808355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unsorted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15" marR="594360">
                        <a:lnSpc>
                          <a:spcPct val="100899"/>
                        </a:lnSpc>
                        <a:spcBef>
                          <a:spcPts val="14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Ideal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sorted datasets.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1" y="1338198"/>
            <a:ext cx="8351520" cy="39228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7620" algn="just">
              <a:lnSpc>
                <a:spcPct val="100000"/>
              </a:lnSpc>
              <a:spcBef>
                <a:spcPts val="130"/>
              </a:spcBef>
              <a:tabLst>
                <a:tab pos="282575" algn="l"/>
              </a:tabLst>
            </a:pPr>
            <a:r>
              <a:rPr lang="en-US" sz="2300" b="1" dirty="0">
                <a:latin typeface="Garamond" panose="02020404030301010803" pitchFamily="18" charset="0"/>
                <a:cs typeface="Calibri"/>
              </a:rPr>
              <a:t>1.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9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assume</a:t>
            </a:r>
            <a:r>
              <a:rPr sz="2300" b="1" spc="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300" b="1" spc="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sz="2300" b="1" spc="9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[1,23,145,178,1203].</a:t>
            </a:r>
            <a:r>
              <a:rPr sz="2300" b="1" spc="7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How</a:t>
            </a:r>
            <a:r>
              <a:rPr sz="2300" b="1" spc="7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many</a:t>
            </a:r>
            <a:r>
              <a:rPr sz="2300" b="1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iterations</a:t>
            </a:r>
            <a:r>
              <a:rPr sz="2300" b="1" spc="8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</a:t>
            </a:r>
            <a:r>
              <a:rPr sz="2300" b="1" spc="9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needed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to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find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23?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[Assuming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we</a:t>
            </a:r>
            <a:r>
              <a:rPr sz="23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 considering</a:t>
            </a:r>
            <a:r>
              <a:rPr sz="2300" b="1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floor</a:t>
            </a:r>
            <a:r>
              <a:rPr sz="23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 floating</a:t>
            </a:r>
            <a:r>
              <a:rPr sz="23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point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values,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index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starting</a:t>
            </a:r>
            <a:r>
              <a:rPr sz="23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from</a:t>
            </a:r>
            <a:r>
              <a:rPr sz="23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1]</a:t>
            </a:r>
            <a:r>
              <a:rPr lang="en-US" sz="2300" b="1" spc="-25" dirty="0">
                <a:latin typeface="Garamond" panose="02020404030301010803" pitchFamily="18" charset="0"/>
                <a:cs typeface="Calibri"/>
              </a:rPr>
              <a:t>?</a:t>
            </a:r>
          </a:p>
          <a:p>
            <a:pPr marL="12700" marR="7620" algn="just">
              <a:lnSpc>
                <a:spcPct val="100000"/>
              </a:lnSpc>
              <a:spcBef>
                <a:spcPts val="130"/>
              </a:spcBef>
              <a:tabLst>
                <a:tab pos="282575" algn="l"/>
              </a:tabLst>
            </a:pPr>
            <a:endParaRPr lang="en-US" sz="23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00000"/>
              </a:lnSpc>
              <a:spcBef>
                <a:spcPts val="5"/>
              </a:spcBef>
              <a:tabLst>
                <a:tab pos="271780" algn="l"/>
              </a:tabLst>
            </a:pPr>
            <a:r>
              <a:rPr lang="en-US" sz="2300" b="1" dirty="0">
                <a:latin typeface="Garamond" panose="02020404030301010803" pitchFamily="18" charset="0"/>
                <a:cs typeface="Calibri"/>
              </a:rPr>
              <a:t>2.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4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assume</a:t>
            </a:r>
            <a:r>
              <a:rPr sz="23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</a:t>
            </a:r>
            <a:r>
              <a:rPr sz="2300" b="1" spc="3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[11,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33,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145,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1294,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1356,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1450,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3300,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4500,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6000,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8000,</a:t>
            </a:r>
            <a:endParaRPr sz="2300" dirty="0">
              <a:latin typeface="Garamond" panose="02020404030301010803" pitchFamily="18" charset="0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2300" b="1" dirty="0">
                <a:latin typeface="Garamond" panose="02020404030301010803" pitchFamily="18" charset="0"/>
                <a:cs typeface="Calibri"/>
              </a:rPr>
              <a:t>9000].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Let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300" b="1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4500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using</a:t>
            </a:r>
            <a:r>
              <a:rPr sz="23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search.</a:t>
            </a:r>
            <a:r>
              <a:rPr sz="2300" b="1" spc="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sz="2300" b="1" spc="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would</a:t>
            </a:r>
            <a:r>
              <a:rPr sz="23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be</a:t>
            </a:r>
            <a:r>
              <a:rPr sz="2300" b="1" spc="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the mid</a:t>
            </a:r>
            <a:r>
              <a:rPr sz="23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values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at</a:t>
            </a:r>
            <a:r>
              <a:rPr sz="2300" b="1" spc="3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300" b="1" spc="30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second</a:t>
            </a:r>
            <a:r>
              <a:rPr sz="2300" b="1" spc="34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3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third</a:t>
            </a:r>
            <a:r>
              <a:rPr sz="2300" b="1" spc="3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iteration</a:t>
            </a:r>
            <a:r>
              <a:rPr sz="2300" b="1" spc="31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respectively?</a:t>
            </a:r>
            <a:r>
              <a:rPr sz="2300" b="1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[Assuming</a:t>
            </a:r>
            <a:r>
              <a:rPr sz="2300" b="1" spc="35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we</a:t>
            </a:r>
            <a:r>
              <a:rPr sz="2300" b="1" spc="31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are</a:t>
            </a:r>
            <a:r>
              <a:rPr sz="2300" b="1" spc="36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10" dirty="0">
                <a:latin typeface="Garamond" panose="02020404030301010803" pitchFamily="18" charset="0"/>
                <a:cs typeface="Calibri"/>
              </a:rPr>
              <a:t>considering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floor</a:t>
            </a:r>
            <a:r>
              <a:rPr sz="2300" b="1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</a:t>
            </a:r>
            <a:r>
              <a:rPr sz="23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sz="23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floating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point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values,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and</a:t>
            </a:r>
            <a:r>
              <a:rPr sz="2300" b="1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index</a:t>
            </a:r>
            <a:r>
              <a:rPr sz="23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starting</a:t>
            </a:r>
            <a:r>
              <a:rPr sz="23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dirty="0">
                <a:latin typeface="Garamond" panose="02020404030301010803" pitchFamily="18" charset="0"/>
                <a:cs typeface="Calibri"/>
              </a:rPr>
              <a:t>from</a:t>
            </a:r>
            <a:r>
              <a:rPr sz="23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300" b="1" spc="-25" dirty="0">
                <a:latin typeface="Garamond" panose="02020404030301010803" pitchFamily="18" charset="0"/>
                <a:cs typeface="Calibri"/>
              </a:rPr>
              <a:t>1]</a:t>
            </a:r>
            <a:r>
              <a:rPr lang="en-US" sz="2300" b="1" spc="-25" dirty="0">
                <a:latin typeface="Garamond" panose="02020404030301010803" pitchFamily="18" charset="0"/>
                <a:cs typeface="Calibri"/>
              </a:rPr>
              <a:t>?</a:t>
            </a:r>
            <a:endParaRPr sz="2300" dirty="0">
              <a:latin typeface="Garamond" panose="02020404030301010803" pitchFamily="18" charset="0"/>
              <a:cs typeface="Calibri"/>
            </a:endParaRPr>
          </a:p>
          <a:p>
            <a:pPr marL="69850" algn="just">
              <a:lnSpc>
                <a:spcPct val="100000"/>
              </a:lnSpc>
              <a:spcBef>
                <a:spcPts val="10"/>
              </a:spcBef>
            </a:pPr>
            <a:endParaRPr sz="23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353502"/>
            <a:ext cx="6773545" cy="558422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25"/>
              </a:spcBef>
              <a:tabLst>
                <a:tab pos="269875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3.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is</a:t>
            </a:r>
            <a:r>
              <a:rPr sz="22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space</a:t>
            </a:r>
            <a:r>
              <a:rPr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complexity</a:t>
            </a:r>
            <a:r>
              <a:rPr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sz="2200" b="1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dirty="0">
                <a:latin typeface="Garamond" panose="02020404030301010803" pitchFamily="18" charset="0"/>
                <a:cs typeface="Calibri"/>
              </a:rPr>
              <a:t>implemented</a:t>
            </a:r>
            <a:r>
              <a:rPr sz="2200" b="1" spc="1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b="1" spc="-10" dirty="0">
                <a:latin typeface="Garamond" panose="02020404030301010803" pitchFamily="18" charset="0"/>
                <a:cs typeface="Calibri"/>
              </a:rPr>
              <a:t>using recursion?</a:t>
            </a:r>
            <a:endParaRPr sz="22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50000"/>
              </a:lnSpc>
              <a:spcBef>
                <a:spcPts val="2410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4. What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is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recurrence</a:t>
            </a:r>
            <a:r>
              <a:rPr lang="en-US" sz="2200" b="1" spc="-9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relation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binary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search?</a:t>
            </a:r>
          </a:p>
          <a:p>
            <a:pPr marL="12701">
              <a:lnSpc>
                <a:spcPct val="150000"/>
              </a:lnSpc>
              <a:spcBef>
                <a:spcPts val="125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5.In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linked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list,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which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algorithm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can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</a:t>
            </a:r>
            <a:r>
              <a:rPr lang="en-US"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used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search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for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an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element?</a:t>
            </a:r>
            <a:endParaRPr lang="en-US" sz="2200" dirty="0">
              <a:latin typeface="Garamond" panose="02020404030301010803" pitchFamily="18" charset="0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"/>
              </a:spcBef>
              <a:tabLst>
                <a:tab pos="265430" algn="l"/>
              </a:tabLst>
            </a:pPr>
            <a:r>
              <a:rPr lang="en-US" sz="2200" b="1" dirty="0">
                <a:latin typeface="Garamond" panose="02020404030301010803" pitchFamily="18" charset="0"/>
                <a:cs typeface="Calibri"/>
              </a:rPr>
              <a:t>6. Let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us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consider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sorted</a:t>
            </a:r>
            <a:r>
              <a:rPr lang="en-US" sz="2200" b="1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array</a:t>
            </a:r>
            <a:r>
              <a:rPr lang="en-US" sz="2200" b="1" spc="-8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length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N.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What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would</a:t>
            </a:r>
            <a:r>
              <a:rPr lang="en-US" sz="2200" b="1" spc="1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best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time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complexity</a:t>
            </a:r>
            <a:r>
              <a:rPr lang="en-US" sz="2200" b="1" spc="1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</a:t>
            </a:r>
            <a:r>
              <a:rPr lang="en-US" sz="2200" b="1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algorithm</a:t>
            </a:r>
            <a:r>
              <a:rPr lang="en-US" sz="2200" b="1" spc="-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find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a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pair</a:t>
            </a:r>
            <a:r>
              <a:rPr lang="en-US" sz="22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of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numbers</a:t>
            </a:r>
            <a:r>
              <a:rPr lang="en-US" sz="2200" b="1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such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that</a:t>
            </a:r>
            <a:r>
              <a:rPr lang="en-US" sz="2200" b="1" spc="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absolute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difference</a:t>
            </a:r>
            <a:r>
              <a:rPr lang="en-US" sz="2200" b="1" spc="2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10" dirty="0">
                <a:latin typeface="Garamond" panose="02020404030301010803" pitchFamily="18" charset="0"/>
                <a:cs typeface="Calibri"/>
              </a:rPr>
              <a:t>between</a:t>
            </a:r>
            <a:r>
              <a:rPr lang="en-US" sz="2200" b="1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them is</a:t>
            </a:r>
            <a:r>
              <a:rPr lang="en-US" sz="2200" b="1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equal</a:t>
            </a:r>
            <a:r>
              <a:rPr lang="en-US" sz="2200" b="1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to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p?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(</a:t>
            </a:r>
            <a:r>
              <a:rPr lang="en-US" sz="2200" b="1" dirty="0" err="1">
                <a:latin typeface="Garamond" panose="02020404030301010803" pitchFamily="18" charset="0"/>
                <a:cs typeface="Calibri"/>
              </a:rPr>
              <a:t>i.e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(</a:t>
            </a:r>
            <a:r>
              <a:rPr lang="en-US" sz="2200" b="1" dirty="0" err="1">
                <a:latin typeface="Garamond" panose="02020404030301010803" pitchFamily="18" charset="0"/>
                <a:cs typeface="Calibri"/>
              </a:rPr>
              <a:t>x,y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)</a:t>
            </a:r>
            <a:r>
              <a:rPr lang="en-US" sz="2200" b="1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where</a:t>
            </a:r>
            <a:r>
              <a:rPr lang="en-US" sz="2200" b="1" spc="2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0" dirty="0">
                <a:latin typeface="Garamond" panose="02020404030301010803" pitchFamily="18" charset="0"/>
                <a:cs typeface="Calibri"/>
              </a:rPr>
              <a:t>|x-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y|</a:t>
            </a:r>
            <a:r>
              <a:rPr lang="en-US" sz="2200" b="1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dirty="0">
                <a:latin typeface="Garamond" panose="02020404030301010803" pitchFamily="18" charset="0"/>
                <a:cs typeface="Calibri"/>
              </a:rPr>
              <a:t>=</a:t>
            </a:r>
            <a:r>
              <a:rPr lang="en-US" sz="2200" b="1" spc="30" dirty="0">
                <a:latin typeface="Garamond" panose="02020404030301010803" pitchFamily="18" charset="0"/>
                <a:cs typeface="Calibri"/>
              </a:rPr>
              <a:t> </a:t>
            </a:r>
            <a:r>
              <a:rPr lang="en-US" sz="2200" b="1" spc="-25" dirty="0">
                <a:latin typeface="Garamond" panose="02020404030301010803" pitchFamily="18" charset="0"/>
                <a:cs typeface="Calibri"/>
              </a:rPr>
              <a:t>p)</a:t>
            </a:r>
            <a:endParaRPr lang="en-US" sz="2200" dirty="0">
              <a:latin typeface="Garamond" panose="02020404030301010803" pitchFamily="18" charset="0"/>
              <a:cs typeface="Calibri"/>
            </a:endParaRPr>
          </a:p>
          <a:p>
            <a:pPr marL="12701">
              <a:lnSpc>
                <a:spcPct val="100000"/>
              </a:lnSpc>
              <a:spcBef>
                <a:spcPts val="2410"/>
              </a:spcBef>
              <a:tabLst>
                <a:tab pos="265430" algn="l"/>
              </a:tabLst>
            </a:pPr>
            <a:endParaRPr lang="en-US" sz="24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4159" y="1309687"/>
            <a:ext cx="8786495" cy="49129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7359" marR="7620" indent="-455295" algn="just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12,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14,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18,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20},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search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12.</a:t>
            </a:r>
            <a:endParaRPr sz="2000" dirty="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 the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1024?</a:t>
            </a:r>
            <a:endParaRPr sz="2000" dirty="0">
              <a:latin typeface="Calibri"/>
              <a:cs typeface="Calibri"/>
            </a:endParaRPr>
          </a:p>
          <a:p>
            <a:pPr marL="467359" marR="5715" indent="-455295" algn="just">
              <a:lnSpc>
                <a:spcPct val="100000"/>
              </a:lnSpc>
              <a:spcBef>
                <a:spcPts val="2410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algorithm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takes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desired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16,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would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take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for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32?</a:t>
            </a:r>
            <a:endParaRPr sz="2000" dirty="0">
              <a:latin typeface="Calibri"/>
              <a:cs typeface="Calibri"/>
            </a:endParaRPr>
          </a:p>
          <a:p>
            <a:pPr marL="467359" marR="1143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8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100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elements.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7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90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8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conducted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found, how many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</a:t>
            </a:r>
            <a:r>
              <a:rPr sz="2000" spc="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were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made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in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worst-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case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scenario?</a:t>
            </a:r>
            <a:endParaRPr sz="2000" dirty="0">
              <a:latin typeface="Calibri"/>
              <a:cs typeface="Calibri"/>
            </a:endParaRPr>
          </a:p>
          <a:p>
            <a:pPr marL="467359" marR="5080" indent="-455295" algn="just">
              <a:lnSpc>
                <a:spcPct val="100000"/>
              </a:lnSpc>
              <a:spcBef>
                <a:spcPts val="2415"/>
              </a:spcBef>
              <a:buAutoNum type="arabicPeriod"/>
              <a:tabLst>
                <a:tab pos="4699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11,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13,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15,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17,</a:t>
            </a:r>
            <a:r>
              <a:rPr sz="2000" spc="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19},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14.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162" y="268605"/>
            <a:ext cx="1734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Exercises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12712" y="1311973"/>
            <a:ext cx="842518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25"/>
              </a:spcBef>
              <a:buAutoNum type="arabicPeriod" startAt="6"/>
              <a:tabLst>
                <a:tab pos="355600" algn="l"/>
                <a:tab pos="410209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	In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not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absence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an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060" marR="635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Suppose</a:t>
            </a:r>
            <a:r>
              <a:rPr sz="2000" spc="1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you</a:t>
            </a:r>
            <a:r>
              <a:rPr sz="2000" spc="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1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256.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1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conducted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and</a:t>
            </a:r>
            <a:r>
              <a:rPr sz="2000" spc="1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maximum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 	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Consider</a:t>
            </a:r>
            <a:r>
              <a:rPr sz="2000" spc="3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30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2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32</a:t>
            </a:r>
            <a:r>
              <a:rPr sz="2000" spc="2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3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which</a:t>
            </a:r>
            <a:r>
              <a:rPr sz="2000" spc="2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3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3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3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performed.</a:t>
            </a:r>
            <a:r>
              <a:rPr sz="2000" spc="3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2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found</a:t>
            </a:r>
            <a:r>
              <a:rPr sz="2000" spc="-7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after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comparisons,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elements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that</a:t>
            </a:r>
            <a:r>
              <a:rPr sz="2000" spc="-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could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been</a:t>
            </a:r>
            <a:r>
              <a:rPr sz="2000" spc="-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inspected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before</a:t>
            </a:r>
            <a:r>
              <a:rPr sz="2000" spc="-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finding</a:t>
            </a:r>
            <a:r>
              <a:rPr sz="2000" spc="-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element?</a:t>
            </a:r>
            <a:endParaRPr sz="2000">
              <a:latin typeface="Calibri"/>
              <a:cs typeface="Calibri"/>
            </a:endParaRPr>
          </a:p>
          <a:p>
            <a:pPr marL="353060" marR="7620" indent="-340995" algn="just">
              <a:lnSpc>
                <a:spcPct val="100000"/>
              </a:lnSpc>
              <a:spcBef>
                <a:spcPts val="10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if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target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18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7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present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1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array,</a:t>
            </a:r>
            <a:r>
              <a:rPr sz="2000" spc="1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what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is</a:t>
            </a:r>
            <a:r>
              <a:rPr sz="2000" spc="18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the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maximum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5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it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an</a:t>
            </a:r>
            <a:r>
              <a:rPr sz="2000" spc="-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size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n?</a:t>
            </a:r>
            <a:endParaRPr sz="2000">
              <a:latin typeface="Calibri"/>
              <a:cs typeface="Calibri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5"/>
              </a:spcBef>
              <a:buAutoNum type="arabicPeriod" startAt="6"/>
              <a:tabLst>
                <a:tab pos="355600" algn="l"/>
              </a:tabLst>
            </a:pP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Given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sorted</a:t>
            </a:r>
            <a:r>
              <a:rPr sz="2000" spc="12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array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{1,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2,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3,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4,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5,</a:t>
            </a:r>
            <a:r>
              <a:rPr sz="2000" spc="14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6,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7,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8,</a:t>
            </a:r>
            <a:r>
              <a:rPr sz="2000" spc="14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9,</a:t>
            </a:r>
            <a:r>
              <a:rPr sz="2000" spc="1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10},</a:t>
            </a:r>
            <a:r>
              <a:rPr sz="2000" spc="1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perform</a:t>
            </a:r>
            <a:r>
              <a:rPr sz="2000" spc="10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binary</a:t>
            </a:r>
            <a:r>
              <a:rPr sz="2000" spc="15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search</a:t>
            </a:r>
            <a:r>
              <a:rPr sz="2000" spc="13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to 	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49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index</a:t>
            </a:r>
            <a:r>
              <a:rPr sz="2000" spc="49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of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element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8.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Additionally,</a:t>
            </a:r>
            <a:r>
              <a:rPr sz="2000" spc="25" dirty="0">
                <a:solidFill>
                  <a:srgbClr val="0D0D0D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determine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number</a:t>
            </a:r>
            <a:r>
              <a:rPr sz="2000" spc="459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D0D0D"/>
                </a:solidFill>
                <a:latin typeface="Calibri"/>
                <a:cs typeface="Calibri"/>
              </a:rPr>
              <a:t>of 	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iterations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required</a:t>
            </a:r>
            <a:r>
              <a:rPr sz="2000" spc="-60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find</a:t>
            </a:r>
            <a:r>
              <a:rPr sz="2000" spc="-1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D0D0D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D0D0D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D0D0D"/>
                </a:solidFill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9134474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966860"/>
            <a:ext cx="9139555" cy="19050"/>
          </a:xfrm>
          <a:custGeom>
            <a:avLst/>
            <a:gdLst/>
            <a:ahLst/>
            <a:cxnLst/>
            <a:rect l="l" t="t" r="r" b="b"/>
            <a:pathLst>
              <a:path w="9139555" h="19050">
                <a:moveTo>
                  <a:pt x="0" y="0"/>
                </a:moveTo>
                <a:lnTo>
                  <a:pt x="9139174" y="18659"/>
                </a:lnTo>
              </a:path>
            </a:pathLst>
          </a:custGeom>
          <a:ln w="25400">
            <a:solidFill>
              <a:srgbClr val="005F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0150" y="5591175"/>
            <a:ext cx="1809750" cy="2571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0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REVIEW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665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Binary</a:t>
            </a:r>
            <a:r>
              <a:rPr spc="-30" dirty="0"/>
              <a:t> </a:t>
            </a:r>
            <a:r>
              <a:rPr dirty="0"/>
              <a:t>search,</a:t>
            </a:r>
            <a:r>
              <a:rPr spc="-35" dirty="0"/>
              <a:t> </a:t>
            </a:r>
            <a:r>
              <a:rPr dirty="0"/>
              <a:t>we</a:t>
            </a:r>
            <a:r>
              <a:rPr spc="-75" dirty="0"/>
              <a:t> </a:t>
            </a:r>
            <a:r>
              <a:rPr dirty="0"/>
              <a:t>adopt</a:t>
            </a:r>
            <a:r>
              <a:rPr spc="-6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following</a:t>
            </a:r>
            <a:r>
              <a:rPr spc="-5" dirty="0"/>
              <a:t> </a:t>
            </a:r>
            <a:r>
              <a:rPr spc="-10" dirty="0"/>
              <a:t>strategy:</a:t>
            </a:r>
          </a:p>
          <a:p>
            <a:pPr marL="367030" indent="-342265">
              <a:lnSpc>
                <a:spcPts val="2865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Sort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array</a:t>
            </a:r>
            <a:r>
              <a:rPr spc="-55" dirty="0"/>
              <a:t> </a:t>
            </a:r>
            <a:r>
              <a:rPr spc="-10" dirty="0"/>
              <a:t>elements.</a:t>
            </a:r>
          </a:p>
          <a:p>
            <a:pPr marL="366395" marR="15240" indent="-342265">
              <a:lnSpc>
                <a:spcPts val="2930"/>
              </a:lnSpc>
              <a:spcBef>
                <a:spcPts val="40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Search</a:t>
            </a:r>
            <a:r>
              <a:rPr spc="75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dirty="0"/>
              <a:t>sorted</a:t>
            </a:r>
            <a:r>
              <a:rPr spc="65" dirty="0"/>
              <a:t> </a:t>
            </a:r>
            <a:r>
              <a:rPr dirty="0"/>
              <a:t>array</a:t>
            </a:r>
            <a:r>
              <a:rPr spc="50" dirty="0"/>
              <a:t> </a:t>
            </a:r>
            <a:r>
              <a:rPr dirty="0"/>
              <a:t>by</a:t>
            </a:r>
            <a:r>
              <a:rPr spc="40" dirty="0"/>
              <a:t> </a:t>
            </a:r>
            <a:r>
              <a:rPr dirty="0"/>
              <a:t>repeatedly</a:t>
            </a:r>
            <a:r>
              <a:rPr spc="75" dirty="0"/>
              <a:t> </a:t>
            </a:r>
            <a:r>
              <a:rPr dirty="0"/>
              <a:t>dividing</a:t>
            </a:r>
            <a:r>
              <a:rPr spc="75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search</a:t>
            </a:r>
            <a:r>
              <a:rPr spc="70" dirty="0"/>
              <a:t> </a:t>
            </a:r>
            <a:r>
              <a:rPr dirty="0"/>
              <a:t>interval</a:t>
            </a:r>
            <a:r>
              <a:rPr spc="65" dirty="0"/>
              <a:t> </a:t>
            </a:r>
            <a:r>
              <a:rPr spc="-25" dirty="0"/>
              <a:t>in 	</a:t>
            </a:r>
            <a:r>
              <a:rPr spc="-10" dirty="0"/>
              <a:t>half.</a:t>
            </a:r>
          </a:p>
          <a:p>
            <a:pPr marL="367665" indent="-342900">
              <a:lnSpc>
                <a:spcPts val="2735"/>
              </a:lnSpc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Begin</a:t>
            </a:r>
            <a:r>
              <a:rPr spc="-8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an</a:t>
            </a:r>
            <a:r>
              <a:rPr spc="-30" dirty="0"/>
              <a:t> </a:t>
            </a:r>
            <a:r>
              <a:rPr dirty="0"/>
              <a:t>interval</a:t>
            </a:r>
            <a:r>
              <a:rPr spc="-45" dirty="0"/>
              <a:t> </a:t>
            </a:r>
            <a:r>
              <a:rPr dirty="0"/>
              <a:t>covering</a:t>
            </a:r>
            <a:r>
              <a:rPr spc="-2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whole</a:t>
            </a:r>
            <a:r>
              <a:rPr spc="-50" dirty="0"/>
              <a:t> </a:t>
            </a:r>
            <a:r>
              <a:rPr spc="-10" dirty="0"/>
              <a:t>array.</a:t>
            </a:r>
          </a:p>
          <a:p>
            <a:pPr marL="367030" indent="-342265">
              <a:lnSpc>
                <a:spcPts val="2865"/>
              </a:lnSpc>
              <a:buClr>
                <a:srgbClr val="FF0000"/>
              </a:buClr>
              <a:buFont typeface="Wingdings"/>
              <a:buChar char=""/>
              <a:tabLst>
                <a:tab pos="367030" algn="l"/>
              </a:tabLst>
            </a:pPr>
            <a:r>
              <a:rPr dirty="0"/>
              <a:t>If</a:t>
            </a:r>
            <a:r>
              <a:rPr spc="40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search</a:t>
            </a:r>
            <a:r>
              <a:rPr spc="40" dirty="0"/>
              <a:t> </a:t>
            </a:r>
            <a:r>
              <a:rPr dirty="0"/>
              <a:t>key</a:t>
            </a:r>
            <a:r>
              <a:rPr spc="55" dirty="0"/>
              <a:t> </a:t>
            </a:r>
            <a:r>
              <a:rPr dirty="0"/>
              <a:t>is</a:t>
            </a:r>
            <a:r>
              <a:rPr spc="65" dirty="0"/>
              <a:t> </a:t>
            </a:r>
            <a:r>
              <a:rPr dirty="0"/>
              <a:t>less</a:t>
            </a:r>
            <a:r>
              <a:rPr spc="30" dirty="0"/>
              <a:t> </a:t>
            </a:r>
            <a:r>
              <a:rPr dirty="0"/>
              <a:t>than</a:t>
            </a:r>
            <a:r>
              <a:rPr spc="35" dirty="0"/>
              <a:t> </a:t>
            </a:r>
            <a:r>
              <a:rPr dirty="0"/>
              <a:t>the</a:t>
            </a:r>
            <a:r>
              <a:rPr spc="20" dirty="0"/>
              <a:t> </a:t>
            </a:r>
            <a:r>
              <a:rPr dirty="0"/>
              <a:t>item</a:t>
            </a:r>
            <a:r>
              <a:rPr spc="20" dirty="0"/>
              <a:t> </a:t>
            </a:r>
            <a:r>
              <a:rPr dirty="0"/>
              <a:t>in</a:t>
            </a:r>
            <a:r>
              <a:rPr spc="6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middle</a:t>
            </a:r>
            <a:r>
              <a:rPr spc="30" dirty="0"/>
              <a:t> </a:t>
            </a:r>
            <a:r>
              <a:rPr spc="-25" dirty="0"/>
              <a:t>of</a:t>
            </a:r>
          </a:p>
          <a:p>
            <a:pPr marL="367665">
              <a:lnSpc>
                <a:spcPts val="2870"/>
              </a:lnSpc>
              <a:spcBef>
                <a:spcPts val="50"/>
              </a:spcBef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interval,</a:t>
            </a:r>
            <a:r>
              <a:rPr spc="-15" dirty="0"/>
              <a:t> </a:t>
            </a:r>
            <a:r>
              <a:rPr dirty="0"/>
              <a:t>narrow</a:t>
            </a:r>
            <a:r>
              <a:rPr spc="-7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lower</a:t>
            </a:r>
            <a:r>
              <a:rPr spc="-75" dirty="0"/>
              <a:t> </a:t>
            </a:r>
            <a:r>
              <a:rPr spc="-10" dirty="0"/>
              <a:t>half.</a:t>
            </a:r>
          </a:p>
          <a:p>
            <a:pPr marL="366395" marR="5080" indent="-342265">
              <a:lnSpc>
                <a:spcPts val="2930"/>
              </a:lnSpc>
              <a:spcBef>
                <a:spcPts val="35"/>
              </a:spcBef>
              <a:buClr>
                <a:srgbClr val="FF0000"/>
              </a:buClr>
              <a:buFont typeface="Wingdings"/>
              <a:buChar char=""/>
              <a:tabLst>
                <a:tab pos="367665" algn="l"/>
              </a:tabLst>
            </a:pPr>
            <a:r>
              <a:rPr dirty="0"/>
              <a:t>Otherwise</a:t>
            </a:r>
            <a:r>
              <a:rPr spc="80" dirty="0"/>
              <a:t> </a:t>
            </a:r>
            <a:r>
              <a:rPr dirty="0"/>
              <a:t>narrow</a:t>
            </a:r>
            <a:r>
              <a:rPr spc="75" dirty="0"/>
              <a:t> </a:t>
            </a:r>
            <a:r>
              <a:rPr dirty="0"/>
              <a:t>it</a:t>
            </a:r>
            <a:r>
              <a:rPr spc="120" dirty="0"/>
              <a:t> </a:t>
            </a:r>
            <a:r>
              <a:rPr dirty="0"/>
              <a:t>to</a:t>
            </a:r>
            <a:r>
              <a:rPr spc="12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upper</a:t>
            </a:r>
            <a:r>
              <a:rPr spc="80" dirty="0"/>
              <a:t> </a:t>
            </a:r>
            <a:r>
              <a:rPr dirty="0"/>
              <a:t>half.</a:t>
            </a:r>
            <a:r>
              <a:rPr spc="95" dirty="0"/>
              <a:t> </a:t>
            </a:r>
            <a:r>
              <a:rPr dirty="0"/>
              <a:t>Repeatedly</a:t>
            </a:r>
            <a:r>
              <a:rPr spc="120" dirty="0"/>
              <a:t> </a:t>
            </a:r>
            <a:r>
              <a:rPr dirty="0"/>
              <a:t>check</a:t>
            </a:r>
            <a:r>
              <a:rPr spc="85" dirty="0"/>
              <a:t> </a:t>
            </a:r>
            <a:r>
              <a:rPr dirty="0"/>
              <a:t>until</a:t>
            </a:r>
            <a:r>
              <a:rPr spc="125" dirty="0"/>
              <a:t> </a:t>
            </a:r>
            <a:r>
              <a:rPr spc="-25" dirty="0"/>
              <a:t>the 	</a:t>
            </a:r>
            <a:r>
              <a:rPr dirty="0"/>
              <a:t>value</a:t>
            </a:r>
            <a:r>
              <a:rPr spc="-8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found</a:t>
            </a:r>
            <a:r>
              <a:rPr spc="-60" dirty="0"/>
              <a:t> </a:t>
            </a:r>
            <a:r>
              <a:rPr dirty="0"/>
              <a:t>or</a:t>
            </a:r>
            <a:r>
              <a:rPr spc="-6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interval</a:t>
            </a:r>
            <a:r>
              <a:rPr spc="-4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empty.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7314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RECAP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74662" y="1763013"/>
            <a:ext cx="8206105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  <a:tab pos="748030" algn="l"/>
                <a:tab pos="1681480" algn="l"/>
                <a:tab pos="2674620" algn="l"/>
                <a:tab pos="3168650" algn="l"/>
                <a:tab pos="4136390" algn="l"/>
                <a:tab pos="5238750" algn="l"/>
                <a:tab pos="5749290" algn="l"/>
                <a:tab pos="6259830" algn="l"/>
                <a:tab pos="7750175" algn="l"/>
              </a:tabLst>
            </a:pPr>
            <a:r>
              <a:rPr sz="2400" spc="-2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Linear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search,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simply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traverse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0" dirty="0">
                <a:latin typeface="Times New Roman"/>
                <a:cs typeface="Times New Roman"/>
              </a:rPr>
              <a:t>list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completely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"/>
              </a:spcBef>
              <a:buClr>
                <a:srgbClr val="FF0000"/>
              </a:buClr>
              <a:buFont typeface="Wingdings"/>
              <a:buChar char=""/>
            </a:pP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element 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whose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 found.</a:t>
            </a:r>
            <a:endParaRPr sz="2400">
              <a:latin typeface="Times New Roman"/>
              <a:cs typeface="Times New Roman"/>
            </a:endParaRPr>
          </a:p>
          <a:p>
            <a:pPr marL="355600" marR="6350" indent="-343535">
              <a:lnSpc>
                <a:spcPts val="5780"/>
              </a:lnSpc>
              <a:spcBef>
                <a:spcPts val="48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1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found,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1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location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item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returned; </a:t>
            </a:r>
            <a:r>
              <a:rPr sz="2400" dirty="0">
                <a:latin typeface="Times New Roman"/>
                <a:cs typeface="Times New Roman"/>
              </a:rPr>
              <a:t>otherwise,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returns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NULL.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439150" cy="2391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235" marR="9525" indent="-343535">
              <a:lnSpc>
                <a:spcPct val="150200"/>
              </a:lnSpc>
              <a:spcBef>
                <a:spcPts val="9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finding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particular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record,</a:t>
            </a:r>
            <a:r>
              <a:rPr sz="2000" spc="3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single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chunk,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huge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amount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  <a:tab pos="882015" algn="l"/>
                <a:tab pos="1532255" algn="l"/>
                <a:tab pos="2025650" algn="l"/>
                <a:tab pos="3218815" algn="l"/>
                <a:tab pos="4175125" algn="l"/>
                <a:tab pos="4532630" algn="l"/>
                <a:tab pos="5137785" algn="l"/>
                <a:tab pos="6377305" algn="l"/>
                <a:tab pos="7082790" algn="l"/>
                <a:tab pos="756412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forms: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linked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lists,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trees,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heaps,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graphs </a:t>
            </a:r>
            <a:r>
              <a:rPr sz="2000" spc="-20" dirty="0">
                <a:latin typeface="Calibri"/>
                <a:cs typeface="Calibri"/>
              </a:rPr>
              <a:t>etc.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increasing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amount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nowadays,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there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25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10" dirty="0">
                <a:latin typeface="Calibri"/>
                <a:cs typeface="Calibri"/>
              </a:rPr>
              <a:t>multiple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330"/>
              </a:spcBef>
            </a:pPr>
            <a:r>
              <a:rPr sz="2000" dirty="0">
                <a:latin typeface="Calibri"/>
                <a:cs typeface="Calibri"/>
              </a:rPr>
              <a:t>techniques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perform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9825" y="3933825"/>
            <a:ext cx="5857875" cy="20193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23"/>
            <a:ext cx="9143999" cy="68484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Objective</a:t>
            </a:r>
            <a:r>
              <a:rPr sz="3600" spc="-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46734" y="1496377"/>
            <a:ext cx="7236459" cy="3005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Try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processing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prerequisites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Understand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Practice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spc="-45" dirty="0">
                <a:latin typeface="Calibri"/>
                <a:cs typeface="Calibri"/>
              </a:rPr>
              <a:t>Test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conceptual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understanding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short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quiz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Binary</a:t>
            </a:r>
            <a:r>
              <a:rPr sz="36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659" y="1033144"/>
            <a:ext cx="8752840" cy="4603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985" algn="just">
              <a:lnSpc>
                <a:spcPct val="150200"/>
              </a:lnSpc>
              <a:spcBef>
                <a:spcPts val="90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3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30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reduce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complexity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O(Log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n).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Binary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search,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adopt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following strategy: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Sort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elements.</a:t>
            </a:r>
            <a:endParaRPr sz="2000">
              <a:latin typeface="Calibri"/>
              <a:cs typeface="Calibri"/>
            </a:endParaRPr>
          </a:p>
          <a:p>
            <a:pPr marL="354965" indent="-342265" algn="just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repeatedly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dividing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Begin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covering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355600" marR="1016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less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item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middle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interval, </a:t>
            </a:r>
            <a:r>
              <a:rPr sz="2000" dirty="0">
                <a:latin typeface="Calibri"/>
                <a:cs typeface="Calibri"/>
              </a:rPr>
              <a:t>narrow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interval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lower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Otherwise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narrow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half.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Repeatedly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check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empty.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Important</a:t>
            </a:r>
            <a:r>
              <a:rPr sz="3600" spc="-1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Observations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6882" y="1312672"/>
            <a:ext cx="8275955" cy="3688079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observations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Let's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take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few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observations: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crucial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2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search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a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element.</a:t>
            </a:r>
            <a:endParaRPr sz="2000">
              <a:latin typeface="Calibri"/>
              <a:cs typeface="Calibri"/>
            </a:endParaRPr>
          </a:p>
          <a:p>
            <a:pPr marL="356235" marR="5080" indent="-343535">
              <a:lnSpc>
                <a:spcPct val="150200"/>
              </a:lnSpc>
              <a:buClr>
                <a:srgbClr val="FF0000"/>
              </a:buClr>
              <a:buFont typeface="Wingdings"/>
              <a:buChar char=""/>
              <a:tabLst>
                <a:tab pos="356235" algn="l"/>
              </a:tabLst>
            </a:pPr>
            <a:r>
              <a:rPr sz="2000" dirty="0">
                <a:latin typeface="Calibri"/>
                <a:cs typeface="Calibri"/>
              </a:rPr>
              <a:t>We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jump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intervals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not </a:t>
            </a:r>
            <a:r>
              <a:rPr sz="2000" spc="-10" dirty="0">
                <a:latin typeface="Calibri"/>
                <a:cs typeface="Calibri"/>
              </a:rPr>
              <a:t>contain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query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element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4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4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present</a:t>
            </a:r>
            <a:r>
              <a:rPr sz="2000" spc="4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48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we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guaranteed</a:t>
            </a:r>
            <a:r>
              <a:rPr sz="2000" spc="45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35623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failure.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by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Step</a:t>
            </a:r>
            <a:r>
              <a:rPr sz="3600" spc="-1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Process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36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Searching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sz="36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endParaRPr sz="36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2899" y="1085849"/>
              <a:ext cx="8458200" cy="52197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415" rIns="0" bIns="0" rtlCol="0">
            <a:spAutoFit/>
          </a:bodyPr>
          <a:lstStyle/>
          <a:p>
            <a:pPr marL="133350">
              <a:lnSpc>
                <a:spcPct val="100000"/>
              </a:lnSpc>
              <a:spcBef>
                <a:spcPts val="105"/>
              </a:spcBef>
            </a:pPr>
            <a:r>
              <a:rPr sz="3600" spc="-1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8739" y="1110297"/>
            <a:ext cx="8814435" cy="4604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2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Binary_Search(a,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lower_bound,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val)</a:t>
            </a:r>
            <a:r>
              <a:rPr sz="2000" spc="2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//</a:t>
            </a:r>
            <a:r>
              <a:rPr sz="2000" spc="2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'a'</a:t>
            </a:r>
            <a:r>
              <a:rPr sz="2000" spc="25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25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array, </a:t>
            </a:r>
            <a:r>
              <a:rPr sz="2000" dirty="0">
                <a:latin typeface="Calibri"/>
                <a:cs typeface="Calibri"/>
              </a:rPr>
              <a:t>'lower_bound'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first</a:t>
            </a:r>
            <a:r>
              <a:rPr sz="2000" spc="1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'upper_bound'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index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'val'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470534" marR="2028825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lower_bound,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upper_bound,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repeat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while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&lt;=end</a:t>
            </a:r>
            <a:endParaRPr sz="2000">
              <a:latin typeface="Calibri"/>
              <a:cs typeface="Calibri"/>
            </a:endParaRPr>
          </a:p>
          <a:p>
            <a:pPr marL="470534" marR="515620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Step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3: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(beg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10" dirty="0">
                <a:latin typeface="Calibri"/>
                <a:cs typeface="Calibri"/>
              </a:rPr>
              <a:t> end)/2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4: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a[mid]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val</a:t>
            </a:r>
            <a:endParaRPr sz="2000">
              <a:latin typeface="Calibri"/>
              <a:cs typeface="Calibri"/>
            </a:endParaRPr>
          </a:p>
          <a:p>
            <a:pPr marL="470534" marR="6955790">
              <a:lnSpc>
                <a:spcPct val="150200"/>
              </a:lnSpc>
            </a:pPr>
            <a:r>
              <a:rPr sz="2000" dirty="0">
                <a:latin typeface="Calibri"/>
                <a:cs typeface="Calibri"/>
              </a:rPr>
              <a:t>set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mid </a:t>
            </a:r>
            <a:r>
              <a:rPr sz="2000" dirty="0">
                <a:latin typeface="Calibri"/>
                <a:cs typeface="Calibri"/>
              </a:rPr>
              <a:t>print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pos</a:t>
            </a:r>
            <a:endParaRPr sz="2000">
              <a:latin typeface="Calibri"/>
              <a:cs typeface="Calibri"/>
            </a:endParaRPr>
          </a:p>
          <a:p>
            <a:pPr marL="470534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Calibri"/>
                <a:cs typeface="Calibri"/>
              </a:rPr>
              <a:t>go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step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2099</Words>
  <Application>Microsoft Office PowerPoint</Application>
  <PresentationFormat>On-screen Show (4:3)</PresentationFormat>
  <Paragraphs>209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 Black</vt:lpstr>
      <vt:lpstr>Calibri</vt:lpstr>
      <vt:lpstr>Garamond</vt:lpstr>
      <vt:lpstr>Sylfaen</vt:lpstr>
      <vt:lpstr>Times New Roman</vt:lpstr>
      <vt:lpstr>Verdana</vt:lpstr>
      <vt:lpstr>Wingdings</vt:lpstr>
      <vt:lpstr>Office Theme</vt:lpstr>
      <vt:lpstr>Data Structure</vt:lpstr>
      <vt:lpstr>Session 39</vt:lpstr>
      <vt:lpstr>RECAP</vt:lpstr>
      <vt:lpstr>Searching</vt:lpstr>
      <vt:lpstr>Objective Session</vt:lpstr>
      <vt:lpstr>Binary Search</vt:lpstr>
      <vt:lpstr>Important Observations</vt:lpstr>
      <vt:lpstr>Step by Step Process for Searching an Element</vt:lpstr>
      <vt:lpstr>Algorithm</vt:lpstr>
      <vt:lpstr>Algorithm</vt:lpstr>
      <vt:lpstr>Algorithm</vt:lpstr>
      <vt:lpstr>Binary Search</vt:lpstr>
      <vt:lpstr>Example</vt:lpstr>
      <vt:lpstr>Example</vt:lpstr>
      <vt:lpstr>Binary Search complexity</vt:lpstr>
      <vt:lpstr>Applications of Binary Search</vt:lpstr>
      <vt:lpstr>Advantages of Binary Search</vt:lpstr>
      <vt:lpstr>Disadvantages of Binary Search</vt:lpstr>
      <vt:lpstr>Code</vt:lpstr>
      <vt:lpstr>Code</vt:lpstr>
      <vt:lpstr>PowerPoint Presentation</vt:lpstr>
      <vt:lpstr>PowerPoint Presentation</vt:lpstr>
      <vt:lpstr>PowerPoint Presentation</vt:lpstr>
      <vt:lpstr>Exercises</vt:lpstr>
      <vt:lpstr>Exercises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1</cp:revision>
  <dcterms:created xsi:type="dcterms:W3CDTF">2025-08-06T08:02:11Z</dcterms:created>
  <dcterms:modified xsi:type="dcterms:W3CDTF">2025-08-06T08:11:37Z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