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2" r:id="rId2"/>
    <p:sldId id="262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303" r:id="rId18"/>
    <p:sldId id="279" r:id="rId19"/>
    <p:sldId id="305" r:id="rId20"/>
    <p:sldId id="306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6" r:id="rId35"/>
    <p:sldId id="297" r:id="rId36"/>
    <p:sldId id="298" r:id="rId37"/>
    <p:sldId id="299" r:id="rId38"/>
    <p:sldId id="304" r:id="rId39"/>
    <p:sldId id="300" r:id="rId40"/>
    <p:sldId id="30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90E2A-DA03-482B-BE02-0316984E118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F65B4-F2E2-4C94-8169-36D5D6D636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2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72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9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38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34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9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02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31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832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02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1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796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0974DFB-3008-8543-633F-58A4FDCE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405E617-873D-1C3C-F1FE-596A7096C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0C17E02-BCF9-92D4-5122-7BCC78C0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B01162-177B-B734-FFE6-17BCFEDA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0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76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87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5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4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43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79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50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75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49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7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0974DFB-3008-8543-633F-58A4FDCE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405E617-873D-1C3C-F1FE-596A7096C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0C17E02-BCF9-92D4-5122-7BCC78C0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B01162-177B-B734-FFE6-17BCFEDA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05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805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41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007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25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69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616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89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A52C0A-5BAA-BF88-3455-F66752E5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B14B637-3722-E45C-B8ED-6C2496E10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DCA0D78-B8C2-070C-A75D-39390A1F0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1FB704-FDF4-DE6A-D204-FC9442B68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4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A52C0A-5BAA-BF88-3455-F66752E5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B14B637-3722-E45C-B8ED-6C2496E10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DCA0D78-B8C2-070C-A75D-39390A1F0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1FB704-FDF4-DE6A-D204-FC9442B68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7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A52C0A-5BAA-BF88-3455-F66752E5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B14B637-3722-E45C-B8ED-6C2496E10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DCA0D78-B8C2-070C-A75D-39390A1F0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1FB704-FDF4-DE6A-D204-FC9442B68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0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34AD66B-D39F-9A85-D5E3-03BAF5CD9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803AFF25-01D8-9077-3E21-0D0695DCD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0501B00-9F99-9B33-6FA8-BBDD29193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B8F968-BB44-95D9-C378-B56150E45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8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5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67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7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3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5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5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4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5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5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58C88-6667-46C7-B306-6A1751FF9AE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6009-01E7-4C70-9941-3563E42BE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65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forbeginners.com/data-structures/tree-data-structure-in-python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tree-data-structure/" TargetMode="External"/><Relationship Id="rId13" Type="http://schemas.openxmlformats.org/officeDocument/2006/relationships/hyperlink" Target="https://www.scaler.com/topics/data-structures/tree-data-structure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javatpoint.com/tree" TargetMode="External"/><Relationship Id="rId12" Type="http://schemas.openxmlformats.org/officeDocument/2006/relationships/hyperlink" Target="https://www.simplilearn.com/tutorials/data-structure-tutorial/trees-in-data-structur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grad.com/blog/5-types-of-binary-tree/" TargetMode="External"/><Relationship Id="rId11" Type="http://schemas.openxmlformats.org/officeDocument/2006/relationships/hyperlink" Target="https://www.tutorialspoint.com/data_structures_algorithms/tree_data_structure.htm" TargetMode="External"/><Relationship Id="rId5" Type="http://schemas.openxmlformats.org/officeDocument/2006/relationships/hyperlink" Target="https://www.youtube.com/watch?v=oSWTXtMglKE" TargetMode="External"/><Relationship Id="rId10" Type="http://schemas.openxmlformats.org/officeDocument/2006/relationships/hyperlink" Target="https://www.tutorialspoint.com/data_structures_algorithms/array_data_structure.htm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sanfoundry.com/1000-data-structure-questions-answer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tORLeHHtazM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83" y="150275"/>
            <a:ext cx="6396065" cy="92087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61" y="4461733"/>
            <a:ext cx="8640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000" b="1" kern="100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</a:t>
            </a: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Engineering &amp; Technology </a:t>
            </a:r>
          </a:p>
          <a:p>
            <a:pPr lvl="0" algn="ctr">
              <a:buSzPct val="25000"/>
            </a:pP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20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20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08" y="1612311"/>
            <a:ext cx="849694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kern="100" dirty="0" smtClean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0" algn="ctr">
              <a:buSzPct val="25000"/>
            </a:pPr>
            <a:r>
              <a:rPr lang="en-US" sz="36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36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69" y="3437891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8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</a:t>
            </a:r>
            <a:r>
              <a:rPr 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Gupta</a:t>
            </a:r>
            <a:endParaRPr lang="en-IN" sz="28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3672" y="56612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Unit 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4 </a:t>
            </a:r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: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Trees and Graphs</a:t>
            </a:r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2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22" y="1"/>
            <a:ext cx="1220872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-16722" y="1112378"/>
            <a:ext cx="12192000" cy="3656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46" y="267947"/>
            <a:ext cx="108963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Tree Data 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30" y="1235756"/>
            <a:ext cx="784887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Parent-</a:t>
            </a:r>
            <a:endParaRPr lang="en-US" sz="2400" b="1" dirty="0"/>
          </a:p>
          <a:p>
            <a:r>
              <a:rPr lang="en-US" sz="2400" dirty="0"/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node which has a branch from </a:t>
            </a:r>
          </a:p>
          <a:p>
            <a:r>
              <a:rPr lang="en-US" sz="2400" dirty="0"/>
              <a:t>it to any other node is called as a </a:t>
            </a:r>
            <a:r>
              <a:rPr lang="en-US" sz="2400" b="1" dirty="0"/>
              <a:t>parent node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Parent node can have any number of </a:t>
            </a:r>
          </a:p>
          <a:p>
            <a:r>
              <a:rPr lang="en-US" sz="2400" dirty="0"/>
              <a:t>child nodes.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</a:t>
            </a:r>
            <a:r>
              <a:rPr lang="en-US" sz="2400" b="1" u="sng" dirty="0"/>
              <a:t>Child-</a:t>
            </a:r>
            <a:endParaRPr lang="en-US" sz="2400" b="1" dirty="0"/>
          </a:p>
          <a:p>
            <a:r>
              <a:rPr lang="en-US" sz="2400" dirty="0"/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node which is a descendant of some </a:t>
            </a:r>
          </a:p>
          <a:p>
            <a:r>
              <a:rPr lang="en-US" sz="2400" dirty="0"/>
              <a:t>node is called as a </a:t>
            </a:r>
            <a:r>
              <a:rPr lang="en-US" sz="2400" b="1" dirty="0"/>
              <a:t>child node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All the nodes except root node are </a:t>
            </a:r>
          </a:p>
          <a:p>
            <a:r>
              <a:rPr lang="en-US" sz="2400" dirty="0"/>
              <a:t>child nodes.</a:t>
            </a:r>
          </a:p>
          <a:p>
            <a:endParaRPr lang="en-US" sz="2400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177" y="2132856"/>
            <a:ext cx="3917312" cy="33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7"/>
            <a:ext cx="12192000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0" y="1160384"/>
            <a:ext cx="12192000" cy="7513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5" y="366408"/>
            <a:ext cx="111433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Tree Data 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3511" y="1302025"/>
            <a:ext cx="78488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Internal Node-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node which has at least one child is called as an </a:t>
            </a:r>
            <a:r>
              <a:rPr lang="en-US" sz="2400" b="1" dirty="0"/>
              <a:t>internal node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Internal nodes are also called as </a:t>
            </a:r>
            <a:r>
              <a:rPr lang="en-US" sz="2400" b="1" dirty="0"/>
              <a:t>non-terminal nodes</a:t>
            </a:r>
            <a:r>
              <a:rPr lang="en-US" sz="2400" dirty="0"/>
              <a:t>.</a:t>
            </a:r>
          </a:p>
          <a:p>
            <a:r>
              <a:rPr lang="en-US" sz="2400" dirty="0"/>
              <a:t>Every non-leaf node is an internal node.</a:t>
            </a:r>
          </a:p>
          <a:p>
            <a:r>
              <a:rPr lang="en-US" sz="2400" b="1" dirty="0"/>
              <a:t> </a:t>
            </a:r>
            <a:r>
              <a:rPr lang="en-IN" sz="2400" b="1" u="sng" dirty="0"/>
              <a:t>Leaf Node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node which does not have any child is called as a </a:t>
            </a:r>
            <a:r>
              <a:rPr lang="en-US" sz="2400" b="1" dirty="0"/>
              <a:t>leaf node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Leaf nodes are also called as </a:t>
            </a:r>
            <a:r>
              <a:rPr lang="en-US" sz="2400" b="1" dirty="0"/>
              <a:t>external nodes</a:t>
            </a:r>
            <a:r>
              <a:rPr lang="en-US" sz="2400" dirty="0"/>
              <a:t> or </a:t>
            </a:r>
            <a:r>
              <a:rPr lang="en-US" sz="2400" b="1" dirty="0"/>
              <a:t>terminal nodes</a:t>
            </a:r>
            <a:r>
              <a:rPr lang="en-US" sz="2400" dirty="0"/>
              <a:t>.</a:t>
            </a:r>
          </a:p>
          <a:p>
            <a:r>
              <a:rPr lang="en-US" sz="2400" b="1" u="sng" dirty="0"/>
              <a:t>Degree-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Degree of a node</a:t>
            </a:r>
            <a:r>
              <a:rPr lang="en-US" sz="2400" dirty="0"/>
              <a:t> is the total number of children of that node it is the highest degree of a node.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75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107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5" y="285423"/>
            <a:ext cx="11382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Tree Data 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0" y="1191525"/>
            <a:ext cx="12192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46637" y="849094"/>
            <a:ext cx="8751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u="sng" dirty="0"/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609" y="1420019"/>
            <a:ext cx="4228331" cy="4237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204" y="1420018"/>
            <a:ext cx="3888432" cy="39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74" y="359467"/>
            <a:ext cx="11264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Tree Data 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0" y="1175611"/>
            <a:ext cx="12192000" cy="15914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9536" y="1484785"/>
            <a:ext cx="87484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Level-</a:t>
            </a:r>
          </a:p>
          <a:p>
            <a:endParaRPr lang="en-US" sz="2400" b="1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 In a tree, each step from top to bottom is called as level of a tree.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level count starts with 0 and increments by 1 at each level or step.</a:t>
            </a:r>
          </a:p>
          <a:p>
            <a:endParaRPr lang="en-US" sz="2400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775" y="3212977"/>
            <a:ext cx="482592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" y="0"/>
            <a:ext cx="12185156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0" y="332083"/>
            <a:ext cx="116359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Tree Data 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6844" y="1115769"/>
            <a:ext cx="12185156" cy="75756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9536" y="1484785"/>
            <a:ext cx="874846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Height-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Total number of edges that lies on the longest path from any leaf node to a particular node is called as height of that node.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Height of a tree is the height of root node.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Height of all leaf nodes = 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32" y="3717033"/>
            <a:ext cx="3925092" cy="29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7" y="294662"/>
            <a:ext cx="11173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Max Number of Nodes at any level l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-1" y="1113576"/>
            <a:ext cx="12192001" cy="77949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9536" y="1484784"/>
            <a:ext cx="87484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835351" y="1333101"/>
            <a:ext cx="576115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nodes = 1                      height = 0</a:t>
            </a:r>
          </a:p>
          <a:p>
            <a:endParaRPr lang="en-US" sz="2400" dirty="0"/>
          </a:p>
          <a:p>
            <a:r>
              <a:rPr lang="en-US" sz="2400" dirty="0"/>
              <a:t>nodes = 3                      height = 1</a:t>
            </a:r>
          </a:p>
          <a:p>
            <a:endParaRPr lang="en-US" sz="2400" dirty="0"/>
          </a:p>
          <a:p>
            <a:r>
              <a:rPr lang="en-US" sz="2400" dirty="0"/>
              <a:t>nodes = 7                      height = 2</a:t>
            </a:r>
          </a:p>
          <a:p>
            <a:endParaRPr lang="en-US" sz="2400" dirty="0"/>
          </a:p>
          <a:p>
            <a:r>
              <a:rPr lang="en-US" sz="2400" dirty="0"/>
              <a:t>nodes = 2h+1- 1              height = h</a:t>
            </a:r>
          </a:p>
          <a:p>
            <a:endParaRPr lang="en-US" sz="2400" dirty="0"/>
          </a:p>
          <a:p>
            <a:r>
              <a:rPr lang="en-US" sz="2400" dirty="0"/>
              <a:t>Since L =  2h</a:t>
            </a:r>
          </a:p>
          <a:p>
            <a:r>
              <a:rPr lang="en-US" sz="2400" dirty="0"/>
              <a:t>and since the number of internal nodes = </a:t>
            </a:r>
            <a:r>
              <a:rPr lang="en-US" sz="2400" dirty="0">
                <a:sym typeface="Symbol" pitchFamily="-101" charset="2"/>
              </a:rPr>
              <a:t>2h-1 the </a:t>
            </a:r>
          </a:p>
          <a:p>
            <a:r>
              <a:rPr lang="en-US" sz="2400" dirty="0">
                <a:sym typeface="Symbol" pitchFamily="-101" charset="2"/>
              </a:rPr>
              <a:t>total number of nodes n =  2h+</a:t>
            </a:r>
            <a:r>
              <a:rPr lang="en-US" sz="2400" dirty="0"/>
              <a:t> </a:t>
            </a:r>
            <a:r>
              <a:rPr lang="en-US" sz="2400" dirty="0">
                <a:sym typeface="Symbol" pitchFamily="-101" charset="2"/>
              </a:rPr>
              <a:t>2h-1 = 2(2h) – 1 = </a:t>
            </a:r>
            <a:r>
              <a:rPr lang="en-US" sz="2400" dirty="0"/>
              <a:t>2h+1- 1. </a:t>
            </a:r>
            <a:endParaRPr lang="en-US" sz="2400" dirty="0">
              <a:sym typeface="Symbol" pitchFamily="-101" charset="2"/>
            </a:endParaRP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536" y="2159399"/>
            <a:ext cx="2520281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4" y="-27160"/>
            <a:ext cx="12198424" cy="6885384"/>
          </a:xfrm>
          <a:solidFill>
            <a:srgbClr val="FFFF00"/>
          </a:solidFill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62" y="333043"/>
            <a:ext cx="103255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Declaring a Node of a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in Python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-99842" y="1124970"/>
            <a:ext cx="12202974" cy="31916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7414" y="1157370"/>
            <a:ext cx="87484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A tree node includes the following parts:-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Data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Pointer to the left child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Pointer to the right child</a:t>
            </a:r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432" y="1871535"/>
            <a:ext cx="4707210" cy="16361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91544" y="3567764"/>
            <a:ext cx="31683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88088" y="50053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942867" y="3622636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class </a:t>
            </a:r>
            <a:r>
              <a:rPr lang="en-IN" b="1" dirty="0" err="1"/>
              <a:t>TreeNode</a:t>
            </a:r>
            <a:r>
              <a:rPr lang="en-IN" b="1" dirty="0"/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91544" y="3999812"/>
            <a:ext cx="31683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135561" y="4062044"/>
            <a:ext cx="243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value):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1544" y="4439704"/>
            <a:ext cx="31683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991544" y="4871752"/>
            <a:ext cx="31683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991544" y="5311953"/>
            <a:ext cx="316835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283455" y="4529369"/>
            <a:ext cx="177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self.value</a:t>
            </a:r>
            <a:r>
              <a:rPr lang="en-IN" dirty="0"/>
              <a:t> = value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9728" y="4927729"/>
            <a:ext cx="159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self.left</a:t>
            </a:r>
            <a:r>
              <a:rPr lang="en-IN" dirty="0"/>
              <a:t> = None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8335" y="5382822"/>
            <a:ext cx="177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self.right</a:t>
            </a:r>
            <a:r>
              <a:rPr lang="en-IN" dirty="0"/>
              <a:t> = None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0121" y="5100913"/>
            <a:ext cx="4530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refer : </a:t>
            </a:r>
            <a:r>
              <a:rPr lang="en-US" dirty="0">
                <a:hlinkClick r:id="rId6"/>
              </a:rPr>
              <a:t>https://www.pythonforbeginners.com/data-structures/tree-data-structure-in-python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3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50" y="-8803"/>
            <a:ext cx="12276850" cy="6885384"/>
          </a:xfrm>
          <a:solidFill>
            <a:srgbClr val="FFFF00"/>
          </a:solidFill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9" y="379860"/>
            <a:ext cx="9970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Declaring a Node of a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using C++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1191526"/>
            <a:ext cx="12192000" cy="719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505743" y="1241251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88088" y="50053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288335" y="538282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0121" y="5100913"/>
            <a:ext cx="453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156" y="1862413"/>
            <a:ext cx="65341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5169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CA" altLang="en-US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2400" dirty="0">
                <a:latin typeface="Arial" charset="0"/>
                <a:cs typeface="Arial" charset="0"/>
              </a:rPr>
              <a:t>	The tree with six nodes would be stored as follows:</a:t>
            </a:r>
          </a:p>
        </p:txBody>
      </p:sp>
      <p:pic>
        <p:nvPicPr>
          <p:cNvPr id="10244" name="Picture 4" descr="C:\Users\dwharder\Desktop\simp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2060576"/>
            <a:ext cx="691197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841972"/>
            <a:ext cx="12192000" cy="13799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83976" y="72106"/>
            <a:ext cx="10715983" cy="1143000"/>
          </a:xfrm>
        </p:spPr>
        <p:txBody>
          <a:bodyPr>
            <a:normAutofit/>
          </a:bodyPr>
          <a:lstStyle/>
          <a:p>
            <a:r>
              <a:rPr lang="en-US" alt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Binary Tree</a:t>
            </a:r>
            <a:endParaRPr lang="en-CA" altLang="en-US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2400" dirty="0" smtClean="0">
                <a:latin typeface="Arial" charset="0"/>
                <a:cs typeface="Arial" charset="0"/>
              </a:rPr>
              <a:t>	</a:t>
            </a:r>
            <a:endParaRPr lang="en-CA" altLang="en-US" sz="2400" dirty="0">
              <a:latin typeface="Arial" charset="0"/>
              <a:cs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878185"/>
            <a:ext cx="12192000" cy="13799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9392" y="1354878"/>
            <a:ext cx="5241957" cy="5522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 structure to create node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392" y="1900890"/>
            <a:ext cx="5241957" cy="2435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struct</a:t>
            </a:r>
            <a:r>
              <a:rPr lang="en-US" sz="2000" dirty="0"/>
              <a:t> Node {</a:t>
            </a:r>
          </a:p>
          <a:p>
            <a:endParaRPr lang="en-US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 data;</a:t>
            </a:r>
          </a:p>
          <a:p>
            <a:endParaRPr lang="en-US" sz="2000" dirty="0"/>
          </a:p>
          <a:p>
            <a:r>
              <a:rPr lang="en-US" sz="2000" dirty="0" err="1"/>
              <a:t>struct</a:t>
            </a:r>
            <a:r>
              <a:rPr lang="en-US" sz="2000" dirty="0"/>
              <a:t> Node* left;</a:t>
            </a:r>
          </a:p>
          <a:p>
            <a:endParaRPr lang="en-US" sz="2000" dirty="0"/>
          </a:p>
          <a:p>
            <a:r>
              <a:rPr lang="en-US" sz="2000" dirty="0" err="1"/>
              <a:t>struct</a:t>
            </a:r>
            <a:r>
              <a:rPr lang="en-US" sz="2000" dirty="0"/>
              <a:t> Node* right;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6260620" y="1365316"/>
            <a:ext cx="5241957" cy="1079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tx1"/>
                </a:solidFill>
              </a:rPr>
              <a:t>constructor to the </a:t>
            </a:r>
            <a:r>
              <a:rPr lang="en-US" sz="2400" b="1" dirty="0" err="1">
                <a:solidFill>
                  <a:schemeClr val="tx1"/>
                </a:solidFill>
              </a:rPr>
              <a:t>struct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node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that </a:t>
            </a:r>
            <a:r>
              <a:rPr lang="en-US" sz="2400" b="1" dirty="0">
                <a:solidFill>
                  <a:schemeClr val="tx1"/>
                </a:solidFill>
              </a:rPr>
              <a:t>inserts value in the data variable.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60619" y="2444435"/>
            <a:ext cx="5241957" cy="40740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Node(</a:t>
            </a:r>
            <a:r>
              <a:rPr lang="en-US" sz="2000" dirty="0" err="1"/>
              <a:t>int</a:t>
            </a:r>
            <a:r>
              <a:rPr lang="en-US" sz="2000" dirty="0"/>
              <a:t> value)</a:t>
            </a:r>
          </a:p>
          <a:p>
            <a:endParaRPr lang="en-US" sz="2000" dirty="0"/>
          </a:p>
          <a:p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data = value;</a:t>
            </a:r>
          </a:p>
          <a:p>
            <a:endParaRPr lang="en-US" sz="2000" dirty="0"/>
          </a:p>
          <a:p>
            <a:r>
              <a:rPr lang="en-US" sz="2000" dirty="0"/>
              <a:t>left = NULL;//Left child is initialized to NULL</a:t>
            </a:r>
          </a:p>
          <a:p>
            <a:endParaRPr lang="en-US" sz="2000" dirty="0"/>
          </a:p>
          <a:p>
            <a:r>
              <a:rPr lang="en-US" sz="2000" dirty="0"/>
              <a:t>right = NULL;//Right child is initialized to NULL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};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31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9099B22-9FA9-1FAA-D08D-F3C80309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39E82FE-96D7-2529-7945-4ACABDB5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4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07" y="179036"/>
            <a:ext cx="63241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Learning Outcomes</a:t>
            </a: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0CE4655-45F0-8225-0B3B-452512BC49A5}"/>
              </a:ext>
            </a:extLst>
          </p:cNvPr>
          <p:cNvCxnSpPr/>
          <p:nvPr/>
        </p:nvCxnSpPr>
        <p:spPr>
          <a:xfrm flipV="1">
            <a:off x="0" y="977774"/>
            <a:ext cx="12192000" cy="11246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C685B53-95B0-E1DB-1C9C-F5456893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36DC02-599B-DF7E-0281-3D512FA448DC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1295897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0000"/>
                </a:solidFill>
              </a:rPr>
              <a:t>Understand</a:t>
            </a:r>
            <a:r>
              <a:rPr lang="en-US" sz="2400" dirty="0" smtClean="0"/>
              <a:t> </a:t>
            </a:r>
            <a:r>
              <a:rPr lang="en-US" sz="2400" dirty="0"/>
              <a:t>the hierarchical structure of trees and how they differ from other data structures like arrays, linked </a:t>
            </a:r>
            <a:r>
              <a:rPr lang="en-US" sz="2400" dirty="0" smtClean="0"/>
              <a:t>lists</a:t>
            </a:r>
            <a:r>
              <a:rPr lang="en-US" sz="2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Apply</a:t>
            </a:r>
            <a:r>
              <a:rPr lang="en-US" sz="2400" dirty="0"/>
              <a:t> tree-based algorithms and operations, such as insertion, deletion, searching, and traversal, to solve problems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Evaluating</a:t>
            </a:r>
            <a:r>
              <a:rPr lang="en-US" sz="2400" dirty="0" smtClean="0"/>
              <a:t> </a:t>
            </a:r>
            <a:r>
              <a:rPr lang="en-US" sz="2400" dirty="0"/>
              <a:t>the efficiency of tree operations </a:t>
            </a:r>
            <a:r>
              <a:rPr lang="en-US" sz="2400" dirty="0" smtClean="0"/>
              <a:t>and understand how tree structure impacts the time complexity of these operations.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70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83976" y="72106"/>
            <a:ext cx="10715983" cy="1143000"/>
          </a:xfrm>
        </p:spPr>
        <p:txBody>
          <a:bodyPr>
            <a:normAutofit/>
          </a:bodyPr>
          <a:lstStyle/>
          <a:p>
            <a:r>
              <a:rPr lang="en-US" alt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Binary Tree</a:t>
            </a:r>
            <a:endParaRPr lang="en-CA" altLang="en-US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2400" dirty="0" smtClean="0">
                <a:latin typeface="Arial" charset="0"/>
                <a:cs typeface="Arial" charset="0"/>
              </a:rPr>
              <a:t>	</a:t>
            </a:r>
            <a:endParaRPr lang="en-CA" altLang="en-US" sz="2400" dirty="0">
              <a:latin typeface="Arial" charset="0"/>
              <a:cs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878185"/>
            <a:ext cx="12192000" cy="13799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1" y="6463925"/>
            <a:ext cx="2411760" cy="3466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9392" y="1354878"/>
            <a:ext cx="5389681" cy="5522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 function to print the tree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392" y="1900889"/>
            <a:ext cx="5389681" cy="4408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  <a:p>
            <a:r>
              <a:rPr lang="en-US" sz="2000" dirty="0" smtClean="0"/>
              <a:t>void </a:t>
            </a:r>
            <a:r>
              <a:rPr lang="en-US" sz="2000" dirty="0" err="1"/>
              <a:t>Printtree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 *root)</a:t>
            </a:r>
          </a:p>
          <a:p>
            <a:r>
              <a:rPr lang="en-US" sz="2000" dirty="0" smtClean="0"/>
              <a:t>{//</a:t>
            </a:r>
            <a:r>
              <a:rPr lang="en-US" sz="2000" dirty="0"/>
              <a:t>Check if tree is empty</a:t>
            </a:r>
          </a:p>
          <a:p>
            <a:endParaRPr lang="en-US" sz="2000" dirty="0"/>
          </a:p>
          <a:p>
            <a:r>
              <a:rPr lang="en-US" sz="2000" dirty="0"/>
              <a:t>if(root == NULL)</a:t>
            </a:r>
          </a:p>
          <a:p>
            <a:endParaRPr lang="en-US" sz="2000" dirty="0"/>
          </a:p>
          <a:p>
            <a:r>
              <a:rPr lang="en-US" sz="2000" dirty="0"/>
              <a:t>return;</a:t>
            </a:r>
          </a:p>
          <a:p>
            <a:endParaRPr lang="en-US" sz="2000" dirty="0"/>
          </a:p>
          <a:p>
            <a:r>
              <a:rPr lang="en-US" sz="2000" dirty="0"/>
              <a:t>//We will use </a:t>
            </a:r>
            <a:r>
              <a:rPr lang="en-US" sz="2000" dirty="0" err="1"/>
              <a:t>inorder</a:t>
            </a:r>
            <a:r>
              <a:rPr lang="en-US" sz="2000" dirty="0"/>
              <a:t> traversal to print the tree</a:t>
            </a:r>
          </a:p>
          <a:p>
            <a:endParaRPr lang="en-US" sz="2000" dirty="0"/>
          </a:p>
          <a:p>
            <a:r>
              <a:rPr lang="en-US" sz="2000" dirty="0" err="1"/>
              <a:t>Printtree</a:t>
            </a:r>
            <a:r>
              <a:rPr lang="en-US" sz="2000" dirty="0"/>
              <a:t>(root -&gt; left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 err="1"/>
              <a:t>cout</a:t>
            </a:r>
            <a:r>
              <a:rPr lang="en-US" sz="2000" dirty="0"/>
              <a:t> &lt;&lt; root -&gt; data &lt;&lt; " </a:t>
            </a:r>
            <a:r>
              <a:rPr lang="en-US" sz="2000" dirty="0" smtClean="0"/>
              <a:t>";</a:t>
            </a:r>
            <a:endParaRPr lang="en-US" sz="2000" dirty="0"/>
          </a:p>
          <a:p>
            <a:r>
              <a:rPr lang="en-US" sz="2000" dirty="0" err="1"/>
              <a:t>Printtree</a:t>
            </a:r>
            <a:r>
              <a:rPr lang="en-US" sz="2000" dirty="0"/>
              <a:t>(root -&gt; right);</a:t>
            </a:r>
          </a:p>
          <a:p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6260620" y="1365316"/>
            <a:ext cx="5241957" cy="535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Main Function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0620" y="1851672"/>
            <a:ext cx="5241957" cy="47855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</a:t>
            </a:r>
          </a:p>
          <a:p>
            <a:endParaRPr lang="en-US" sz="2000" dirty="0"/>
          </a:p>
          <a:p>
            <a:r>
              <a:rPr lang="en-US" sz="2000" dirty="0"/>
              <a:t>{</a:t>
            </a:r>
          </a:p>
          <a:p>
            <a:endParaRPr lang="en-US" sz="2000" dirty="0"/>
          </a:p>
          <a:p>
            <a:r>
              <a:rPr lang="en-US" sz="2000" dirty="0"/>
              <a:t>// creating root</a:t>
            </a:r>
          </a:p>
          <a:p>
            <a:endParaRPr lang="en-US" sz="2000" dirty="0"/>
          </a:p>
          <a:p>
            <a:r>
              <a:rPr lang="en-US" sz="2000" dirty="0" err="1"/>
              <a:t>struct</a:t>
            </a:r>
            <a:r>
              <a:rPr lang="en-US" sz="2000" dirty="0"/>
              <a:t> Node* root = new Node(1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root-&gt;left = new Node(2);//inserting 2 to the left of </a:t>
            </a:r>
            <a:r>
              <a:rPr lang="en-US" sz="2000" dirty="0" smtClean="0"/>
              <a:t>root</a:t>
            </a:r>
            <a:endParaRPr lang="en-US" sz="2000" dirty="0"/>
          </a:p>
          <a:p>
            <a:r>
              <a:rPr lang="en-US" sz="2000" dirty="0"/>
              <a:t>root-&gt;right = new Node(3);//Inserting 3 to the right of </a:t>
            </a:r>
            <a:r>
              <a:rPr lang="en-US" sz="2000" dirty="0" smtClean="0"/>
              <a:t>root</a:t>
            </a:r>
            <a:endParaRPr lang="en-US" sz="2000" dirty="0"/>
          </a:p>
          <a:p>
            <a:r>
              <a:rPr lang="en-US" sz="2000" dirty="0" err="1"/>
              <a:t>Printtree</a:t>
            </a:r>
            <a:r>
              <a:rPr lang="en-US" sz="2000" dirty="0"/>
              <a:t>(root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return 0;</a:t>
            </a:r>
          </a:p>
          <a:p>
            <a:endParaRPr lang="en-US" sz="2000" dirty="0"/>
          </a:p>
          <a:p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78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58" y="88809"/>
            <a:ext cx="12235657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6819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-43657" y="1095661"/>
            <a:ext cx="12235657" cy="90343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180" y="1095661"/>
            <a:ext cx="874846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Q1 What is the topmost node of a tree called?</a:t>
            </a:r>
          </a:p>
          <a:p>
            <a:r>
              <a:rPr lang="en-US" sz="2000" dirty="0"/>
              <a:t>A) Parent node</a:t>
            </a:r>
          </a:p>
          <a:p>
            <a:r>
              <a:rPr lang="en-US" sz="2000" dirty="0"/>
              <a:t>B) Leaf node</a:t>
            </a:r>
          </a:p>
          <a:p>
            <a:r>
              <a:rPr lang="en-US" sz="2000" dirty="0"/>
              <a:t>C) Root node</a:t>
            </a:r>
          </a:p>
          <a:p>
            <a:r>
              <a:rPr lang="en-US" sz="2000" dirty="0"/>
              <a:t>D) Sibling node</a:t>
            </a:r>
          </a:p>
          <a:p>
            <a:r>
              <a:rPr lang="en-US" sz="2000" dirty="0"/>
              <a:t>Q2 Which of the following terms describes nodes that share the same parent node?</a:t>
            </a:r>
          </a:p>
          <a:p>
            <a:r>
              <a:rPr lang="en-US" sz="2000" dirty="0"/>
              <a:t>A) Leaf nodes</a:t>
            </a:r>
          </a:p>
          <a:p>
            <a:r>
              <a:rPr lang="en-US" sz="2000" dirty="0"/>
              <a:t>B) Sibling nodes</a:t>
            </a:r>
          </a:p>
          <a:p>
            <a:r>
              <a:rPr lang="en-US" sz="2000" dirty="0"/>
              <a:t>C) Ancestor nodes</a:t>
            </a:r>
          </a:p>
          <a:p>
            <a:r>
              <a:rPr lang="en-US" sz="2000" dirty="0"/>
              <a:t>D) Child nodes</a:t>
            </a:r>
          </a:p>
          <a:p>
            <a:r>
              <a:rPr lang="en-US" sz="2000" dirty="0"/>
              <a:t>Q3 What term is used to describe a node with no children in a tree?</a:t>
            </a:r>
          </a:p>
          <a:p>
            <a:r>
              <a:rPr lang="en-US" sz="2000" dirty="0"/>
              <a:t>A) Parent node</a:t>
            </a:r>
          </a:p>
          <a:p>
            <a:r>
              <a:rPr lang="en-US" sz="2000" dirty="0"/>
              <a:t>B) Leaf node</a:t>
            </a:r>
          </a:p>
          <a:p>
            <a:r>
              <a:rPr lang="en-US" sz="2000" dirty="0"/>
              <a:t>C) Root node</a:t>
            </a:r>
          </a:p>
          <a:p>
            <a:r>
              <a:rPr lang="en-US" sz="2000" dirty="0"/>
              <a:t>D) Sibling node</a:t>
            </a:r>
          </a:p>
          <a:p>
            <a:r>
              <a:rPr lang="en-US" sz="2000" dirty="0"/>
              <a:t> </a:t>
            </a:r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2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0" y="916593"/>
            <a:ext cx="12192000" cy="9739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8306" y="1181508"/>
            <a:ext cx="8748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 Which of the following represents the number of edges on the path from the root to a node in a tree?</a:t>
            </a:r>
          </a:p>
          <a:p>
            <a:r>
              <a:rPr lang="en-US" dirty="0"/>
              <a:t>A) Height</a:t>
            </a:r>
          </a:p>
          <a:p>
            <a:r>
              <a:rPr lang="en-US" dirty="0"/>
              <a:t>B) Depth</a:t>
            </a:r>
          </a:p>
          <a:p>
            <a:r>
              <a:rPr lang="en-US" dirty="0"/>
              <a:t>C) Width</a:t>
            </a:r>
          </a:p>
          <a:p>
            <a:r>
              <a:rPr lang="en-US" dirty="0"/>
              <a:t>D) Length</a:t>
            </a:r>
          </a:p>
          <a:p>
            <a:endParaRPr lang="en-US" dirty="0"/>
          </a:p>
          <a:p>
            <a:r>
              <a:rPr lang="en-US" dirty="0"/>
              <a:t>Q5 What is a node in a tree data structure?</a:t>
            </a:r>
          </a:p>
          <a:p>
            <a:r>
              <a:rPr lang="en-US" dirty="0"/>
              <a:t> A) The root of the tree</a:t>
            </a:r>
          </a:p>
          <a:p>
            <a:r>
              <a:rPr lang="en-US" dirty="0"/>
              <a:t> B) A leaf in the tree </a:t>
            </a:r>
          </a:p>
          <a:p>
            <a:r>
              <a:rPr lang="en-US" dirty="0"/>
              <a:t>C) An element in the tree that contains data and links to its children </a:t>
            </a:r>
          </a:p>
          <a:p>
            <a:r>
              <a:rPr lang="en-US" dirty="0"/>
              <a:t>D) None of the above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53510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0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7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1059255"/>
            <a:ext cx="12192000" cy="73016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6" y="314577"/>
            <a:ext cx="102349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Types of  Trees in  Data 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769" y="1405687"/>
            <a:ext cx="8240831" cy="410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-1" y="891486"/>
            <a:ext cx="12192001" cy="97534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54" y="235317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Binary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137325"/>
            <a:ext cx="8861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A binary Tree is defined as a Tree data structure with at most 2 children.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Since each element in a binary tree can have only 2 children, we typically name them the left and right child.</a:t>
            </a:r>
            <a:endParaRPr lang="en-IN" sz="24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08" y="2935155"/>
            <a:ext cx="4427984" cy="3339278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858" y="3274983"/>
            <a:ext cx="4073630" cy="299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6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-1" y="1216209"/>
            <a:ext cx="12192001" cy="6089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28" y="305925"/>
            <a:ext cx="98573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Real Life Use Cases of Binary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1768" y="1216209"/>
            <a:ext cx="3816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Decision Trees:</a:t>
            </a:r>
            <a:br>
              <a:rPr lang="en-US" sz="2400" b="1" dirty="0"/>
            </a:br>
            <a:endParaRPr lang="en-US" sz="2400" b="1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438" y="1666629"/>
            <a:ext cx="5972175" cy="21085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8047" y="3714641"/>
            <a:ext cx="2566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dirty="0"/>
              <a:t>. </a:t>
            </a:r>
            <a:r>
              <a:rPr lang="en-US" sz="2400" b="1" dirty="0"/>
              <a:t>Expression Trees</a:t>
            </a:r>
            <a:endParaRPr lang="en-IN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696" y="4380324"/>
            <a:ext cx="5124450" cy="20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0" y="990148"/>
            <a:ext cx="12192000" cy="99179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22" y="257727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IN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Tree Components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3513" y="1203879"/>
            <a:ext cx="873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Binary tree node has these three components associated with it.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element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Pointer to left </a:t>
            </a:r>
            <a:r>
              <a:rPr lang="en-US" sz="2400" dirty="0" err="1"/>
              <a:t>subtree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Pointer to right </a:t>
            </a:r>
            <a:r>
              <a:rPr lang="en-US" sz="2400" dirty="0" err="1"/>
              <a:t>subtree</a:t>
            </a:r>
            <a:endParaRPr lang="en-US" sz="2400" dirty="0"/>
          </a:p>
          <a:p>
            <a:endParaRPr lang="en-IN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737" y="3442692"/>
            <a:ext cx="5181911" cy="27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1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1050202"/>
            <a:ext cx="12192000" cy="2193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54" y="27525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IN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Binary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3513" y="1203879"/>
            <a:ext cx="8735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Full Binary Tree</a:t>
            </a:r>
          </a:p>
          <a:p>
            <a:pPr fontAlgn="base"/>
            <a:r>
              <a:rPr lang="en-US" sz="2400" dirty="0"/>
              <a:t>Here, each node in a tree has either 0 or exactly 2 child nodes. A full Binary tree is also known as a proper binary tree.</a:t>
            </a:r>
          </a:p>
          <a:p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238" y="2708920"/>
            <a:ext cx="4581525" cy="37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1023042"/>
            <a:ext cx="12192000" cy="56513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47" y="211260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IN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Binary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3513" y="1203880"/>
            <a:ext cx="8735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400" b="1" dirty="0"/>
              <a:t>Perfect binary tree</a:t>
            </a:r>
          </a:p>
          <a:p>
            <a:r>
              <a:rPr lang="en-US" sz="2400" dirty="0"/>
              <a:t>Here, each parent node has exactly 2 child nodes and all child nodes are at the same level.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956" y="2415455"/>
            <a:ext cx="5600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1068309"/>
            <a:ext cx="12192000" cy="38406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99" y="26819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IN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Binary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3513" y="1203879"/>
            <a:ext cx="8735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2400" b="1" dirty="0"/>
              <a:t>Complete binary tree</a:t>
            </a:r>
          </a:p>
          <a:p>
            <a:pPr fontAlgn="base"/>
            <a:r>
              <a:rPr lang="en-US" sz="2400" dirty="0"/>
              <a:t>A complete binary tree is a version of a full binary tree with 2 major differences;</a:t>
            </a:r>
          </a:p>
          <a:p>
            <a:pPr fontAlgn="base"/>
            <a:r>
              <a:rPr lang="en-US" sz="2400" dirty="0"/>
              <a:t>1. Each level must be filled</a:t>
            </a:r>
          </a:p>
          <a:p>
            <a:pPr fontAlgn="base"/>
            <a:r>
              <a:rPr lang="en-US" sz="2400" dirty="0"/>
              <a:t>2. All leaf elements must lean towards left</a:t>
            </a:r>
          </a:p>
          <a:p>
            <a:pPr fontAlgn="base"/>
            <a:r>
              <a:rPr lang="en-US" sz="2400" dirty="0"/>
              <a:t>3. t is not compulsory for a left child node to have a right sibling node. A complete Binary tree need not necessarily be a full binary tree</a:t>
            </a:r>
          </a:p>
          <a:p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4221089"/>
            <a:ext cx="4533900" cy="231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9099B22-9FA9-1FAA-D08D-F3C80309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39E82FE-96D7-2529-7945-4ACABDB5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0CE4655-45F0-8225-0B3B-452512BC49A5}"/>
              </a:ext>
            </a:extLst>
          </p:cNvPr>
          <p:cNvCxnSpPr/>
          <p:nvPr/>
        </p:nvCxnSpPr>
        <p:spPr>
          <a:xfrm>
            <a:off x="-1" y="919547"/>
            <a:ext cx="12192001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C685B53-95B0-E1DB-1C9C-F5456893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36DC02-599B-DF7E-0281-3D512FA448DC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3" y="1208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913" y="2732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7728" y="2025551"/>
            <a:ext cx="4320480" cy="56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</a:t>
            </a:r>
            <a:r>
              <a:rPr lang="en-US" sz="3200" b="1" dirty="0" smtClean="0"/>
              <a:t>46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87688" y="3110812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Applications of Tree in Real World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Basic Introduction of Trees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Basic Terminology used in  Trees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Classification of Trees on the basis of Number of </a:t>
            </a:r>
            <a:r>
              <a:rPr lang="en-US" sz="2400" dirty="0" smtClean="0"/>
              <a:t>Children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Test Your </a:t>
            </a:r>
            <a:r>
              <a:rPr lang="en-US" sz="2400" dirty="0" err="1" smtClean="0"/>
              <a:t>Knowledege</a:t>
            </a:r>
            <a:endParaRPr lang="en-US" sz="2400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838669" y="1385180"/>
            <a:ext cx="501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BASIC INTRODUCTION OF </a:t>
            </a:r>
            <a:r>
              <a:rPr lang="en-US" sz="2800" b="1" dirty="0"/>
              <a:t>TREES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0489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624" y="-27384"/>
            <a:ext cx="12297623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964" y="252527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-105623" y="1137326"/>
            <a:ext cx="12297622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4" y="265268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Ternary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137326"/>
            <a:ext cx="8861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Ternary Tree is a tree data structure in which each node has at most three child nodes, usually distinguished as “left”, “mid” and “right”.</a:t>
            </a:r>
            <a:endParaRPr lang="en-IN" sz="2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640" y="2858603"/>
            <a:ext cx="6017214" cy="27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977774"/>
            <a:ext cx="12192000" cy="56514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08" y="253189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N-</a:t>
            </a:r>
            <a:r>
              <a:rPr lang="en-US" sz="3600" b="1" kern="100" dirty="0" err="1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ary</a:t>
            </a: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1137326"/>
            <a:ext cx="886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N-</a:t>
            </a:r>
            <a:r>
              <a:rPr lang="en-US" sz="2400" dirty="0" err="1"/>
              <a:t>ary</a:t>
            </a:r>
            <a:r>
              <a:rPr lang="en-US" sz="2400" dirty="0"/>
              <a:t> Tree allows a node to have up to N children</a:t>
            </a:r>
            <a:endParaRPr lang="en-IN" sz="24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359" y="2476439"/>
            <a:ext cx="6210300" cy="368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1113576"/>
            <a:ext cx="12192000" cy="2192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22" y="253984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Use case of N-</a:t>
            </a:r>
            <a:r>
              <a:rPr lang="en-US" sz="3600" b="1" kern="100" dirty="0" err="1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ary</a:t>
            </a: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5462" y="1293835"/>
            <a:ext cx="8861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Problem</a:t>
            </a:r>
            <a:r>
              <a:rPr lang="en-US" sz="2400" dirty="0"/>
              <a:t>: Representing and managing hierarchical data in an organization with multiple levels and branching.</a:t>
            </a:r>
          </a:p>
          <a:p>
            <a:pPr algn="just"/>
            <a:r>
              <a:rPr lang="en-US" sz="2400" b="1" dirty="0"/>
              <a:t>Solution</a:t>
            </a:r>
            <a:r>
              <a:rPr lang="en-US" sz="2400" dirty="0"/>
              <a:t>:</a:t>
            </a:r>
          </a:p>
          <a:p>
            <a:pPr algn="just"/>
            <a:r>
              <a:rPr lang="en-US" sz="2400" b="1" dirty="0"/>
              <a:t>Organization Structure</a:t>
            </a:r>
            <a:r>
              <a:rPr lang="en-US" sz="2400" dirty="0"/>
              <a:t>: Use an N-</a:t>
            </a:r>
            <a:r>
              <a:rPr lang="en-US" sz="2400" dirty="0" err="1"/>
              <a:t>ary</a:t>
            </a:r>
            <a:r>
              <a:rPr lang="en-US" sz="2400" dirty="0"/>
              <a:t> tree to represent the organizational hierarchy of a company.</a:t>
            </a:r>
          </a:p>
          <a:p>
            <a:pPr algn="just"/>
            <a:r>
              <a:rPr lang="en-US" sz="2400" b="1" dirty="0"/>
              <a:t>Nodes</a:t>
            </a:r>
            <a:r>
              <a:rPr lang="en-US" sz="2400" dirty="0"/>
              <a:t>: Each node represents an employee, with additional attributes such as name, position, and department.</a:t>
            </a:r>
          </a:p>
          <a:p>
            <a:pPr algn="just"/>
            <a:r>
              <a:rPr lang="en-US" sz="2400" b="1" dirty="0"/>
              <a:t>Children</a:t>
            </a:r>
            <a:r>
              <a:rPr lang="en-US" sz="2400" dirty="0"/>
              <a:t>: The children of each node represent the direct reports or subordinates of an employee.</a:t>
            </a:r>
          </a:p>
          <a:p>
            <a:pPr algn="just"/>
            <a:r>
              <a:rPr lang="en-US" sz="2400" b="1" dirty="0"/>
              <a:t>Operations</a:t>
            </a:r>
            <a:r>
              <a:rPr lang="en-US" sz="2400" dirty="0"/>
              <a:t>: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Adding Employees:</a:t>
            </a:r>
            <a:endParaRPr lang="en-US" sz="2400" dirty="0"/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Accessing Employees</a:t>
            </a:r>
            <a:r>
              <a:rPr 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409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-1" y="1181150"/>
            <a:ext cx="12192001" cy="62563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677875"/>
            <a:ext cx="874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Complexity of different operations in Binary Tree:</a:t>
            </a:r>
            <a:endParaRPr lang="en-IN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1" y="257820"/>
            <a:ext cx="98215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Complexity Analysis of Binary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592" y="2612722"/>
            <a:ext cx="5143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" y="0"/>
            <a:ext cx="12190539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1461" y="823657"/>
            <a:ext cx="12190538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061449"/>
            <a:ext cx="87484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</a:t>
            </a:r>
            <a:r>
              <a:rPr lang="en-US" dirty="0"/>
              <a:t>What does the following function do for a given binary tree?</a:t>
            </a:r>
          </a:p>
          <a:p>
            <a:r>
              <a:rPr lang="en-US" dirty="0" err="1"/>
              <a:t>int</a:t>
            </a:r>
            <a:r>
              <a:rPr lang="en-US" dirty="0"/>
              <a:t> fun(</a:t>
            </a:r>
            <a:r>
              <a:rPr lang="en-US" dirty="0" err="1"/>
              <a:t>struct</a:t>
            </a:r>
            <a:r>
              <a:rPr lang="en-US" dirty="0"/>
              <a:t> node *root)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if (root == NULL) </a:t>
            </a:r>
          </a:p>
          <a:p>
            <a:r>
              <a:rPr lang="en-US" dirty="0"/>
              <a:t>	return 0; </a:t>
            </a:r>
          </a:p>
          <a:p>
            <a:r>
              <a:rPr lang="en-US" dirty="0"/>
              <a:t>if (root-&gt;left == NULL &amp;&amp; root-&gt;right == NULL) </a:t>
            </a:r>
          </a:p>
          <a:p>
            <a:r>
              <a:rPr lang="en-US" dirty="0"/>
              <a:t>	return 0; </a:t>
            </a:r>
          </a:p>
          <a:p>
            <a:r>
              <a:rPr lang="en-US" dirty="0"/>
              <a:t>return 1 + fun(root-&gt;left) + fun(root-&gt;right); </a:t>
            </a:r>
          </a:p>
          <a:p>
            <a:r>
              <a:rPr lang="en-US" dirty="0"/>
              <a:t>} </a:t>
            </a:r>
          </a:p>
          <a:p>
            <a:r>
              <a:rPr lang="en-US" b="1" dirty="0"/>
              <a:t>(A)</a:t>
            </a:r>
            <a:r>
              <a:rPr lang="en-US" dirty="0"/>
              <a:t> Counts leaf nodes</a:t>
            </a:r>
            <a:br>
              <a:rPr lang="en-US" dirty="0"/>
            </a:br>
            <a:r>
              <a:rPr lang="en-US" b="1" dirty="0"/>
              <a:t>(B)</a:t>
            </a:r>
            <a:r>
              <a:rPr lang="en-US" dirty="0"/>
              <a:t> Counts internal nodes</a:t>
            </a:r>
            <a:br>
              <a:rPr lang="en-US" dirty="0"/>
            </a:br>
            <a:r>
              <a:rPr lang="en-US" b="1" dirty="0"/>
              <a:t>(C)</a:t>
            </a:r>
            <a:r>
              <a:rPr lang="en-US" dirty="0"/>
              <a:t> Returns height where height is defined as number of edges on the path from root to deepest node</a:t>
            </a:r>
            <a:br>
              <a:rPr lang="en-US" dirty="0"/>
            </a:br>
            <a:r>
              <a:rPr lang="en-US" b="1" dirty="0"/>
              <a:t>(D)</a:t>
            </a:r>
            <a:r>
              <a:rPr lang="en-US" dirty="0"/>
              <a:t> Return diameter where diameter is number of edges on the longest path between any two nodes.</a:t>
            </a:r>
          </a:p>
          <a:p>
            <a:endParaRPr lang="en-US" dirty="0"/>
          </a:p>
          <a:p>
            <a:r>
              <a:rPr lang="en-US" b="1" dirty="0"/>
              <a:t>Answer (B</a:t>
            </a:r>
            <a:r>
              <a:rPr lang="en-US" dirty="0"/>
              <a:t>) </a:t>
            </a:r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7732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85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905347"/>
            <a:ext cx="12192000" cy="3840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8306" y="1215357"/>
            <a:ext cx="87484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Which of the following is NOT a valid property of a binary tree?</a:t>
            </a:r>
          </a:p>
          <a:p>
            <a:endParaRPr lang="en-US" dirty="0"/>
          </a:p>
          <a:p>
            <a:r>
              <a:rPr lang="en-US" b="1" dirty="0"/>
              <a:t>(A)</a:t>
            </a:r>
            <a:r>
              <a:rPr lang="en-US" dirty="0"/>
              <a:t> A binary tree with </a:t>
            </a:r>
            <a:r>
              <a:rPr lang="en-US" i="1" dirty="0"/>
              <a:t>n</a:t>
            </a:r>
            <a:r>
              <a:rPr lang="en-US" dirty="0"/>
              <a:t> nodes has </a:t>
            </a:r>
            <a:r>
              <a:rPr lang="en-US" i="1" dirty="0"/>
              <a:t>n</a:t>
            </a:r>
            <a:r>
              <a:rPr lang="en-US" dirty="0"/>
              <a:t>−1 edges.</a:t>
            </a:r>
          </a:p>
          <a:p>
            <a:r>
              <a:rPr lang="en-US" b="1" dirty="0"/>
              <a:t>(B)</a:t>
            </a:r>
            <a:r>
              <a:rPr lang="en-US" dirty="0"/>
              <a:t> In a binary tree, the maximum number of nodes at any level </a:t>
            </a:r>
            <a:r>
              <a:rPr lang="en-US" i="1" dirty="0"/>
              <a:t>k</a:t>
            </a:r>
            <a:r>
              <a:rPr lang="en-US" dirty="0"/>
              <a:t> is 2</a:t>
            </a:r>
            <a:r>
              <a:rPr lang="en-US" i="1" dirty="0"/>
              <a:t>k</a:t>
            </a:r>
            <a:r>
              <a:rPr lang="en-US" dirty="0"/>
              <a:t>. </a:t>
            </a:r>
          </a:p>
          <a:p>
            <a:r>
              <a:rPr lang="en-US" b="1" dirty="0"/>
              <a:t>(C)</a:t>
            </a:r>
            <a:r>
              <a:rPr lang="en-US" dirty="0"/>
              <a:t> In a binary tree, the maximum depth is equal to the number of nodes minus one. </a:t>
            </a:r>
          </a:p>
          <a:p>
            <a:r>
              <a:rPr lang="en-US" b="1" dirty="0"/>
              <a:t>(D)</a:t>
            </a:r>
            <a:r>
              <a:rPr lang="en-US" dirty="0"/>
              <a:t> In a binary tree, the maximum number of nodes at depth </a:t>
            </a:r>
            <a:r>
              <a:rPr lang="en-US" i="1" dirty="0"/>
              <a:t>d</a:t>
            </a:r>
            <a:r>
              <a:rPr lang="en-US" dirty="0"/>
              <a:t> is 2</a:t>
            </a:r>
            <a:r>
              <a:rPr lang="en-US" i="1" dirty="0"/>
              <a:t>d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Answer:</a:t>
            </a:r>
            <a:r>
              <a:rPr lang="en-US" dirty="0"/>
              <a:t> </a:t>
            </a:r>
            <a:r>
              <a:rPr lang="en-US" b="1" dirty="0"/>
              <a:t>(C)</a:t>
            </a:r>
          </a:p>
          <a:p>
            <a:endParaRPr lang="en-US" b="1" dirty="0"/>
          </a:p>
          <a:p>
            <a:r>
              <a:rPr lang="en-US" dirty="0"/>
              <a:t>Q 3 Every very node in a complete n-</a:t>
            </a:r>
            <a:r>
              <a:rPr lang="en-US" dirty="0" err="1"/>
              <a:t>ary</a:t>
            </a:r>
            <a:r>
              <a:rPr lang="en-US" dirty="0"/>
              <a:t> tree has either 0 or n children. If x denotes the number of internal nodes, then the number of leaves in a complete n-</a:t>
            </a:r>
            <a:r>
              <a:rPr lang="en-US" dirty="0" err="1"/>
              <a:t>ary</a:t>
            </a:r>
            <a:r>
              <a:rPr lang="en-US" dirty="0"/>
              <a:t> tree is given by </a:t>
            </a:r>
          </a:p>
          <a:p>
            <a:r>
              <a:rPr lang="en-US" dirty="0"/>
              <a:t>a) x(n-1)+1</a:t>
            </a:r>
          </a:p>
          <a:p>
            <a:r>
              <a:rPr lang="en-US" dirty="0"/>
              <a:t>b) xn-1</a:t>
            </a:r>
          </a:p>
          <a:p>
            <a:r>
              <a:rPr lang="en-US" dirty="0"/>
              <a:t>c) xn+1</a:t>
            </a:r>
          </a:p>
          <a:p>
            <a:r>
              <a:rPr lang="en-US" dirty="0"/>
              <a:t>d) x(n+1)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Ans. a) </a:t>
            </a:r>
            <a:r>
              <a:rPr lang="en-US" dirty="0"/>
              <a:t>x(n-1)+1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7732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35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0" y="1061449"/>
            <a:ext cx="12192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061449"/>
            <a:ext cx="87484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 Which of the statements below is false?</a:t>
            </a:r>
          </a:p>
          <a:p>
            <a:r>
              <a:rPr lang="en-US" dirty="0"/>
              <a:t>a) (n-1) edges exist in a tree with n nodes.</a:t>
            </a:r>
          </a:p>
          <a:p>
            <a:r>
              <a:rPr lang="en-US" dirty="0"/>
              <a:t>b) The </a:t>
            </a:r>
            <a:r>
              <a:rPr lang="en-US" dirty="0" err="1"/>
              <a:t>postorder</a:t>
            </a:r>
            <a:r>
              <a:rPr lang="en-US" dirty="0"/>
              <a:t> and preorder traversal results may create a labeled rooted binary tree uniquely.</a:t>
            </a:r>
          </a:p>
          <a:p>
            <a:r>
              <a:rPr lang="en-US" dirty="0"/>
              <a:t>c) There are (n+1) leaves in a complete binary tree with n internal nodes.</a:t>
            </a:r>
          </a:p>
          <a:p>
            <a:r>
              <a:rPr lang="en-US" dirty="0"/>
              <a:t>d) In a binary tree of height h, the maximum number of nodes is/are (2(h+1) -1).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Ans. a) and d)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Q5 If the tree is not a complete binary tree then what changes can be made for easy access of children of a node in the array?</a:t>
            </a:r>
            <a:br>
              <a:rPr lang="en-US" dirty="0"/>
            </a:br>
            <a:r>
              <a:rPr lang="en-US" dirty="0"/>
              <a:t>a) every node stores data saying which of its children exist in the array</a:t>
            </a:r>
            <a:br>
              <a:rPr lang="en-US" dirty="0"/>
            </a:br>
            <a:r>
              <a:rPr lang="en-US" dirty="0"/>
              <a:t>b) no need of any changes continue with 2w and 2w+1, if node is at </a:t>
            </a:r>
            <a:r>
              <a:rPr lang="en-US" dirty="0" err="1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c) keep a separate table telling children of a node</a:t>
            </a:r>
            <a:br>
              <a:rPr lang="en-US" dirty="0"/>
            </a:br>
            <a:r>
              <a:rPr lang="en-US" dirty="0"/>
              <a:t>d) use another array parallel to the array with tree</a:t>
            </a:r>
          </a:p>
          <a:p>
            <a:endParaRPr lang="en-IN" dirty="0"/>
          </a:p>
          <a:p>
            <a:r>
              <a:rPr lang="en-IN" b="1" dirty="0"/>
              <a:t>Answer: a</a:t>
            </a: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7732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415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384"/>
            <a:ext cx="12276499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-1" y="1061448"/>
            <a:ext cx="12276499" cy="20299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061448"/>
            <a:ext cx="87484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Q6 Suppose a binary tree is constructed with n nodes, such that each node has exactly either zero or two children. The maximum height of the tree will be?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a) (n+1)/2</a:t>
            </a:r>
            <a:br>
              <a:rPr lang="en-US" dirty="0"/>
            </a:br>
            <a:r>
              <a:rPr lang="en-US" dirty="0"/>
              <a:t>b) (n-1)/2</a:t>
            </a:r>
            <a:br>
              <a:rPr lang="en-US" dirty="0"/>
            </a:br>
            <a:r>
              <a:rPr lang="en-US" dirty="0"/>
              <a:t>c) n/2 -1</a:t>
            </a:r>
            <a:br>
              <a:rPr lang="en-US" dirty="0"/>
            </a:br>
            <a:r>
              <a:rPr lang="en-US" dirty="0"/>
              <a:t>d) (n+1)/2 -1</a:t>
            </a:r>
            <a:br>
              <a:rPr lang="en-US" dirty="0"/>
            </a:br>
            <a:r>
              <a:rPr lang="en-US" b="1" dirty="0"/>
              <a:t>Answer:</a:t>
            </a:r>
            <a:r>
              <a:rPr lang="en-US" dirty="0"/>
              <a:t> </a:t>
            </a:r>
            <a:r>
              <a:rPr lang="en-US" b="1" dirty="0"/>
              <a:t>(B)</a:t>
            </a:r>
          </a:p>
          <a:p>
            <a:endParaRPr lang="en-US" b="1" dirty="0"/>
          </a:p>
          <a:p>
            <a:r>
              <a:rPr lang="en-US" dirty="0" smtClean="0"/>
              <a:t>Q </a:t>
            </a:r>
            <a:r>
              <a:rPr lang="en-US" dirty="0"/>
              <a:t>7 </a:t>
            </a:r>
            <a:r>
              <a:rPr lang="en-US" b="1" dirty="0" smtClean="0"/>
              <a:t>Which of the following </a:t>
            </a:r>
            <a:r>
              <a:rPr lang="en-US" b="1" dirty="0"/>
              <a:t>statement about binary tree is CORRECT?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a) Every binary tree is either complete or full</a:t>
            </a:r>
            <a:br>
              <a:rPr lang="en-US" dirty="0"/>
            </a:br>
            <a:r>
              <a:rPr lang="en-US" dirty="0"/>
              <a:t>b) Every complete binary tree is also a full binary tree</a:t>
            </a:r>
            <a:br>
              <a:rPr lang="en-US" dirty="0"/>
            </a:br>
            <a:r>
              <a:rPr lang="en-US" dirty="0"/>
              <a:t>c) Every full binary tree is also a complete binary tree</a:t>
            </a:r>
            <a:br>
              <a:rPr lang="en-US" dirty="0"/>
            </a:br>
            <a:r>
              <a:rPr lang="en-US" dirty="0"/>
              <a:t>d) A binary tree cannot be both complete and full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Ans. (C)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7732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88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79555"/>
            <a:ext cx="12192000" cy="24968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3" y="1458150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02" y="242180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REVIEW 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777" y="1587249"/>
            <a:ext cx="9071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Tree is a collection of nodes that are connected by edges and has a hierarchical relationship between the </a:t>
            </a:r>
            <a:r>
              <a:rPr lang="en-US" sz="2400" dirty="0" smtClean="0"/>
              <a:t>nodes</a:t>
            </a:r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A tree node includes the following parts:-</a:t>
            </a:r>
          </a:p>
          <a:p>
            <a:pPr marL="230188" indent="-230188" algn="just" fontAlgn="base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Data</a:t>
            </a:r>
          </a:p>
          <a:p>
            <a:pPr marL="230188" indent="-230188" algn="just" fontAlgn="base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Pointer to the left child</a:t>
            </a:r>
          </a:p>
          <a:p>
            <a:pPr marL="230188" indent="-230188" algn="just" fontAlgn="base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Pointer to the right child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91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28" y="-27384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12192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061448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49760" y="1154672"/>
            <a:ext cx="892899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https://www.youtube.com/watch?v=oSWTXtMglKE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https://www.upgrad.com/blog/5-types-of-binary-tree/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https://www.javatpoint.com/tree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https://www.geeksforgeeks.org/tree-data-structure/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https://www.sanfoundry.com/1000-data-structure-questions-answers/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https://www.tutorialspoint.com/data_structures_algorithms/array_data_structure.htm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https://www.tutorialspoint.com/data_structures_algorithms/tree_data_structure.htm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https://www.simplilearn.com/tutorials/data-structure-tutorial/trees-in-data-structure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https://www.scaler.com/topics/data-structures/tree-data-structure/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13" y="340148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solidFill>
                  <a:srgbClr val="E31E24"/>
                </a:solidFill>
                <a:cs typeface="Times New Roman" panose="02020603050405020304" pitchFamily="18" charset="0"/>
                <a:sym typeface="Arial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Swati, Ms Suman &amp; Ms Neetu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AF8E17-3BF5-9751-942D-65A32277A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BD2D022-93FA-2A31-2E26-7E72B3C3C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ADCC02A-5AF8-1D8F-E326-994D9D7D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16" y="158339"/>
            <a:ext cx="92608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Applications of Trees in Real World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4085878-D9CE-8CF5-C473-1FE98FFF1D5A}"/>
              </a:ext>
            </a:extLst>
          </p:cNvPr>
          <p:cNvCxnSpPr/>
          <p:nvPr/>
        </p:nvCxnSpPr>
        <p:spPr>
          <a:xfrm>
            <a:off x="0" y="979967"/>
            <a:ext cx="12192000" cy="52128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2F22722-7D99-9D55-209A-9C9256023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42148AE-576B-FD01-C9AA-823C813591F2}"/>
              </a:ext>
            </a:extLst>
          </p:cNvPr>
          <p:cNvSpPr txBox="1"/>
          <p:nvPr/>
        </p:nvSpPr>
        <p:spPr>
          <a:xfrm>
            <a:off x="1703512" y="1293834"/>
            <a:ext cx="8784976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sz="2400" i="1" dirty="0"/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9536" y="13904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751993" y="1387350"/>
            <a:ext cx="4776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To store hierarchy of people </a:t>
            </a:r>
            <a:endParaRPr lang="en-IN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721" y="1996219"/>
            <a:ext cx="4503589" cy="41803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5719" y="6068262"/>
            <a:ext cx="6772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[Source :https://www.masaischool.com/blog/applications-of-tree/]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2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69573" y="241921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AF8E17-3BF5-9751-942D-65A32277A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BD2D022-93FA-2A31-2E26-7E72B3C3C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10" y="-27384"/>
            <a:ext cx="12207509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ADCC02A-5AF8-1D8F-E326-994D9D7D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0" y="158351"/>
            <a:ext cx="92608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Applications of Trees in Real World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4085878-D9CE-8CF5-C473-1FE98FFF1D5A}"/>
              </a:ext>
            </a:extLst>
          </p:cNvPr>
          <p:cNvCxnSpPr/>
          <p:nvPr/>
        </p:nvCxnSpPr>
        <p:spPr>
          <a:xfrm flipV="1">
            <a:off x="0" y="914400"/>
            <a:ext cx="12191999" cy="474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2F22722-7D99-9D55-209A-9C9256023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42148AE-576B-FD01-C9AA-823C813591F2}"/>
              </a:ext>
            </a:extLst>
          </p:cNvPr>
          <p:cNvSpPr txBox="1"/>
          <p:nvPr/>
        </p:nvSpPr>
        <p:spPr>
          <a:xfrm>
            <a:off x="1703512" y="1293834"/>
            <a:ext cx="8784976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sz="2400" i="1" dirty="0"/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9536" y="13904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751992" y="1387350"/>
            <a:ext cx="66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To capture the evolution of languages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642" y="1942531"/>
            <a:ext cx="6173688" cy="40177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62812" y="60782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Source :https://www.masaischool.com/blog/applications-of-tree/]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2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AF8E17-3BF5-9751-942D-65A32277A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BD2D022-93FA-2A31-2E26-7E72B3C3C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624" y="0"/>
            <a:ext cx="12297623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ADCC02A-5AF8-1D8F-E326-994D9D7D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9" y="126077"/>
            <a:ext cx="92608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Applications of Trees in Real World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4085878-D9CE-8CF5-C473-1FE98FFF1D5A}"/>
              </a:ext>
            </a:extLst>
          </p:cNvPr>
          <p:cNvCxnSpPr/>
          <p:nvPr/>
        </p:nvCxnSpPr>
        <p:spPr>
          <a:xfrm>
            <a:off x="-105624" y="898485"/>
            <a:ext cx="12297624" cy="61182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2F22722-7D99-9D55-209A-9C9256023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42148AE-576B-FD01-C9AA-823C813591F2}"/>
              </a:ext>
            </a:extLst>
          </p:cNvPr>
          <p:cNvSpPr txBox="1"/>
          <p:nvPr/>
        </p:nvSpPr>
        <p:spPr>
          <a:xfrm>
            <a:off x="1703512" y="1293834"/>
            <a:ext cx="8784976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sz="2400" i="1" dirty="0"/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9536" y="13904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751992" y="1387350"/>
            <a:ext cx="6648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To organize file-systems</a:t>
            </a:r>
            <a:endParaRPr lang="en-IN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8" y="2106651"/>
            <a:ext cx="4464496" cy="29065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31975" y="4922884"/>
            <a:ext cx="6493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Source :https://www.masaischool.com/blog/applications-of-tree/]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8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34C329F-E92F-EDD7-915A-56A8087A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24CFBBD-50BA-5AED-703C-8E89E17C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122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C8E47A3-19E5-2480-D729-7717BBFC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5" y="38693"/>
            <a:ext cx="71994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Introduction of Tress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EE93A9F-B97B-AF76-6D55-820A501541FD}"/>
              </a:ext>
            </a:extLst>
          </p:cNvPr>
          <p:cNvCxnSpPr/>
          <p:nvPr/>
        </p:nvCxnSpPr>
        <p:spPr>
          <a:xfrm>
            <a:off x="84501" y="783827"/>
            <a:ext cx="12107499" cy="3098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3F45274-10BE-0CF7-F6D8-B35FA20631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0734EE-9746-9E1E-DD18-BF795A5F179F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887961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i="1" dirty="0"/>
              <a:t>Tree  is a hierarchical structure that is used to represent and organize data in a way that is easy to navigate and search.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i="1" dirty="0"/>
              <a:t> It is a collection of nodes that are connected by edges and has a hierarchical relationship between the nodes. 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854" y="3068960"/>
            <a:ext cx="7545102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95800" y="5925932"/>
            <a:ext cx="5846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Tree Data Structure </a:t>
            </a:r>
          </a:p>
          <a:p>
            <a:pPr algn="ctr"/>
            <a:r>
              <a:rPr lang="en-US" dirty="0"/>
              <a:t>[Source :https://www.geeksforgeeks]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0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6026" y="130179"/>
            <a:ext cx="842493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of a Tree</a:t>
            </a:r>
          </a:p>
          <a:p>
            <a:r>
              <a:rPr lang="en-IN" sz="3200" dirty="0"/>
              <a:t/>
            </a:r>
            <a:br>
              <a:rPr lang="en-IN" sz="3200" dirty="0"/>
            </a:b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2607" y="1086416"/>
            <a:ext cx="12089393" cy="11246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2" y="1295566"/>
            <a:ext cx="81014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Property 1 :</a:t>
            </a:r>
            <a:r>
              <a:rPr lang="en-US" sz="2400" dirty="0"/>
              <a:t>The numbers of nodes in a tree must be a finite and </a:t>
            </a:r>
          </a:p>
          <a:p>
            <a:pPr algn="just"/>
            <a:r>
              <a:rPr lang="en-US" sz="2400" dirty="0"/>
              <a:t>                      nonempty set.</a:t>
            </a:r>
          </a:p>
          <a:p>
            <a:pPr algn="just"/>
            <a:r>
              <a:rPr lang="en-US" sz="2400" b="1" dirty="0"/>
              <a:t>Property 2 : </a:t>
            </a:r>
            <a:r>
              <a:rPr lang="en-US" sz="2400" dirty="0"/>
              <a:t>There must exist a path to every node of a tree i.e., </a:t>
            </a:r>
          </a:p>
          <a:p>
            <a:pPr algn="just"/>
            <a:r>
              <a:rPr lang="en-US" sz="2400" dirty="0"/>
              <a:t>                      every node must be connected to some other </a:t>
            </a:r>
          </a:p>
          <a:p>
            <a:pPr algn="just"/>
            <a:r>
              <a:rPr lang="en-US" sz="2400" dirty="0"/>
              <a:t>                      node.</a:t>
            </a:r>
          </a:p>
          <a:p>
            <a:pPr algn="just"/>
            <a:r>
              <a:rPr lang="en-US" sz="2400" b="1" dirty="0"/>
              <a:t>Property 3 : </a:t>
            </a:r>
            <a:r>
              <a:rPr lang="en-US" sz="2400" dirty="0"/>
              <a:t>There must not be any cycles in the tree. It means </a:t>
            </a:r>
          </a:p>
          <a:p>
            <a:pPr algn="just"/>
            <a:r>
              <a:rPr lang="en-US" sz="2400" dirty="0"/>
              <a:t>                       that the number of edges is one less than the </a:t>
            </a:r>
          </a:p>
          <a:p>
            <a:pPr algn="just"/>
            <a:r>
              <a:rPr lang="en-US" sz="2400" dirty="0"/>
              <a:t>                       number of nodes.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Please Refer :</a:t>
            </a:r>
          </a:p>
          <a:p>
            <a:pPr algn="just"/>
            <a:endParaRPr lang="en-US" sz="2400" dirty="0"/>
          </a:p>
          <a:p>
            <a:pPr algn="just"/>
            <a:r>
              <a:rPr lang="en-IN" sz="2400" dirty="0">
                <a:hlinkClick r:id="rId5"/>
              </a:rPr>
              <a:t>https://www.youtube.com/watch?v=tORLeHHtazM</a:t>
            </a:r>
            <a:r>
              <a:rPr lang="en-IN" sz="2400" dirty="0"/>
              <a:t>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11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54" y="0"/>
            <a:ext cx="12226753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-34754" y="1235756"/>
            <a:ext cx="1222675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9" y="107915"/>
            <a:ext cx="84249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Tree Data 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31504" y="1107776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u="sng" dirty="0">
              <a:solidFill>
                <a:srgbClr val="303030"/>
              </a:solidFill>
              <a:latin typeface="+mj-lt"/>
            </a:endParaRPr>
          </a:p>
          <a:p>
            <a:pPr algn="just"/>
            <a:r>
              <a:rPr lang="en-US" sz="2400" b="1" u="sng" dirty="0">
                <a:solidFill>
                  <a:srgbClr val="303030"/>
                </a:solidFill>
                <a:latin typeface="+mj-lt"/>
              </a:rPr>
              <a:t>Root-</a:t>
            </a:r>
            <a:endParaRPr lang="en-US" sz="2400" b="1" dirty="0">
              <a:solidFill>
                <a:srgbClr val="303030"/>
              </a:solidFill>
              <a:latin typeface="+mj-lt"/>
            </a:endParaRPr>
          </a:p>
          <a:p>
            <a:pPr algn="just"/>
            <a:r>
              <a:rPr lang="en-US" sz="2400" dirty="0">
                <a:solidFill>
                  <a:srgbClr val="303030"/>
                </a:solidFill>
                <a:latin typeface="+mj-lt"/>
              </a:rPr>
              <a:t> 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03030"/>
                </a:solidFill>
                <a:latin typeface="+mj-lt"/>
              </a:rPr>
              <a:t>The first node from where the tree originates is called as a </a:t>
            </a:r>
            <a:r>
              <a:rPr lang="en-US" sz="2400" b="1" dirty="0">
                <a:solidFill>
                  <a:srgbClr val="303030"/>
                </a:solidFill>
                <a:latin typeface="+mj-lt"/>
              </a:rPr>
              <a:t>root node</a:t>
            </a:r>
            <a:r>
              <a:rPr lang="en-US" sz="2400" dirty="0">
                <a:solidFill>
                  <a:srgbClr val="303030"/>
                </a:solidFill>
                <a:latin typeface="+mj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03030"/>
                </a:solidFill>
                <a:latin typeface="+mj-lt"/>
              </a:rPr>
              <a:t>In any tree, there must be only one root node</a:t>
            </a:r>
            <a:r>
              <a:rPr lang="en-US" sz="2400" dirty="0" smtClean="0">
                <a:solidFill>
                  <a:srgbClr val="303030"/>
                </a:solidFill>
                <a:latin typeface="+mj-lt"/>
              </a:rPr>
              <a:t>. </a:t>
            </a:r>
            <a:endParaRPr lang="en-US" sz="2400" dirty="0">
              <a:solidFill>
                <a:srgbClr val="303030"/>
              </a:solidFill>
              <a:latin typeface="+mj-lt"/>
            </a:endParaRPr>
          </a:p>
          <a:p>
            <a:pPr algn="just"/>
            <a:r>
              <a:rPr lang="en-IN" sz="2400" b="1" u="sng" dirty="0">
                <a:latin typeface="+mj-lt"/>
              </a:rPr>
              <a:t>Edge-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u="sng" dirty="0">
              <a:latin typeface="+mj-lt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The connecting link between any two </a:t>
            </a:r>
            <a:r>
              <a:rPr lang="en-US" sz="2400" dirty="0" smtClean="0">
                <a:latin typeface="+mj-lt"/>
              </a:rPr>
              <a:t>nodes</a:t>
            </a:r>
          </a:p>
          <a:p>
            <a:pPr algn="just"/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is called as an </a:t>
            </a:r>
            <a:r>
              <a:rPr lang="en-US" sz="2400" b="1" dirty="0">
                <a:latin typeface="+mj-lt"/>
              </a:rPr>
              <a:t>edge</a:t>
            </a:r>
            <a:r>
              <a:rPr lang="en-US" sz="2400" dirty="0">
                <a:latin typeface="+mj-lt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In a tree with n number of nodes, </a:t>
            </a:r>
          </a:p>
          <a:p>
            <a:pPr algn="just"/>
            <a:r>
              <a:rPr lang="en-US" sz="2400" dirty="0" smtClean="0">
                <a:latin typeface="+mj-lt"/>
              </a:rPr>
              <a:t>there </a:t>
            </a:r>
            <a:r>
              <a:rPr lang="en-US" sz="2400" dirty="0">
                <a:latin typeface="+mj-lt"/>
              </a:rPr>
              <a:t>are exactly (n-1) number of edges.</a:t>
            </a:r>
          </a:p>
          <a:p>
            <a:r>
              <a:rPr lang="en-US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303030"/>
              </a:solidFill>
              <a:latin typeface="Arimo"/>
            </a:endParaRP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768" y="2737884"/>
            <a:ext cx="3361614" cy="34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1695</Words>
  <Application>Microsoft Office PowerPoint</Application>
  <PresentationFormat>Widescreen</PresentationFormat>
  <Paragraphs>444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Arial Black</vt:lpstr>
      <vt:lpstr>Arimo</vt:lpstr>
      <vt:lpstr>Calibri</vt:lpstr>
      <vt:lpstr>Calibri Light</vt:lpstr>
      <vt:lpstr>Garamond</vt:lpstr>
      <vt:lpstr>Sylfaen</vt:lpstr>
      <vt:lpstr>Symbol</vt:lpstr>
      <vt:lpstr>Tahoma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 Implementing Binary Tree</vt:lpstr>
      <vt:lpstr> Implementing Binary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39</cp:revision>
  <dcterms:created xsi:type="dcterms:W3CDTF">2024-05-20T04:25:23Z</dcterms:created>
  <dcterms:modified xsi:type="dcterms:W3CDTF">2025-08-07T08:42:51Z</dcterms:modified>
</cp:coreProperties>
</file>