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09" r:id="rId2"/>
    <p:sldId id="257" r:id="rId3"/>
    <p:sldId id="258" r:id="rId4"/>
    <p:sldId id="259" r:id="rId5"/>
    <p:sldId id="260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7" r:id="rId22"/>
    <p:sldId id="308" r:id="rId23"/>
    <p:sldId id="304" r:id="rId24"/>
    <p:sldId id="305" r:id="rId25"/>
    <p:sldId id="306" r:id="rId26"/>
    <p:sldId id="261" r:id="rId27"/>
    <p:sldId id="262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80" r:id="rId36"/>
    <p:sldId id="281" r:id="rId37"/>
    <p:sldId id="302" r:id="rId38"/>
    <p:sldId id="285" r:id="rId39"/>
    <p:sldId id="28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20EE7-8F95-428D-ACA9-8268E3D5EB8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FAC03-33C1-4418-94FB-06360FA71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66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403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2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82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42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0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41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86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86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8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651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87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07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09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22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701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422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473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065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3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08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042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63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77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97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888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617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11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5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0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1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91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79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7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6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94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0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5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14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1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59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60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8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7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2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AC316-9889-440F-A390-D56F24DC9887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F14E-04A8-465B-A820-96AAE2331D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0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tree-data-structure/" TargetMode="External"/><Relationship Id="rId13" Type="http://schemas.openxmlformats.org/officeDocument/2006/relationships/hyperlink" Target="https://www.scaler.com/topics/data-structures/tree-data-structure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javatpoint.com/tree" TargetMode="External"/><Relationship Id="rId12" Type="http://schemas.openxmlformats.org/officeDocument/2006/relationships/hyperlink" Target="https://www.simplilearn.com/tutorials/data-structure-tutorial/trees-in-data-structur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grad.com/blog/5-types-of-binary-tree/" TargetMode="External"/><Relationship Id="rId11" Type="http://schemas.openxmlformats.org/officeDocument/2006/relationships/hyperlink" Target="https://www.tutorialspoint.com/data_structures_algorithms/tree_data_structure.htm" TargetMode="External"/><Relationship Id="rId5" Type="http://schemas.openxmlformats.org/officeDocument/2006/relationships/hyperlink" Target="https://www.youtube.com/watch?v=oSWTXtMglKE" TargetMode="External"/><Relationship Id="rId10" Type="http://schemas.openxmlformats.org/officeDocument/2006/relationships/hyperlink" Target="https://www.tutorialspoint.com/data_structures_algorithms/array_data_structure.htm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anfoundry.com/1000-data-structure-questions-answer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mplilearn.com/tutorials/data-structure-tutorial/tree-traversal-in-data-structur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83" y="150275"/>
            <a:ext cx="6396065" cy="92087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61" y="4461733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000" b="1" kern="100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Engineering &amp; Technology </a:t>
            </a:r>
          </a:p>
          <a:p>
            <a:pPr lvl="0" algn="ctr">
              <a:buSzPct val="25000"/>
            </a:pP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20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20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08" y="1612311"/>
            <a:ext cx="84969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kern="100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0" algn="ctr">
              <a:buSzPct val="25000"/>
            </a:pPr>
            <a:r>
              <a:rPr lang="en-US" sz="36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36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69" y="3437891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</a:t>
            </a:r>
            <a:r>
              <a:rPr 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Gupta</a:t>
            </a:r>
            <a:endParaRPr lang="en-IN" sz="28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672" y="56612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: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Trees and Graphs</a:t>
            </a:r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8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</a:t>
            </a:r>
            <a:r>
              <a:rPr lang="en-US" sz="2400" b="1" dirty="0" smtClean="0"/>
              <a:t>10 : </a:t>
            </a:r>
            <a:r>
              <a:rPr lang="en-US" sz="2400" dirty="0"/>
              <a:t>In the left </a:t>
            </a:r>
            <a:r>
              <a:rPr lang="en-US" sz="2400" dirty="0" err="1"/>
              <a:t>subtree</a:t>
            </a:r>
            <a:r>
              <a:rPr lang="en-US" sz="2400" dirty="0"/>
              <a:t> of 60, there is 55 </a:t>
            </a:r>
            <a:endParaRPr lang="en-US" sz="2400" dirty="0" smtClean="0"/>
          </a:p>
          <a:p>
            <a:pPr fontAlgn="base"/>
            <a:r>
              <a:rPr lang="en-US" sz="2400" dirty="0" smtClean="0"/>
              <a:t>that </a:t>
            </a:r>
            <a:r>
              <a:rPr lang="en-US" sz="2400" dirty="0"/>
              <a:t>does not have any child. So, </a:t>
            </a:r>
            <a:r>
              <a:rPr lang="en-US" sz="2400" b="1" dirty="0"/>
              <a:t>print 55</a:t>
            </a:r>
            <a:r>
              <a:rPr lang="en-US" sz="2400" dirty="0"/>
              <a:t> and move to the right </a:t>
            </a:r>
            <a:r>
              <a:rPr lang="en-US" sz="2400" dirty="0" err="1"/>
              <a:t>subtree</a:t>
            </a:r>
            <a:r>
              <a:rPr lang="en-US" sz="2400" dirty="0"/>
              <a:t> of 60.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11 : </a:t>
            </a:r>
            <a:r>
              <a:rPr lang="en-US" sz="2400" dirty="0"/>
              <a:t>In the right </a:t>
            </a:r>
            <a:r>
              <a:rPr lang="en-US" sz="2400" dirty="0" err="1"/>
              <a:t>subtree</a:t>
            </a:r>
            <a:r>
              <a:rPr lang="en-US" sz="2400" dirty="0"/>
              <a:t> of 60, there is 70 that do not have any child. So, </a:t>
            </a:r>
            <a:r>
              <a:rPr lang="en-US" sz="2400" b="1" dirty="0"/>
              <a:t>print 70</a:t>
            </a:r>
            <a:r>
              <a:rPr lang="en-US" sz="2400" dirty="0"/>
              <a:t> and stop the process.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98" y="2861075"/>
            <a:ext cx="4097020" cy="31915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391" y="3018859"/>
            <a:ext cx="4820834" cy="34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276" y="2868966"/>
            <a:ext cx="4820834" cy="3440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747" y="14202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dirty="0"/>
              <a:t>After the completion of preorder traversal, the final output is -</a:t>
            </a:r>
          </a:p>
          <a:p>
            <a:pPr algn="just"/>
            <a:r>
              <a:rPr lang="en-US" sz="2400" b="1" dirty="0">
                <a:solidFill>
                  <a:srgbClr val="333333"/>
                </a:solidFill>
              </a:rPr>
              <a:t>40, 30, 25, 15, 28, 35, 50, 45, 60, 55, 70</a:t>
            </a:r>
            <a:endParaRPr lang="en-US" sz="2400" b="0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49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1707" y="327336"/>
            <a:ext cx="8513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: Pre Order Traversal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6440"/>
            <a:ext cx="12192000" cy="9564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86" y="6385008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03512" y="1293834"/>
            <a:ext cx="8784976" cy="84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</a:pP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9811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99369" y="1573295"/>
            <a:ext cx="8162925" cy="2057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600" b="1" i="1" dirty="0"/>
              <a:t>Preorder(tree)</a:t>
            </a:r>
          </a:p>
          <a:p>
            <a:pPr fontAlgn="base"/>
            <a:r>
              <a:rPr lang="en-US" sz="2600" i="1" dirty="0"/>
              <a:t>Visit the root.</a:t>
            </a:r>
          </a:p>
          <a:p>
            <a:pPr fontAlgn="base"/>
            <a:r>
              <a:rPr lang="en-US" sz="2600" i="1" dirty="0"/>
              <a:t>Traverse the left </a:t>
            </a:r>
            <a:r>
              <a:rPr lang="en-US" sz="2600" i="1" dirty="0" err="1"/>
              <a:t>subtree</a:t>
            </a:r>
            <a:r>
              <a:rPr lang="en-US" sz="2600" i="1" dirty="0"/>
              <a:t>, i.e., call Preorder(left-&gt;</a:t>
            </a:r>
            <a:r>
              <a:rPr lang="en-US" sz="2600" i="1" dirty="0" err="1"/>
              <a:t>subtree</a:t>
            </a:r>
            <a:r>
              <a:rPr lang="en-US" sz="2600" i="1" dirty="0"/>
              <a:t>)</a:t>
            </a:r>
          </a:p>
          <a:p>
            <a:pPr fontAlgn="base"/>
            <a:r>
              <a:rPr lang="en-US" sz="2600" i="1" dirty="0"/>
              <a:t>Traverse the right </a:t>
            </a:r>
            <a:r>
              <a:rPr lang="en-US" sz="2600" i="1" dirty="0" err="1"/>
              <a:t>subtree</a:t>
            </a:r>
            <a:r>
              <a:rPr lang="en-US" sz="2600" i="1" dirty="0"/>
              <a:t>, i.e., call Preorder(right-&gt;</a:t>
            </a:r>
            <a:r>
              <a:rPr lang="en-US" sz="2600" i="1" dirty="0" err="1"/>
              <a:t>subtree</a:t>
            </a:r>
            <a:r>
              <a:rPr lang="en-US" sz="2600" i="1" dirty="0"/>
              <a:t>)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6705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r>
              <a:rPr lang="en-US" sz="3600" b="1" kern="100" dirty="0" err="1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4695" y="1023462"/>
            <a:ext cx="10227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fontAlgn="base">
              <a:buFont typeface="Wingdings" panose="05000000000000000000" pitchFamily="2" charset="2"/>
              <a:buChar char="Ø"/>
            </a:pPr>
            <a:r>
              <a:rPr lang="en-US" sz="2400" dirty="0" err="1" smtClean="0"/>
              <a:t>Inorder</a:t>
            </a:r>
            <a:r>
              <a:rPr lang="en-US" sz="2400" dirty="0" smtClean="0"/>
              <a:t> </a:t>
            </a:r>
            <a:r>
              <a:rPr lang="en-US" sz="2400" dirty="0"/>
              <a:t>traversal visits the node in the order: </a:t>
            </a:r>
            <a:r>
              <a:rPr lang="en-US" sz="2400" dirty="0" smtClean="0"/>
              <a:t>  </a:t>
            </a:r>
            <a:r>
              <a:rPr lang="en-US" sz="2400" dirty="0"/>
              <a:t>Left </a:t>
            </a:r>
            <a:r>
              <a:rPr lang="en-US" sz="2400" dirty="0" smtClean="0"/>
              <a:t>-&gt; Root </a:t>
            </a:r>
            <a:r>
              <a:rPr lang="en-US" sz="2400" dirty="0"/>
              <a:t>-&gt; Right</a:t>
            </a:r>
          </a:p>
          <a:p>
            <a:pPr indent="-28575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indent="-285750" fontAlgn="base">
              <a:buFont typeface="Wingdings" panose="05000000000000000000" pitchFamily="2" charset="2"/>
              <a:buChar char="Ø"/>
            </a:pPr>
            <a:r>
              <a:rPr lang="en-US" sz="2400" dirty="0"/>
              <a:t>Consider the following Tree for </a:t>
            </a:r>
            <a:r>
              <a:rPr lang="en-US" sz="2400" dirty="0" err="1" smtClean="0"/>
              <a:t>Inorder</a:t>
            </a:r>
            <a:r>
              <a:rPr lang="en-US" sz="2400" dirty="0" smtClean="0"/>
              <a:t> </a:t>
            </a:r>
            <a:r>
              <a:rPr lang="en-US" sz="2400" dirty="0"/>
              <a:t>traversal</a:t>
            </a:r>
          </a:p>
          <a:p>
            <a:pPr fontAlgn="base"/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5409374" y="233127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1: </a:t>
            </a:r>
            <a:r>
              <a:rPr lang="en-US" sz="2400" dirty="0"/>
              <a:t>40 is the root node. We move to the left </a:t>
            </a:r>
            <a:r>
              <a:rPr lang="en-US" sz="2400" dirty="0" err="1"/>
              <a:t>subtree</a:t>
            </a:r>
            <a:r>
              <a:rPr lang="en-US" sz="2400" dirty="0"/>
              <a:t> of 40, that is </a:t>
            </a:r>
            <a:r>
              <a:rPr lang="en-US" sz="2400" dirty="0" smtClean="0"/>
              <a:t>30,then 25 </a:t>
            </a:r>
            <a:r>
              <a:rPr lang="en-US" sz="2400" dirty="0"/>
              <a:t>and </a:t>
            </a:r>
            <a:r>
              <a:rPr lang="en-US" sz="2400" dirty="0" smtClean="0"/>
              <a:t>we </a:t>
            </a:r>
            <a:r>
              <a:rPr lang="en-US" sz="2400" dirty="0"/>
              <a:t>again move to the left </a:t>
            </a:r>
            <a:r>
              <a:rPr lang="en-US" sz="2400" dirty="0" err="1"/>
              <a:t>subtree</a:t>
            </a:r>
            <a:r>
              <a:rPr lang="en-US" sz="2400" dirty="0"/>
              <a:t> of 25 that is 15. </a:t>
            </a:r>
            <a:r>
              <a:rPr lang="en-US" sz="2400" dirty="0" smtClean="0"/>
              <a:t>so</a:t>
            </a:r>
            <a:r>
              <a:rPr lang="en-US" sz="2400" dirty="0"/>
              <a:t> </a:t>
            </a:r>
            <a:r>
              <a:rPr lang="en-US" sz="2400" b="1" dirty="0"/>
              <a:t>print 15</a:t>
            </a:r>
            <a:r>
              <a:rPr lang="en-US" sz="2400" dirty="0"/>
              <a:t> and move towards its parent node, 25.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96" y="2567778"/>
            <a:ext cx="3671276" cy="32492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792" y="3911097"/>
            <a:ext cx="3744696" cy="243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2 : </a:t>
            </a:r>
            <a:r>
              <a:rPr lang="en-US" sz="2400" dirty="0"/>
              <a:t>Now, </a:t>
            </a:r>
            <a:r>
              <a:rPr lang="en-US" sz="2400" b="1" dirty="0"/>
              <a:t>print 25</a:t>
            </a:r>
            <a:r>
              <a:rPr lang="en-US" sz="2400" dirty="0"/>
              <a:t> and move to the right </a:t>
            </a:r>
            <a:r>
              <a:rPr lang="en-US" sz="2400" dirty="0" err="1"/>
              <a:t>subtree</a:t>
            </a:r>
            <a:r>
              <a:rPr lang="en-US" sz="2400" dirty="0"/>
              <a:t> of 25.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3 </a:t>
            </a:r>
            <a:r>
              <a:rPr lang="en-US" sz="2400" b="1" dirty="0" smtClean="0"/>
              <a:t>:</a:t>
            </a:r>
            <a:r>
              <a:rPr lang="en-US" sz="2400" dirty="0"/>
              <a:t>Now, </a:t>
            </a:r>
            <a:r>
              <a:rPr lang="en-US" sz="2400" b="1" dirty="0"/>
              <a:t>print 28</a:t>
            </a:r>
            <a:r>
              <a:rPr lang="en-US" sz="2400" dirty="0"/>
              <a:t> and move to the root node of 25 that is 30.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44" y="2577426"/>
            <a:ext cx="5025617" cy="34280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23" y="2360974"/>
            <a:ext cx="5591175" cy="369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</a:t>
            </a:r>
            <a:r>
              <a:rPr lang="en-US" sz="2400" b="1" dirty="0" smtClean="0"/>
              <a:t>4 </a:t>
            </a:r>
            <a:r>
              <a:rPr lang="en-US" sz="2400" b="1" dirty="0"/>
              <a:t>: </a:t>
            </a:r>
            <a:r>
              <a:rPr lang="en-US" sz="2400" dirty="0"/>
              <a:t>So, left </a:t>
            </a:r>
            <a:r>
              <a:rPr lang="en-US" sz="2400" dirty="0" err="1"/>
              <a:t>subtree</a:t>
            </a:r>
            <a:r>
              <a:rPr lang="en-US" sz="2400" dirty="0"/>
              <a:t> of 30 is visited. Now, </a:t>
            </a:r>
            <a:endParaRPr lang="en-US" sz="2400" dirty="0" smtClean="0"/>
          </a:p>
          <a:p>
            <a:pPr fontAlgn="base"/>
            <a:r>
              <a:rPr lang="en-US" sz="2400" b="1" dirty="0" smtClean="0"/>
              <a:t>print </a:t>
            </a:r>
            <a:r>
              <a:rPr lang="en-US" sz="2400" b="1" dirty="0"/>
              <a:t>30</a:t>
            </a:r>
            <a:r>
              <a:rPr lang="en-US" sz="2400" dirty="0"/>
              <a:t> and move to the right child of 30.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5 : </a:t>
            </a:r>
            <a:r>
              <a:rPr lang="en-US" sz="2400" dirty="0"/>
              <a:t>Now, </a:t>
            </a:r>
            <a:r>
              <a:rPr lang="en-US" sz="2400" b="1" dirty="0"/>
              <a:t>print 35</a:t>
            </a:r>
            <a:r>
              <a:rPr lang="en-US" sz="2400" dirty="0"/>
              <a:t> and move to the root node of 30.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5" y="2620073"/>
            <a:ext cx="4758129" cy="3505128"/>
          </a:xfrm>
          <a:prstGeom prst="rect">
            <a:avLst/>
          </a:prstGeom>
        </p:spPr>
      </p:pic>
      <p:pic>
        <p:nvPicPr>
          <p:cNvPr id="1026" name="Picture 2" descr="Inorder Travers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186" y="2518513"/>
            <a:ext cx="41433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4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6</a:t>
            </a:r>
            <a:r>
              <a:rPr lang="en-US" sz="2400" b="1" dirty="0" smtClean="0"/>
              <a:t> : </a:t>
            </a:r>
            <a:r>
              <a:rPr lang="en-US" sz="2400" dirty="0"/>
              <a:t>Now, </a:t>
            </a:r>
            <a:r>
              <a:rPr lang="en-US" sz="2400" b="1" dirty="0"/>
              <a:t>print root node 40</a:t>
            </a:r>
            <a:r>
              <a:rPr lang="en-US" sz="2400" dirty="0"/>
              <a:t> and move to its right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7</a:t>
            </a:r>
            <a:r>
              <a:rPr lang="en-US" sz="2400" b="1" dirty="0" smtClean="0"/>
              <a:t> : </a:t>
            </a:r>
            <a:r>
              <a:rPr lang="en-US" sz="2400" dirty="0"/>
              <a:t>Now recursively traverse the right </a:t>
            </a:r>
            <a:r>
              <a:rPr lang="en-US" sz="2400" dirty="0" err="1"/>
              <a:t>subtree</a:t>
            </a:r>
            <a:r>
              <a:rPr lang="en-US" sz="2400" dirty="0"/>
              <a:t> of 40 that is 50.</a:t>
            </a:r>
            <a:br>
              <a:rPr lang="en-US" sz="2400" dirty="0"/>
            </a:br>
            <a:r>
              <a:rPr lang="en-US" sz="2400" dirty="0"/>
              <a:t>50 have </a:t>
            </a:r>
            <a:r>
              <a:rPr lang="en-US" sz="2400" dirty="0" err="1"/>
              <a:t>subtree</a:t>
            </a:r>
            <a:r>
              <a:rPr lang="en-US" sz="2400" dirty="0"/>
              <a:t> so first traverse the left </a:t>
            </a:r>
            <a:r>
              <a:rPr lang="en-US" sz="2400" dirty="0" err="1"/>
              <a:t>subtree</a:t>
            </a:r>
            <a:r>
              <a:rPr lang="en-US" sz="2400" dirty="0"/>
              <a:t> of 50 that is </a:t>
            </a:r>
            <a:r>
              <a:rPr lang="en-US" sz="2400" dirty="0" smtClean="0"/>
              <a:t>45, </a:t>
            </a:r>
            <a:r>
              <a:rPr lang="en-US" sz="2400" dirty="0"/>
              <a:t>so </a:t>
            </a:r>
            <a:r>
              <a:rPr lang="en-US" sz="2400" b="1" dirty="0"/>
              <a:t>print 45</a:t>
            </a:r>
            <a:r>
              <a:rPr lang="en-US" sz="2400" dirty="0"/>
              <a:t> and move to its root node.</a:t>
            </a:r>
            <a:endParaRPr lang="en-IN" sz="2400" dirty="0"/>
          </a:p>
        </p:txBody>
      </p:sp>
      <p:pic>
        <p:nvPicPr>
          <p:cNvPr id="2050" name="Picture 2" descr="Inorder Travers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3" y="2482142"/>
            <a:ext cx="41433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order Travers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96" y="3227011"/>
            <a:ext cx="41433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91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</a:t>
            </a:r>
            <a:r>
              <a:rPr lang="en-US" sz="2400" b="1" dirty="0" smtClean="0"/>
              <a:t>8 : </a:t>
            </a:r>
            <a:r>
              <a:rPr lang="en-US" sz="2400" dirty="0"/>
              <a:t>Now </a:t>
            </a:r>
            <a:r>
              <a:rPr lang="en-US" sz="2400" b="1" dirty="0"/>
              <a:t>print 50</a:t>
            </a:r>
            <a:r>
              <a:rPr lang="en-US" sz="2400" dirty="0"/>
              <a:t> and move to the right </a:t>
            </a:r>
            <a:r>
              <a:rPr lang="en-US" sz="2400" dirty="0" err="1"/>
              <a:t>subtree</a:t>
            </a:r>
            <a:r>
              <a:rPr lang="en-US" sz="2400" dirty="0"/>
              <a:t> of 50 that is 60.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9 : </a:t>
            </a:r>
            <a:r>
              <a:rPr lang="en-US" sz="2400" dirty="0"/>
              <a:t>T</a:t>
            </a:r>
            <a:r>
              <a:rPr lang="en-US" sz="2400" dirty="0" smtClean="0"/>
              <a:t>raverse </a:t>
            </a:r>
            <a:r>
              <a:rPr lang="en-US" sz="2400" dirty="0"/>
              <a:t>the right </a:t>
            </a:r>
            <a:r>
              <a:rPr lang="en-US" sz="2400" dirty="0" err="1"/>
              <a:t>subtree</a:t>
            </a:r>
            <a:r>
              <a:rPr lang="en-US" sz="2400" dirty="0"/>
              <a:t> of 50 that is 60. 60 have </a:t>
            </a:r>
            <a:r>
              <a:rPr lang="en-US" sz="2400" dirty="0" err="1"/>
              <a:t>subtree</a:t>
            </a:r>
            <a:r>
              <a:rPr lang="en-US" sz="2400" dirty="0"/>
              <a:t> so first traverse the left </a:t>
            </a:r>
            <a:r>
              <a:rPr lang="en-US" sz="2400" dirty="0" err="1"/>
              <a:t>subtree</a:t>
            </a:r>
            <a:r>
              <a:rPr lang="en-US" sz="2400" dirty="0"/>
              <a:t> of 60 that is 55. </a:t>
            </a:r>
            <a:r>
              <a:rPr lang="en-US" sz="2400" dirty="0" smtClean="0"/>
              <a:t>so</a:t>
            </a:r>
            <a:r>
              <a:rPr lang="en-US" sz="2400" dirty="0"/>
              <a:t> </a:t>
            </a:r>
            <a:r>
              <a:rPr lang="en-US" sz="2400" b="1" dirty="0"/>
              <a:t>print 55</a:t>
            </a:r>
            <a:r>
              <a:rPr lang="en-US" sz="2400" dirty="0"/>
              <a:t> and move to its root node.</a:t>
            </a:r>
            <a:endParaRPr lang="en-IN" sz="2400" dirty="0"/>
          </a:p>
        </p:txBody>
      </p:sp>
      <p:pic>
        <p:nvPicPr>
          <p:cNvPr id="3074" name="Picture 2" descr="Inorder Travers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8" y="2433405"/>
            <a:ext cx="41433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order Travers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718" y="2989404"/>
            <a:ext cx="41433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</a:t>
            </a:r>
            <a:r>
              <a:rPr lang="en-US" sz="2400" b="1" dirty="0" smtClean="0"/>
              <a:t>10 : </a:t>
            </a:r>
            <a:r>
              <a:rPr lang="en-US" sz="2400" dirty="0"/>
              <a:t>Now </a:t>
            </a:r>
            <a:r>
              <a:rPr lang="en-US" sz="2400" b="1" dirty="0"/>
              <a:t>print 60</a:t>
            </a:r>
            <a:r>
              <a:rPr lang="en-US" sz="2400" dirty="0"/>
              <a:t> and move to the right </a:t>
            </a:r>
            <a:r>
              <a:rPr lang="en-US" sz="2400" dirty="0" err="1"/>
              <a:t>subtree</a:t>
            </a:r>
            <a:r>
              <a:rPr lang="en-US" sz="2400" dirty="0"/>
              <a:t> of 60 that is 70.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11 : print </a:t>
            </a:r>
            <a:r>
              <a:rPr lang="en-US" sz="2400" b="1" dirty="0"/>
              <a:t>70</a:t>
            </a:r>
            <a:r>
              <a:rPr lang="en-US" sz="2400" dirty="0"/>
              <a:t> and stop the process.</a:t>
            </a: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460" y="2305044"/>
            <a:ext cx="4820834" cy="3440355"/>
          </a:xfrm>
          <a:prstGeom prst="rect">
            <a:avLst/>
          </a:prstGeom>
        </p:spPr>
      </p:pic>
      <p:pic>
        <p:nvPicPr>
          <p:cNvPr id="4098" name="Picture 2" descr="Inorder Travers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0" y="2557692"/>
            <a:ext cx="41433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r>
              <a:rPr lang="en-US" sz="3600" b="1" kern="100" dirty="0" err="1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276" y="2868966"/>
            <a:ext cx="4820834" cy="34403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747" y="142025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After the completion of </a:t>
            </a:r>
            <a:r>
              <a:rPr lang="en-US" sz="2400" dirty="0" err="1"/>
              <a:t>inorder</a:t>
            </a:r>
            <a:r>
              <a:rPr lang="en-US" sz="2400" dirty="0"/>
              <a:t> traversal, the final output is -</a:t>
            </a:r>
          </a:p>
          <a:p>
            <a:r>
              <a:rPr lang="en-US" sz="2400" b="1" dirty="0"/>
              <a:t>{15, 25, 28, 30, 35, 40, 45, 50, 55, 60, 70}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00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44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0CE4655-45F0-8225-0B3B-452512BC49A5}"/>
              </a:ext>
            </a:extLst>
          </p:cNvPr>
          <p:cNvCxnSpPr/>
          <p:nvPr/>
        </p:nvCxnSpPr>
        <p:spPr>
          <a:xfrm>
            <a:off x="32777" y="919547"/>
            <a:ext cx="1215922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36DC02-599B-DF7E-0281-3D512FA448DC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3" y="1208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913" y="2732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35760" y="2067694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</a:t>
            </a:r>
            <a:r>
              <a:rPr lang="en-US" sz="3200" b="1" dirty="0" smtClean="0"/>
              <a:t>47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3712723" y="3259439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Basic concept of Tree Traversal Techniques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Tree Traversal Technique – </a:t>
            </a:r>
            <a:r>
              <a:rPr lang="en-US" sz="2400" dirty="0" err="1"/>
              <a:t>Pre,In,Post</a:t>
            </a:r>
            <a:r>
              <a:rPr lang="en-US" sz="2400" dirty="0"/>
              <a:t> order </a:t>
            </a:r>
            <a:r>
              <a:rPr lang="en-US" sz="2400" dirty="0" smtClean="0"/>
              <a:t>Techniques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Algorithm of </a:t>
            </a:r>
            <a:r>
              <a:rPr lang="en-US" sz="2400" dirty="0" err="1" smtClean="0"/>
              <a:t>Pre,In,Post</a:t>
            </a:r>
            <a:r>
              <a:rPr lang="en-US" sz="2400" dirty="0" smtClean="0"/>
              <a:t> Order Techniques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Test Your Knowledge Session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007768" y="1325386"/>
            <a:ext cx="4942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TRAVERSAL OF TREES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38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11707" y="327336"/>
            <a:ext cx="85133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buSzPct val="25000"/>
            </a:pPr>
            <a:r>
              <a:rPr 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: Pre Order Traversal</a:t>
            </a:r>
            <a:endParaRPr lang="en-IN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176440"/>
            <a:ext cx="12192000" cy="9564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86" y="6385008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03512" y="1293834"/>
            <a:ext cx="8784976" cy="84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7000"/>
              </a:lnSpc>
            </a:pP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98115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24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99369" y="1573295"/>
            <a:ext cx="8162925" cy="20574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600" b="1" i="1" dirty="0" err="1" smtClean="0"/>
              <a:t>Inorder</a:t>
            </a:r>
            <a:r>
              <a:rPr lang="en-US" sz="2600" b="1" i="1" dirty="0" smtClean="0"/>
              <a:t>(tree)</a:t>
            </a:r>
          </a:p>
          <a:p>
            <a:pPr fontAlgn="base"/>
            <a:r>
              <a:rPr lang="en-US" sz="2600" i="1" dirty="0"/>
              <a:t>Traverse the left </a:t>
            </a:r>
            <a:r>
              <a:rPr lang="en-US" sz="2600" i="1" dirty="0" err="1"/>
              <a:t>subtree</a:t>
            </a:r>
            <a:r>
              <a:rPr lang="en-US" sz="2600" i="1" dirty="0"/>
              <a:t>, i.e., call </a:t>
            </a:r>
            <a:r>
              <a:rPr lang="en-US" sz="2600" i="1" dirty="0" err="1" smtClean="0"/>
              <a:t>Inorder</a:t>
            </a:r>
            <a:r>
              <a:rPr lang="en-US" sz="2600" i="1" dirty="0" smtClean="0"/>
              <a:t>(left-</a:t>
            </a:r>
            <a:r>
              <a:rPr lang="en-US" sz="2600" i="1" dirty="0"/>
              <a:t>&gt;</a:t>
            </a:r>
            <a:r>
              <a:rPr lang="en-US" sz="2600" i="1" dirty="0" err="1"/>
              <a:t>subtree</a:t>
            </a:r>
            <a:r>
              <a:rPr lang="en-US" sz="2600" i="1" dirty="0" smtClean="0"/>
              <a:t>)</a:t>
            </a:r>
            <a:endParaRPr lang="en-US" sz="2600" b="1" i="1" dirty="0"/>
          </a:p>
          <a:p>
            <a:pPr fontAlgn="base"/>
            <a:r>
              <a:rPr lang="en-US" sz="2600" i="1" dirty="0"/>
              <a:t>Visit the root.</a:t>
            </a:r>
          </a:p>
          <a:p>
            <a:pPr fontAlgn="base"/>
            <a:r>
              <a:rPr lang="en-US" sz="2600" i="1" dirty="0" smtClean="0"/>
              <a:t>Traverse </a:t>
            </a:r>
            <a:r>
              <a:rPr lang="en-US" sz="2600" i="1" dirty="0"/>
              <a:t>the right </a:t>
            </a:r>
            <a:r>
              <a:rPr lang="en-US" sz="2600" i="1" dirty="0" err="1"/>
              <a:t>subtree</a:t>
            </a:r>
            <a:r>
              <a:rPr lang="en-US" sz="2600" i="1" dirty="0"/>
              <a:t>, i.e., call </a:t>
            </a:r>
            <a:r>
              <a:rPr lang="en-US" sz="2600" i="1" dirty="0" err="1" smtClean="0"/>
              <a:t>Inorder</a:t>
            </a:r>
            <a:r>
              <a:rPr lang="en-US" sz="2600" i="1" dirty="0" smtClean="0"/>
              <a:t>(right-</a:t>
            </a:r>
            <a:r>
              <a:rPr lang="en-US" sz="2600" i="1" dirty="0"/>
              <a:t>&gt;</a:t>
            </a:r>
            <a:r>
              <a:rPr lang="en-US" sz="2600" i="1" dirty="0" err="1"/>
              <a:t>subtree</a:t>
            </a:r>
            <a:r>
              <a:rPr lang="en-US" sz="2600" i="1" dirty="0"/>
              <a:t>)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7618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83976" y="72106"/>
            <a:ext cx="10715983" cy="1143000"/>
          </a:xfrm>
        </p:spPr>
        <p:txBody>
          <a:bodyPr>
            <a:normAutofit/>
          </a:bodyPr>
          <a:lstStyle/>
          <a:p>
            <a:r>
              <a:rPr lang="en-US" alt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Traversal In Binary Tree</a:t>
            </a:r>
            <a:endParaRPr lang="en-CA" altLang="en-US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2400" dirty="0" smtClean="0">
                <a:latin typeface="Arial" charset="0"/>
                <a:cs typeface="Arial" charset="0"/>
              </a:rPr>
              <a:t>	</a:t>
            </a:r>
            <a:endParaRPr lang="en-CA" altLang="en-US" sz="2400" dirty="0"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878185"/>
            <a:ext cx="12192000" cy="13799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392" y="1354878"/>
            <a:ext cx="5241957" cy="5522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// </a:t>
            </a:r>
            <a:r>
              <a:rPr lang="en-US" sz="2400" b="1" dirty="0">
                <a:solidFill>
                  <a:schemeClr val="tx1"/>
                </a:solidFill>
              </a:rPr>
              <a:t>Preorder traversal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392" y="1900889"/>
            <a:ext cx="5241957" cy="3404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void </a:t>
            </a:r>
            <a:r>
              <a:rPr lang="en-US" sz="2000" dirty="0" err="1"/>
              <a:t>preorderTraversal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Node* node) </a:t>
            </a:r>
            <a:endParaRPr lang="en-US" sz="2000" dirty="0" smtClean="0"/>
          </a:p>
          <a:p>
            <a:r>
              <a:rPr lang="en-US" sz="2000" dirty="0" smtClean="0"/>
              <a:t>{</a:t>
            </a:r>
            <a:endParaRPr lang="en-US" sz="2000" dirty="0"/>
          </a:p>
          <a:p>
            <a:r>
              <a:rPr lang="en-US" sz="2000" dirty="0"/>
              <a:t>  if (node == NULL)</a:t>
            </a:r>
          </a:p>
          <a:p>
            <a:r>
              <a:rPr lang="en-US" sz="2000" dirty="0"/>
              <a:t>    return;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node-&gt;data &lt;&lt; "-&gt;";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preorderTraversal</a:t>
            </a:r>
            <a:r>
              <a:rPr lang="en-US" sz="2000" dirty="0"/>
              <a:t>(node-&gt;left);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preorderTraversal</a:t>
            </a:r>
            <a:r>
              <a:rPr lang="en-US" sz="2000" dirty="0"/>
              <a:t>(node-&gt;right);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6260620" y="1365316"/>
            <a:ext cx="5241957" cy="65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// </a:t>
            </a:r>
            <a:r>
              <a:rPr lang="en-US" sz="2400" b="1" dirty="0" err="1">
                <a:solidFill>
                  <a:schemeClr val="tx1"/>
                </a:solidFill>
              </a:rPr>
              <a:t>Postorder</a:t>
            </a:r>
            <a:r>
              <a:rPr lang="en-US" sz="2400" b="1" dirty="0">
                <a:solidFill>
                  <a:schemeClr val="tx1"/>
                </a:solidFill>
              </a:rPr>
              <a:t> traversal.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60620" y="2021185"/>
            <a:ext cx="5241957" cy="3202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void </a:t>
            </a:r>
            <a:r>
              <a:rPr lang="en-US" sz="2000" dirty="0" err="1"/>
              <a:t>postorderTraversal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Node* node) {</a:t>
            </a:r>
          </a:p>
          <a:p>
            <a:r>
              <a:rPr lang="en-US" sz="2000" dirty="0"/>
              <a:t>  if (node == NULL)</a:t>
            </a:r>
          </a:p>
          <a:p>
            <a:r>
              <a:rPr lang="en-US" sz="2000" dirty="0"/>
              <a:t>    return;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postorderTraversal</a:t>
            </a:r>
            <a:r>
              <a:rPr lang="en-US" sz="2000" dirty="0"/>
              <a:t>(node-&gt;left);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postorderTraversal</a:t>
            </a:r>
            <a:r>
              <a:rPr lang="en-US" sz="2000" dirty="0"/>
              <a:t>(node-&gt;right);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node-&gt;data &lt;&lt; "-&gt;";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667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83976" y="72106"/>
            <a:ext cx="10715983" cy="1143000"/>
          </a:xfrm>
        </p:spPr>
        <p:txBody>
          <a:bodyPr>
            <a:normAutofit/>
          </a:bodyPr>
          <a:lstStyle/>
          <a:p>
            <a:r>
              <a:rPr lang="en-US" alt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Traversal In Binary Tree</a:t>
            </a:r>
            <a:endParaRPr lang="en-CA" altLang="en-US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2400" dirty="0" smtClean="0">
                <a:latin typeface="Arial" charset="0"/>
                <a:cs typeface="Arial" charset="0"/>
              </a:rPr>
              <a:t>	</a:t>
            </a:r>
            <a:endParaRPr lang="en-CA" altLang="en-US" sz="2400" dirty="0"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878185"/>
            <a:ext cx="12192000" cy="137995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49392" y="1354878"/>
            <a:ext cx="5241957" cy="5522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// </a:t>
            </a:r>
            <a:r>
              <a:rPr lang="en-US" sz="2400" b="1" dirty="0" err="1">
                <a:solidFill>
                  <a:schemeClr val="tx1"/>
                </a:solidFill>
              </a:rPr>
              <a:t>Inorder</a:t>
            </a:r>
            <a:r>
              <a:rPr lang="en-US" sz="2400" b="1" dirty="0">
                <a:solidFill>
                  <a:schemeClr val="tx1"/>
                </a:solidFill>
              </a:rPr>
              <a:t> traversal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9392" y="1900889"/>
            <a:ext cx="5241957" cy="3404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void </a:t>
            </a:r>
            <a:r>
              <a:rPr lang="en-US" sz="2000" dirty="0" err="1"/>
              <a:t>inorderTraversal</a:t>
            </a:r>
            <a:r>
              <a:rPr lang="en-US" sz="2000" dirty="0"/>
              <a:t>(</a:t>
            </a:r>
            <a:r>
              <a:rPr lang="en-US" sz="2000" dirty="0" err="1"/>
              <a:t>struct</a:t>
            </a:r>
            <a:r>
              <a:rPr lang="en-US" sz="2000" dirty="0"/>
              <a:t> Node* node) {</a:t>
            </a:r>
          </a:p>
          <a:p>
            <a:r>
              <a:rPr lang="en-US" sz="2000" dirty="0"/>
              <a:t>  if (node == NULL)</a:t>
            </a:r>
          </a:p>
          <a:p>
            <a:r>
              <a:rPr lang="en-US" sz="2000" dirty="0"/>
              <a:t>    return;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inorderTraversal</a:t>
            </a:r>
            <a:r>
              <a:rPr lang="en-US" sz="2000" dirty="0"/>
              <a:t>(node-&gt;left);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cout</a:t>
            </a:r>
            <a:r>
              <a:rPr lang="en-US" sz="2000" dirty="0"/>
              <a:t> &lt;&lt; node-&gt;data &lt;&lt; "-&gt;";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inorderTraversal</a:t>
            </a:r>
            <a:r>
              <a:rPr lang="en-US" sz="2000" dirty="0"/>
              <a:t>(node-&gt;right);</a:t>
            </a:r>
          </a:p>
          <a:p>
            <a:r>
              <a:rPr lang="en-US" sz="2000" dirty="0"/>
              <a:t>}</a:t>
            </a:r>
            <a:endParaRPr lang="en-IN" sz="2000" dirty="0"/>
          </a:p>
        </p:txBody>
      </p:sp>
      <p:sp>
        <p:nvSpPr>
          <p:cNvPr id="10" name="Rectangle 9"/>
          <p:cNvSpPr/>
          <p:nvPr/>
        </p:nvSpPr>
        <p:spPr>
          <a:xfrm>
            <a:off x="6260620" y="1365316"/>
            <a:ext cx="5241957" cy="6558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Main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60620" y="2021185"/>
            <a:ext cx="5241957" cy="46348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int</a:t>
            </a:r>
            <a:r>
              <a:rPr lang="en-IN" sz="2000" dirty="0"/>
              <a:t> main() {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struct</a:t>
            </a:r>
            <a:r>
              <a:rPr lang="en-IN" sz="2000" dirty="0"/>
              <a:t> Node* root = new Node(1);</a:t>
            </a:r>
          </a:p>
          <a:p>
            <a:r>
              <a:rPr lang="en-IN" sz="2000" dirty="0"/>
              <a:t>  root-&gt;left = new Node(12);</a:t>
            </a:r>
          </a:p>
          <a:p>
            <a:r>
              <a:rPr lang="en-IN" sz="2000" dirty="0"/>
              <a:t>  root-&gt;right = new Node(9);</a:t>
            </a:r>
          </a:p>
          <a:p>
            <a:r>
              <a:rPr lang="en-IN" sz="2000" dirty="0"/>
              <a:t>  root-&gt;left-&gt;left = new Node(5);</a:t>
            </a:r>
          </a:p>
          <a:p>
            <a:r>
              <a:rPr lang="en-IN" sz="2000" dirty="0"/>
              <a:t>  root-&gt;left-&gt;right = new Node(6);</a:t>
            </a:r>
          </a:p>
          <a:p>
            <a:endParaRPr lang="en-IN" sz="2000" dirty="0"/>
          </a:p>
          <a:p>
            <a:r>
              <a:rPr lang="en-IN" sz="2000" dirty="0"/>
              <a:t>  </a:t>
            </a:r>
            <a:r>
              <a:rPr lang="en-IN" sz="2000" dirty="0" err="1"/>
              <a:t>cout</a:t>
            </a:r>
            <a:r>
              <a:rPr lang="en-IN" sz="2000" dirty="0"/>
              <a:t> &lt;&lt; "</a:t>
            </a:r>
            <a:r>
              <a:rPr lang="en-IN" sz="2000" dirty="0" err="1"/>
              <a:t>Inorder</a:t>
            </a:r>
            <a:r>
              <a:rPr lang="en-IN" sz="2000" dirty="0"/>
              <a:t> traversal ";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inorderTraversal</a:t>
            </a:r>
            <a:r>
              <a:rPr lang="en-IN" sz="2000" dirty="0"/>
              <a:t>(root);</a:t>
            </a:r>
          </a:p>
          <a:p>
            <a:endParaRPr lang="en-IN" sz="2000" dirty="0"/>
          </a:p>
          <a:p>
            <a:r>
              <a:rPr lang="en-IN" sz="2000" dirty="0"/>
              <a:t>  </a:t>
            </a:r>
            <a:r>
              <a:rPr lang="en-IN" sz="2000" dirty="0" err="1"/>
              <a:t>cout</a:t>
            </a:r>
            <a:r>
              <a:rPr lang="en-IN" sz="2000" dirty="0"/>
              <a:t> &lt;&lt; "\</a:t>
            </a:r>
            <a:r>
              <a:rPr lang="en-IN" sz="2000" dirty="0" err="1"/>
              <a:t>nPreorder</a:t>
            </a:r>
            <a:r>
              <a:rPr lang="en-IN" sz="2000" dirty="0"/>
              <a:t> traversal ";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preorderTraversal</a:t>
            </a:r>
            <a:r>
              <a:rPr lang="en-IN" sz="2000" dirty="0"/>
              <a:t>(root);</a:t>
            </a:r>
          </a:p>
          <a:p>
            <a:endParaRPr lang="en-IN" sz="2000" dirty="0"/>
          </a:p>
          <a:p>
            <a:r>
              <a:rPr lang="en-IN" sz="2000" dirty="0"/>
              <a:t>  </a:t>
            </a:r>
            <a:r>
              <a:rPr lang="en-IN" sz="2000" dirty="0" err="1"/>
              <a:t>cout</a:t>
            </a:r>
            <a:r>
              <a:rPr lang="en-IN" sz="2000" dirty="0"/>
              <a:t> &lt;&lt; "\</a:t>
            </a:r>
            <a:r>
              <a:rPr lang="en-IN" sz="2000" dirty="0" err="1"/>
              <a:t>nPostorder</a:t>
            </a:r>
            <a:r>
              <a:rPr lang="en-IN" sz="2000" dirty="0"/>
              <a:t> traversal ";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postorderTraversal</a:t>
            </a:r>
            <a:r>
              <a:rPr lang="en-IN" sz="2000" dirty="0"/>
              <a:t>(root);</a:t>
            </a:r>
          </a:p>
        </p:txBody>
      </p:sp>
    </p:spTree>
    <p:extLst>
      <p:ext uri="{BB962C8B-B14F-4D97-AF65-F5344CB8AC3E}">
        <p14:creationId xmlns:p14="http://schemas.microsoft.com/office/powerpoint/2010/main" val="34094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-78462" y="1086416"/>
            <a:ext cx="12270462" cy="219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70" y="1376127"/>
            <a:ext cx="84543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 For the tree below, write the pre-order traversal.</a:t>
            </a:r>
          </a:p>
          <a:p>
            <a:endParaRPr lang="en-US" dirty="0"/>
          </a:p>
          <a:p>
            <a:r>
              <a:rPr lang="en-US" dirty="0"/>
              <a:t>From the following code identify the which traversal of a binary tree is this __________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IN" dirty="0"/>
              <a:t>(A) </a:t>
            </a:r>
            <a:r>
              <a:rPr lang="en-IN" dirty="0" err="1"/>
              <a:t>Inorder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(B) </a:t>
            </a:r>
            <a:r>
              <a:rPr lang="en-IN" dirty="0" err="1"/>
              <a:t>preorder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(C) </a:t>
            </a:r>
            <a:r>
              <a:rPr lang="en-IN" dirty="0" err="1"/>
              <a:t>postorder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(D)  Euler tour traversal</a:t>
            </a:r>
            <a:endParaRPr lang="en-US" b="1" dirty="0"/>
          </a:p>
          <a:p>
            <a:r>
              <a:rPr lang="en-US" b="1" dirty="0"/>
              <a:t>Answer (C)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7493" y="2209013"/>
            <a:ext cx="22002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9"/>
            <a:ext cx="12192000" cy="79288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9"/>
            <a:ext cx="8748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  From the following code identify the which traversal of a binary tree is this __________</a:t>
            </a:r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(A) </a:t>
            </a:r>
            <a:r>
              <a:rPr lang="en-IN" dirty="0" err="1"/>
              <a:t>Inorder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(B) </a:t>
            </a:r>
            <a:r>
              <a:rPr lang="en-IN" dirty="0" err="1"/>
              <a:t>preorder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(C) </a:t>
            </a:r>
            <a:r>
              <a:rPr lang="en-IN" dirty="0" err="1"/>
              <a:t>postorder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(D)  Euler tour traversal</a:t>
            </a:r>
            <a:endParaRPr lang="en-US" b="1" dirty="0"/>
          </a:p>
          <a:p>
            <a:r>
              <a:rPr lang="en-US" b="1" dirty="0"/>
              <a:t>Answer (B)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34" y="242572"/>
            <a:ext cx="94731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Test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511" y="1609006"/>
            <a:ext cx="285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6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8"/>
            <a:ext cx="874846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  Construct a binary tree by using </a:t>
            </a:r>
            <a:r>
              <a:rPr lang="en-US" dirty="0" err="1"/>
              <a:t>postorder</a:t>
            </a:r>
            <a:r>
              <a:rPr lang="en-US" dirty="0"/>
              <a:t> and </a:t>
            </a:r>
            <a:r>
              <a:rPr lang="en-US" dirty="0" err="1"/>
              <a:t>inorder</a:t>
            </a:r>
            <a:r>
              <a:rPr lang="en-US" dirty="0"/>
              <a:t> sequences given below.</a:t>
            </a:r>
            <a:br>
              <a:rPr lang="en-US" dirty="0"/>
            </a:br>
            <a:r>
              <a:rPr lang="en-US" dirty="0" err="1"/>
              <a:t>Inorder</a:t>
            </a:r>
            <a:r>
              <a:rPr lang="en-US" dirty="0"/>
              <a:t>: N, M, P, O, Q</a:t>
            </a:r>
            <a:br>
              <a:rPr lang="en-US" dirty="0"/>
            </a:br>
            <a:r>
              <a:rPr lang="en-US" dirty="0" err="1"/>
              <a:t>Postorder</a:t>
            </a:r>
            <a:r>
              <a:rPr lang="en-US" dirty="0"/>
              <a:t>: N, P, Q, O, M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(A) </a:t>
            </a:r>
            <a:r>
              <a:rPr lang="en-IN" dirty="0" err="1"/>
              <a:t>Inorder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(B) </a:t>
            </a:r>
            <a:r>
              <a:rPr lang="en-IN" dirty="0" err="1"/>
              <a:t>preorder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(C) </a:t>
            </a:r>
            <a:r>
              <a:rPr lang="en-IN" dirty="0" err="1"/>
              <a:t>postorder</a:t>
            </a:r>
            <a:r>
              <a:rPr lang="en-IN" dirty="0"/>
              <a:t> traversal</a:t>
            </a:r>
            <a:br>
              <a:rPr lang="en-IN" dirty="0"/>
            </a:br>
            <a:r>
              <a:rPr lang="en-IN" dirty="0"/>
              <a:t>(D)  Euler tour traversal</a:t>
            </a:r>
            <a:endParaRPr lang="en-US" b="1" dirty="0"/>
          </a:p>
          <a:p>
            <a:r>
              <a:rPr lang="en-US" b="1" dirty="0"/>
              <a:t>Answer (B)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1" y="2102015"/>
            <a:ext cx="27527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4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6927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5793" y="1044790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847528" y="155679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14" y="42059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:Exercise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676400" y="1171647"/>
            <a:ext cx="8991600" cy="51816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230188" indent="-230188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pre-order:	</a:t>
            </a:r>
            <a:r>
              <a:rPr lang="en-US" dirty="0">
                <a:latin typeface="Courier New" panose="02070309020205020404" pitchFamily="49" charset="0"/>
              </a:rPr>
              <a:t>17 41 29 6 9 81 40</a:t>
            </a:r>
          </a:p>
          <a:p>
            <a:pPr marL="230188" indent="-230188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in-order:	</a:t>
            </a:r>
            <a:r>
              <a:rPr lang="en-US" dirty="0">
                <a:latin typeface="Courier New" panose="02070309020205020404" pitchFamily="49" charset="0"/>
              </a:rPr>
              <a:t>29 41 6 17 81 9 40</a:t>
            </a:r>
          </a:p>
          <a:p>
            <a:pPr marL="230188" indent="-230188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post-order:</a:t>
            </a:r>
            <a:r>
              <a:rPr lang="en-US" dirty="0">
                <a:latin typeface="Courier New" panose="02070309020205020404" pitchFamily="49" charset="0"/>
              </a:rPr>
              <a:t>29 6 41 81 40 9 17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850" y="1190379"/>
            <a:ext cx="4719414" cy="341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4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524001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649760" y="1154671"/>
            <a:ext cx="8928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188" indent="-230188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Give pre-, in-, and post-order</a:t>
            </a:r>
            <a:br>
              <a:rPr lang="en-US" sz="2400" dirty="0"/>
            </a:br>
            <a:r>
              <a:rPr lang="en-US" sz="2400" dirty="0"/>
              <a:t>traversals for the following tree:</a:t>
            </a:r>
          </a:p>
          <a:p>
            <a:pPr marL="623888" lvl="1" indent="-2778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814" y="42059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: Exercise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537" y="1246115"/>
            <a:ext cx="45529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7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839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1061448"/>
            <a:ext cx="12192000" cy="462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90" y="19642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Constructing a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415" y="1107708"/>
            <a:ext cx="3267075" cy="12763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857" y="1600342"/>
            <a:ext cx="3819525" cy="5048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238" y="2046115"/>
            <a:ext cx="3733800" cy="37147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524000" y="2649015"/>
            <a:ext cx="83529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Step 1:</a:t>
            </a:r>
            <a:r>
              <a:rPr lang="en-US" sz="2000" dirty="0"/>
              <a:t> First, we will create the tree's root, and initially, the </a:t>
            </a:r>
            <a:r>
              <a:rPr lang="en-US" sz="2000" dirty="0" err="1"/>
              <a:t>preIndex</a:t>
            </a:r>
            <a:r>
              <a:rPr lang="en-US" sz="2000" dirty="0"/>
              <a:t> would be at the first element of the pre-order array. 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9576" y="3442704"/>
            <a:ext cx="74104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1" y="1088714"/>
            <a:ext cx="12192001" cy="24862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668346" y="883749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90" y="19642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Constructing a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21769" y="1284163"/>
            <a:ext cx="8478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Step 2: </a:t>
            </a:r>
            <a:r>
              <a:rPr lang="en-US" sz="2000" dirty="0"/>
              <a:t>In the second step, we will first create the left </a:t>
            </a:r>
            <a:r>
              <a:rPr lang="en-US" sz="2000" dirty="0" err="1"/>
              <a:t>subtree</a:t>
            </a:r>
            <a:r>
              <a:rPr lang="en-US" sz="2000" dirty="0"/>
              <a:t>, and our </a:t>
            </a:r>
            <a:r>
              <a:rPr lang="en-US" sz="2000" dirty="0" err="1"/>
              <a:t>preIndex</a:t>
            </a:r>
            <a:r>
              <a:rPr lang="en-US" sz="2000" dirty="0"/>
              <a:t> will be increment, which will now point to 2. Therefore, 2 will be the root of the left </a:t>
            </a:r>
            <a:r>
              <a:rPr lang="en-US" sz="2000" dirty="0" err="1"/>
              <a:t>subtree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6411" y="2544666"/>
            <a:ext cx="74390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79555"/>
            <a:ext cx="12192000" cy="24968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09" y="242180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RECAP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777" y="1587249"/>
            <a:ext cx="90719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Tree is a collection of nodes that are connected by edges and has a hierarchical relationship between the </a:t>
            </a:r>
            <a:r>
              <a:rPr lang="en-US" sz="2400" dirty="0" smtClean="0"/>
              <a:t>nodes</a:t>
            </a:r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A tree node includes the following parts:-</a:t>
            </a:r>
          </a:p>
          <a:p>
            <a:pPr marL="230188" indent="-230188" algn="just" fontAlgn="base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Data</a:t>
            </a:r>
          </a:p>
          <a:p>
            <a:pPr marL="230188" indent="-230188" algn="just" fontAlgn="base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Pointer to the left child</a:t>
            </a:r>
          </a:p>
          <a:p>
            <a:pPr marL="230188" indent="-230188" algn="just" fontAlgn="base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/>
              <a:t>Pointer to the right child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58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106070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41057" y="92140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90" y="19642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Constructing a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1484785"/>
            <a:ext cx="8194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Step 3: </a:t>
            </a:r>
            <a:r>
              <a:rPr lang="en-US" dirty="0"/>
              <a:t>In the third step, the left child of the left </a:t>
            </a:r>
            <a:r>
              <a:rPr lang="en-US" dirty="0" err="1"/>
              <a:t>subtree</a:t>
            </a:r>
            <a:r>
              <a:rPr lang="en-US" dirty="0"/>
              <a:t> of root node 2 will be created; here, it will be 4. The </a:t>
            </a:r>
            <a:r>
              <a:rPr lang="en-US" dirty="0" err="1"/>
              <a:t>preIndex</a:t>
            </a:r>
            <a:r>
              <a:rPr lang="en-US" dirty="0"/>
              <a:t> will now point to 4.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408" y="3069974"/>
            <a:ext cx="7772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5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5064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90" y="19642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Constructing a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1544" y="1666628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Step-4</a:t>
            </a:r>
            <a:r>
              <a:rPr lang="en-US" dirty="0"/>
              <a:t> : In this step, we will create the right child of the left </a:t>
            </a:r>
            <a:r>
              <a:rPr lang="en-US" dirty="0" err="1"/>
              <a:t>subtree</a:t>
            </a:r>
            <a:r>
              <a:rPr lang="en-US" dirty="0"/>
              <a:t>, and </a:t>
            </a:r>
            <a:r>
              <a:rPr lang="en-US" dirty="0" err="1"/>
              <a:t>preIndex</a:t>
            </a:r>
            <a:r>
              <a:rPr lang="en-US" dirty="0"/>
              <a:t> will be incremented to point to 5.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624" y="2941891"/>
            <a:ext cx="75247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2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12192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1769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90" y="19642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Constructing a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9536" y="1430781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Step-5</a:t>
            </a:r>
            <a:r>
              <a:rPr lang="en-US" dirty="0"/>
              <a:t> : Now, again, we will repeat the above steps. Since we have created the left </a:t>
            </a:r>
            <a:r>
              <a:rPr lang="en-US" dirty="0" err="1"/>
              <a:t>subtree</a:t>
            </a:r>
            <a:r>
              <a:rPr lang="en-US" dirty="0"/>
              <a:t>, we will now create the right </a:t>
            </a:r>
            <a:r>
              <a:rPr lang="en-US" dirty="0" err="1"/>
              <a:t>subtree</a:t>
            </a:r>
            <a:r>
              <a:rPr lang="en-US" dirty="0"/>
              <a:t>. </a:t>
            </a:r>
            <a:r>
              <a:rPr lang="en-US" dirty="0" err="1"/>
              <a:t>preIndex</a:t>
            </a:r>
            <a:r>
              <a:rPr lang="en-US" dirty="0"/>
              <a:t> will be incremented, and now it will point to 3 so a new node with value 3 will be created.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8069" y="2823444"/>
            <a:ext cx="75723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4553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2566" y="1061448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790" y="196423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Constructing a Binary Tree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4868" y="1480231"/>
            <a:ext cx="84066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Step-6</a:t>
            </a:r>
            <a:r>
              <a:rPr lang="en-US" dirty="0"/>
              <a:t> : In the last, we will create the left </a:t>
            </a:r>
            <a:r>
              <a:rPr lang="en-US" dirty="0" err="1"/>
              <a:t>subtree</a:t>
            </a:r>
            <a:r>
              <a:rPr lang="en-US" dirty="0"/>
              <a:t> of node 3, which only contains one node, i.e., 6; </a:t>
            </a:r>
            <a:r>
              <a:rPr lang="en-US" dirty="0" err="1"/>
              <a:t>preindex</a:t>
            </a:r>
            <a:r>
              <a:rPr lang="en-US" dirty="0"/>
              <a:t> will point to the last element of the Pre-order array. 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455" y="2930473"/>
            <a:ext cx="75057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0" y="1209732"/>
            <a:ext cx="12192000" cy="43019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1" y="534886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96459" y="1439104"/>
            <a:ext cx="8626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Given the Preorder  and Post order Traversal of a binary tree,  construct the unique binary tree represented by them.</a:t>
            </a:r>
            <a:endParaRPr lang="en-IN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409" y="396387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Exercise : Tree Traversal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11624" y="3284984"/>
            <a:ext cx="6624736" cy="18722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Given traversals: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 err="1">
                <a:solidFill>
                  <a:schemeClr val="tx1"/>
                </a:solidFill>
              </a:rPr>
              <a:t>Preorder</a:t>
            </a:r>
            <a:r>
              <a:rPr lang="en-IN" b="1" dirty="0">
                <a:solidFill>
                  <a:schemeClr val="tx1"/>
                </a:solidFill>
              </a:rPr>
              <a:t>: 50, 25, 12, 37, 30, 40, 75, 62, 60, 70, 87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b="1" dirty="0" err="1">
                <a:solidFill>
                  <a:schemeClr val="tx1"/>
                </a:solidFill>
              </a:rPr>
              <a:t>Postorder</a:t>
            </a:r>
            <a:r>
              <a:rPr lang="en-IN" b="1" dirty="0">
                <a:solidFill>
                  <a:schemeClr val="tx1"/>
                </a:solidFill>
              </a:rPr>
              <a:t>: 12, 30, 40, 37, 25, 60, 70, 62, 87, 75, 50</a:t>
            </a:r>
          </a:p>
        </p:txBody>
      </p:sp>
    </p:spTree>
    <p:extLst>
      <p:ext uri="{BB962C8B-B14F-4D97-AF65-F5344CB8AC3E}">
        <p14:creationId xmlns:p14="http://schemas.microsoft.com/office/powerpoint/2010/main" val="13386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09" y="-27384"/>
            <a:ext cx="12373067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 flipV="1">
            <a:off x="-69409" y="1077362"/>
            <a:ext cx="12373067" cy="219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2659" y="1266560"/>
            <a:ext cx="8748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 </a:t>
            </a:r>
            <a:r>
              <a:rPr lang="en-US" dirty="0"/>
              <a:t> </a:t>
            </a:r>
            <a:r>
              <a:rPr lang="en-US" dirty="0" err="1"/>
              <a:t>Postorder</a:t>
            </a:r>
            <a:r>
              <a:rPr lang="en-US" dirty="0"/>
              <a:t> traversal of a given binary search tree, T produces the following sequence of keys</a:t>
            </a:r>
            <a:br>
              <a:rPr lang="en-US" dirty="0"/>
            </a:br>
            <a:r>
              <a:rPr lang="en-US" dirty="0"/>
              <a:t>10, 9, 23, 22, 27, 25, 15, 50, 95, 60, 40, 29</a:t>
            </a:r>
            <a:br>
              <a:rPr lang="en-US" dirty="0"/>
            </a:br>
            <a:r>
              <a:rPr lang="en-US" dirty="0"/>
              <a:t>Which one of the following sequences of keys can be the result of an in-order traversal of the tree T?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pt-BR" b="1" dirty="0"/>
              <a:t>A)</a:t>
            </a:r>
            <a:r>
              <a:rPr lang="pt-BR" dirty="0"/>
              <a:t> 9, 10, 15, 22, 23, 25, 27, 29, 40, 50, 60, 95</a:t>
            </a:r>
            <a:br>
              <a:rPr lang="pt-BR" dirty="0"/>
            </a:br>
            <a:r>
              <a:rPr lang="pt-BR" b="1" dirty="0"/>
              <a:t>(B)</a:t>
            </a:r>
            <a:r>
              <a:rPr lang="pt-BR" dirty="0"/>
              <a:t> 9, 10, 15, 22, 40, 50, 60, 95, 23, 25, 27, 29</a:t>
            </a:r>
            <a:br>
              <a:rPr lang="pt-BR" dirty="0"/>
            </a:br>
            <a:r>
              <a:rPr lang="pt-BR" b="1" dirty="0"/>
              <a:t>(C)</a:t>
            </a:r>
            <a:r>
              <a:rPr lang="pt-BR" dirty="0"/>
              <a:t> 29, 15, 9, 10, 25, 22, 23, 27, 40, 60, 50, 95</a:t>
            </a:r>
            <a:br>
              <a:rPr lang="pt-BR" dirty="0"/>
            </a:br>
            <a:r>
              <a:rPr lang="pt-BR" b="1" dirty="0"/>
              <a:t>(D)</a:t>
            </a:r>
            <a:r>
              <a:rPr lang="pt-BR" dirty="0"/>
              <a:t> 95, 50, 60, 40, 27, 23, 22, 25, 10, 9, 15, 29</a:t>
            </a:r>
          </a:p>
          <a:p>
            <a:endParaRPr lang="pt-BR" dirty="0"/>
          </a:p>
          <a:p>
            <a:r>
              <a:rPr lang="en-US" b="1" dirty="0"/>
              <a:t>Answer (A)</a:t>
            </a:r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1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1" y="823657"/>
            <a:ext cx="12192001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4982" y="991945"/>
            <a:ext cx="87484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Q2 </a:t>
            </a:r>
            <a:r>
              <a:rPr lang="en-US" dirty="0"/>
              <a:t> </a:t>
            </a:r>
            <a:r>
              <a:rPr lang="en-US" dirty="0" err="1"/>
              <a:t>Postorder</a:t>
            </a:r>
            <a:r>
              <a:rPr lang="en-US" dirty="0"/>
              <a:t> traversal of a given binary search tree, T produces the following sequence of keys</a:t>
            </a:r>
            <a:br>
              <a:rPr lang="en-US" dirty="0"/>
            </a:br>
            <a:r>
              <a:rPr lang="en-US" dirty="0"/>
              <a:t>10, 9, 23, 22, 27, 25, 15, 50, 95, 60, 40, 29</a:t>
            </a:r>
            <a:br>
              <a:rPr lang="en-US" dirty="0"/>
            </a:br>
            <a:r>
              <a:rPr lang="en-US" dirty="0"/>
              <a:t>Which one of the following sequences of keys can be the result of an in-order traversal of the tree T?</a:t>
            </a:r>
            <a:endParaRPr lang="en-US" b="1" dirty="0"/>
          </a:p>
          <a:p>
            <a:r>
              <a:rPr lang="pt-BR" b="1" dirty="0"/>
              <a:t>(A)</a:t>
            </a:r>
            <a:r>
              <a:rPr lang="pt-BR" dirty="0"/>
              <a:t> 9, 10, 15, 22, 23, 25, 27, 29, 40, 50, 60, 95</a:t>
            </a:r>
            <a:br>
              <a:rPr lang="pt-BR" dirty="0"/>
            </a:br>
            <a:r>
              <a:rPr lang="pt-BR" b="1" dirty="0"/>
              <a:t>(B)</a:t>
            </a:r>
            <a:r>
              <a:rPr lang="pt-BR" dirty="0"/>
              <a:t> 9, 10, 15, 22, 40, 50, 60, 95, 23, 25, 27, 29</a:t>
            </a:r>
            <a:br>
              <a:rPr lang="pt-BR" dirty="0"/>
            </a:br>
            <a:r>
              <a:rPr lang="pt-BR" b="1" dirty="0"/>
              <a:t>(C)</a:t>
            </a:r>
            <a:r>
              <a:rPr lang="pt-BR" dirty="0"/>
              <a:t> 29, 15, 9, 10, 25, 22, 23, 27, 40, 60, 50, 95</a:t>
            </a:r>
            <a:br>
              <a:rPr lang="pt-BR" dirty="0"/>
            </a:br>
            <a:r>
              <a:rPr lang="pt-BR" b="1" dirty="0"/>
              <a:t>(D)</a:t>
            </a:r>
            <a:r>
              <a:rPr lang="pt-BR" dirty="0"/>
              <a:t> 95, 50, 60, 40, 27, 23, 22, 25, 10, 9, 15, 29</a:t>
            </a:r>
          </a:p>
          <a:p>
            <a:endParaRPr lang="pt-BR" dirty="0"/>
          </a:p>
          <a:p>
            <a:r>
              <a:rPr lang="en-US" b="1" dirty="0"/>
              <a:t>Answer (A)</a:t>
            </a:r>
          </a:p>
          <a:p>
            <a:endParaRPr lang="pt-BR" dirty="0"/>
          </a:p>
          <a:p>
            <a:r>
              <a:rPr lang="en-US" dirty="0" smtClean="0"/>
              <a:t>Q3 </a:t>
            </a:r>
            <a:r>
              <a:rPr lang="en-US" dirty="0"/>
              <a:t>Consider a node X in a Binary Tree. Given that X has two children, let Y be </a:t>
            </a:r>
            <a:r>
              <a:rPr lang="en-US" dirty="0" err="1"/>
              <a:t>Inorder</a:t>
            </a:r>
            <a:r>
              <a:rPr lang="en-US" dirty="0"/>
              <a:t> successor of X. Which of the following is true about Y?</a:t>
            </a:r>
            <a:br>
              <a:rPr lang="en-US" dirty="0"/>
            </a:br>
            <a:r>
              <a:rPr lang="en-US" b="1" dirty="0"/>
              <a:t>(A)</a:t>
            </a:r>
            <a:r>
              <a:rPr lang="en-US" dirty="0"/>
              <a:t> Y has no right child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 Y has no left child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Y has both children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 None of the above</a:t>
            </a:r>
          </a:p>
          <a:p>
            <a:r>
              <a:rPr lang="en-IN" b="1" dirty="0"/>
              <a:t>Answer:</a:t>
            </a:r>
            <a:r>
              <a:rPr lang="en-IN" dirty="0"/>
              <a:t> </a:t>
            </a:r>
            <a:r>
              <a:rPr lang="en-IN" b="1" dirty="0"/>
              <a:t>(B)</a:t>
            </a: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b="1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1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66393" y="979967"/>
            <a:ext cx="12125607" cy="61182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03513" y="1458150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08" y="177326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6008" y="1653236"/>
            <a:ext cx="9071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Traversal is the process of going through all nodes in the tree and printing the values.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Tree Data Structure can be traversed in following ways:</a:t>
            </a:r>
          </a:p>
          <a:p>
            <a:pPr lvl="1" fontAlgn="base"/>
            <a:r>
              <a:rPr lang="en-US" sz="2400" dirty="0" err="1"/>
              <a:t>Inorder</a:t>
            </a:r>
            <a:r>
              <a:rPr lang="en-US" sz="2400" dirty="0"/>
              <a:t> Traversal</a:t>
            </a:r>
          </a:p>
          <a:p>
            <a:pPr lvl="1" fontAlgn="base"/>
            <a:r>
              <a:rPr lang="en-US" sz="2400" dirty="0"/>
              <a:t>Preorder Traversal</a:t>
            </a:r>
          </a:p>
          <a:p>
            <a:pPr lvl="1" fontAlgn="base"/>
            <a:r>
              <a:rPr lang="en-US" sz="2400" dirty="0" err="1"/>
              <a:t>Postorder</a:t>
            </a:r>
            <a:r>
              <a:rPr lang="en-US" sz="2400" dirty="0"/>
              <a:t> Traversal</a:t>
            </a:r>
          </a:p>
        </p:txBody>
      </p:sp>
    </p:spTree>
    <p:extLst>
      <p:ext uri="{BB962C8B-B14F-4D97-AF65-F5344CB8AC3E}">
        <p14:creationId xmlns:p14="http://schemas.microsoft.com/office/powerpoint/2010/main" val="33606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905585"/>
            <a:ext cx="12192000" cy="155863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6949" y="854921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80215" y="1325533"/>
            <a:ext cx="892899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https://www.youtube.com/watch?v=oSWTXtMglKE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https://www.upgrad.com/blog/5-types-of-binary-tree/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https://www.javatpoint.com/tree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https://www.geeksforgeeks.org/tree-data-structure/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https://www.sanfoundry.com/1000-data-structure-questions-answers/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https://www.tutorialspoint.com/data_structures_algorithms/array_data_structure.htm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https://www.tutorialspoint.com/data_structures_algorithms/tree_data_structure.htm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https://www.simplilearn.com/tutorials/data-structure-tutorial/trees-in-data-structure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https://www.scaler.com/topics/data-structures/tree-data-structure/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20" y="320810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2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624" y="0"/>
            <a:ext cx="12297624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9696" y="2708921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3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791415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3033" y="606749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34761" y="1083755"/>
            <a:ext cx="89289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/>
              <a:t>Tree Traversal</a:t>
            </a:r>
            <a:r>
              <a:rPr lang="en-US" sz="2400" dirty="0"/>
              <a:t>: Traversal is the process of going through all nodes in the tree and printing the values. </a:t>
            </a:r>
            <a:endParaRPr lang="en-US" sz="2400" dirty="0" smtClean="0"/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There are three types of </a:t>
            </a:r>
            <a:r>
              <a:rPr lang="en-US" sz="2400" dirty="0" smtClean="0"/>
              <a:t>traversals</a:t>
            </a:r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fontAlgn="base"/>
            <a:r>
              <a:rPr lang="en-US" sz="2400" dirty="0" smtClean="0"/>
              <a:t>1</a:t>
            </a:r>
            <a:r>
              <a:rPr lang="en-US" sz="2400" dirty="0"/>
              <a:t>. Preorder traversal</a:t>
            </a:r>
          </a:p>
          <a:p>
            <a:pPr fontAlgn="base"/>
            <a:r>
              <a:rPr lang="en-US" sz="2400" dirty="0"/>
              <a:t>2. </a:t>
            </a:r>
            <a:r>
              <a:rPr lang="en-US" sz="2400" dirty="0" err="1"/>
              <a:t>Inorder</a:t>
            </a:r>
            <a:r>
              <a:rPr lang="en-US" sz="2400" dirty="0"/>
              <a:t> traversal</a:t>
            </a:r>
          </a:p>
          <a:p>
            <a:pPr fontAlgn="base"/>
            <a:r>
              <a:rPr lang="en-US" sz="2400" dirty="0"/>
              <a:t>3. </a:t>
            </a:r>
            <a:r>
              <a:rPr lang="en-US" sz="2400" dirty="0" err="1"/>
              <a:t>Postorder</a:t>
            </a:r>
            <a:r>
              <a:rPr lang="en-US" sz="2400" dirty="0"/>
              <a:t> traversal</a:t>
            </a:r>
          </a:p>
          <a:p>
            <a:pPr marL="230188" indent="-230188" algn="just">
              <a:buFont typeface="Tahoma" panose="020B060403050404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algn="just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129649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71006"/>
            <a:ext cx="5759247" cy="31006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9852" y="5484911"/>
            <a:ext cx="5902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www.simplilearn.com/tutorials/data-structure-tutorial/tree-traversal-in-data-structure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3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1089" y="1404067"/>
            <a:ext cx="10227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5750" fontAlgn="base">
              <a:buFont typeface="Wingdings" panose="05000000000000000000" pitchFamily="2" charset="2"/>
              <a:buChar char="Ø"/>
            </a:pPr>
            <a:r>
              <a:rPr lang="en-US" sz="2400" dirty="0"/>
              <a:t>Preorder traversal visits the node in the order: Root -&gt; Left -&gt; Right</a:t>
            </a:r>
          </a:p>
          <a:p>
            <a:pPr indent="-285750" fontAlgn="base">
              <a:buFont typeface="Wingdings" panose="05000000000000000000" pitchFamily="2" charset="2"/>
              <a:buChar char="Ø"/>
            </a:pPr>
            <a:endParaRPr lang="en-US" sz="2400" dirty="0"/>
          </a:p>
          <a:p>
            <a:pPr indent="-285750" fontAlgn="base">
              <a:buFont typeface="Wingdings" panose="05000000000000000000" pitchFamily="2" charset="2"/>
              <a:buChar char="Ø"/>
            </a:pPr>
            <a:r>
              <a:rPr lang="en-US" sz="2400" dirty="0"/>
              <a:t>Consider the following Tree for Preorder traversal</a:t>
            </a:r>
          </a:p>
          <a:p>
            <a:pPr fontAlgn="base"/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89" y="2682956"/>
            <a:ext cx="4000359" cy="313288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74788" y="25677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1: </a:t>
            </a:r>
            <a:r>
              <a:rPr lang="en-US" sz="2400" dirty="0"/>
              <a:t>Start with the </a:t>
            </a:r>
            <a:r>
              <a:rPr lang="en-US" sz="2400" b="1" dirty="0"/>
              <a:t>root node 40. </a:t>
            </a:r>
            <a:r>
              <a:rPr lang="en-US" sz="2400" dirty="0"/>
              <a:t>First, print 40 and then recursively traverse the left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  <a:endParaRPr lang="en-IN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875" y="3768107"/>
            <a:ext cx="5007288" cy="279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2 : </a:t>
            </a:r>
            <a:r>
              <a:rPr lang="en-US" sz="2400" dirty="0"/>
              <a:t>Now, move to the left </a:t>
            </a:r>
            <a:r>
              <a:rPr lang="en-US" sz="2400" dirty="0" err="1"/>
              <a:t>subtree</a:t>
            </a:r>
            <a:r>
              <a:rPr lang="en-US" sz="2400" dirty="0"/>
              <a:t>. For left </a:t>
            </a:r>
            <a:r>
              <a:rPr lang="en-US" sz="2400" dirty="0" err="1"/>
              <a:t>subtree</a:t>
            </a:r>
            <a:r>
              <a:rPr lang="en-US" sz="2400" dirty="0"/>
              <a:t>, the root node is 30. </a:t>
            </a:r>
            <a:r>
              <a:rPr lang="en-US" sz="2400" b="1" dirty="0"/>
              <a:t>Print 30</a:t>
            </a:r>
            <a:r>
              <a:rPr lang="en-US" sz="2400" dirty="0"/>
              <a:t>, and move towards the left </a:t>
            </a:r>
            <a:r>
              <a:rPr lang="en-US" sz="2400" dirty="0" err="1"/>
              <a:t>subtree</a:t>
            </a:r>
            <a:r>
              <a:rPr lang="en-US" sz="2400" dirty="0"/>
              <a:t> of 30.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54" y="2714629"/>
            <a:ext cx="4612159" cy="317281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556186" y="1419744"/>
            <a:ext cx="5589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3 :</a:t>
            </a:r>
            <a:r>
              <a:rPr lang="en-US" sz="2400" dirty="0"/>
              <a:t>In left </a:t>
            </a:r>
            <a:r>
              <a:rPr lang="en-US" sz="2400" dirty="0" err="1"/>
              <a:t>subtree</a:t>
            </a:r>
            <a:r>
              <a:rPr lang="en-US" sz="2400" dirty="0"/>
              <a:t> of 30, there is an element 25, </a:t>
            </a:r>
            <a:r>
              <a:rPr lang="en-US" sz="2400" dirty="0" smtClean="0"/>
              <a:t>so</a:t>
            </a:r>
            <a:r>
              <a:rPr lang="en-US" sz="2400" dirty="0"/>
              <a:t> </a:t>
            </a:r>
            <a:r>
              <a:rPr lang="en-US" sz="2400" b="1" dirty="0"/>
              <a:t>print 25</a:t>
            </a:r>
            <a:r>
              <a:rPr lang="en-US" sz="2400" dirty="0"/>
              <a:t>, and traverse the left </a:t>
            </a:r>
            <a:r>
              <a:rPr lang="en-US" sz="2400" dirty="0" err="1"/>
              <a:t>subtree</a:t>
            </a:r>
            <a:r>
              <a:rPr lang="en-US" sz="2400" dirty="0"/>
              <a:t> of 25.</a:t>
            </a:r>
            <a:endParaRPr lang="en-IN" sz="2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23" y="2908079"/>
            <a:ext cx="5424766" cy="34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</a:t>
            </a:r>
            <a:r>
              <a:rPr lang="en-US" sz="2400" b="1" dirty="0" smtClean="0"/>
              <a:t>4 </a:t>
            </a:r>
            <a:r>
              <a:rPr lang="en-US" sz="2400" b="1" dirty="0"/>
              <a:t>: </a:t>
            </a:r>
            <a:r>
              <a:rPr lang="en-US" sz="2400" dirty="0"/>
              <a:t>In left </a:t>
            </a:r>
            <a:r>
              <a:rPr lang="en-US" sz="2400" dirty="0" err="1"/>
              <a:t>subtree</a:t>
            </a:r>
            <a:r>
              <a:rPr lang="en-US" sz="2400" dirty="0"/>
              <a:t> of 25, there is an element 15, and 15 has no </a:t>
            </a:r>
            <a:r>
              <a:rPr lang="en-US" sz="2400" dirty="0" err="1"/>
              <a:t>subtree</a:t>
            </a:r>
            <a:r>
              <a:rPr lang="en-US" sz="2400" dirty="0"/>
              <a:t>. So, </a:t>
            </a:r>
            <a:r>
              <a:rPr lang="en-US" sz="2400" b="1" dirty="0"/>
              <a:t>print 15</a:t>
            </a:r>
            <a:r>
              <a:rPr lang="en-US" sz="2400" dirty="0"/>
              <a:t>, and </a:t>
            </a:r>
            <a:endParaRPr lang="en-US" sz="2400" dirty="0" smtClean="0"/>
          </a:p>
          <a:p>
            <a:pPr fontAlgn="base"/>
            <a:r>
              <a:rPr lang="en-US" sz="2400" dirty="0"/>
              <a:t> </a:t>
            </a:r>
            <a:r>
              <a:rPr lang="en-US" sz="2400" dirty="0" smtClean="0"/>
              <a:t>   move </a:t>
            </a:r>
            <a:r>
              <a:rPr lang="en-US" sz="2400" dirty="0"/>
              <a:t>to the right </a:t>
            </a:r>
            <a:r>
              <a:rPr lang="en-US" sz="2400" dirty="0" err="1"/>
              <a:t>subtree</a:t>
            </a:r>
            <a:r>
              <a:rPr lang="en-US" sz="2400" dirty="0"/>
              <a:t> of 25.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5 : I</a:t>
            </a:r>
            <a:r>
              <a:rPr lang="en-US" sz="2400" dirty="0" smtClean="0"/>
              <a:t>n </a:t>
            </a:r>
            <a:r>
              <a:rPr lang="en-US" sz="2400" dirty="0"/>
              <a:t>right </a:t>
            </a:r>
            <a:r>
              <a:rPr lang="en-US" sz="2400" dirty="0" err="1"/>
              <a:t>subtree</a:t>
            </a:r>
            <a:r>
              <a:rPr lang="en-US" sz="2400" dirty="0"/>
              <a:t> of 25, there is 28, and 28 has no </a:t>
            </a:r>
            <a:r>
              <a:rPr lang="en-US" sz="2400" dirty="0" err="1"/>
              <a:t>subtree</a:t>
            </a:r>
            <a:r>
              <a:rPr lang="en-US" sz="2400" dirty="0"/>
              <a:t>. So, </a:t>
            </a:r>
            <a:r>
              <a:rPr lang="en-US" sz="2400" b="1" dirty="0"/>
              <a:t>print 28</a:t>
            </a:r>
            <a:r>
              <a:rPr lang="en-US" sz="2400" dirty="0"/>
              <a:t>, and move to the right </a:t>
            </a:r>
            <a:r>
              <a:rPr lang="en-US" sz="2400" dirty="0" err="1"/>
              <a:t>subtree</a:t>
            </a:r>
            <a:r>
              <a:rPr lang="en-US" sz="2400" dirty="0"/>
              <a:t> of 30.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47" y="2826822"/>
            <a:ext cx="3761191" cy="33991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23" y="2965645"/>
            <a:ext cx="4560637" cy="31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5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6</a:t>
            </a:r>
            <a:r>
              <a:rPr lang="en-US" sz="2400" b="1" dirty="0" smtClean="0"/>
              <a:t> : </a:t>
            </a:r>
            <a:r>
              <a:rPr lang="en-US" sz="2400" dirty="0"/>
              <a:t>In right </a:t>
            </a:r>
            <a:r>
              <a:rPr lang="en-US" sz="2400" dirty="0" err="1"/>
              <a:t>subtree</a:t>
            </a:r>
            <a:r>
              <a:rPr lang="en-US" sz="2400" dirty="0"/>
              <a:t> of 30, there is 35 that </a:t>
            </a:r>
            <a:endParaRPr lang="en-US" sz="2400" dirty="0" smtClean="0"/>
          </a:p>
          <a:p>
            <a:pPr fontAlgn="base"/>
            <a:r>
              <a:rPr lang="en-US" sz="2400" dirty="0" smtClean="0"/>
              <a:t>has </a:t>
            </a:r>
            <a:r>
              <a:rPr lang="en-US" sz="2400" dirty="0"/>
              <a:t>no </a:t>
            </a:r>
            <a:r>
              <a:rPr lang="en-US" sz="2400" dirty="0" err="1"/>
              <a:t>subtree</a:t>
            </a:r>
            <a:r>
              <a:rPr lang="en-US" sz="2400" dirty="0"/>
              <a:t>. So </a:t>
            </a:r>
            <a:r>
              <a:rPr lang="en-US" sz="2400" b="1" dirty="0"/>
              <a:t>print 35</a:t>
            </a:r>
            <a:r>
              <a:rPr lang="en-US" sz="2400" dirty="0"/>
              <a:t>, and traverse the right </a:t>
            </a:r>
            <a:r>
              <a:rPr lang="en-US" sz="2400" dirty="0" err="1"/>
              <a:t>subtree</a:t>
            </a:r>
            <a:r>
              <a:rPr lang="en-US" sz="2400" dirty="0"/>
              <a:t> of 40.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7</a:t>
            </a:r>
            <a:r>
              <a:rPr lang="en-US" sz="2400" b="1" dirty="0" smtClean="0"/>
              <a:t> : </a:t>
            </a:r>
            <a:r>
              <a:rPr lang="en-US" sz="2400" dirty="0"/>
              <a:t>In the right </a:t>
            </a:r>
            <a:r>
              <a:rPr lang="en-US" sz="2400" dirty="0" err="1"/>
              <a:t>subtree</a:t>
            </a:r>
            <a:r>
              <a:rPr lang="en-US" sz="2400" dirty="0"/>
              <a:t> of 40, there is 50. </a:t>
            </a:r>
            <a:r>
              <a:rPr lang="en-US" sz="2400" b="1" dirty="0"/>
              <a:t>Print 50</a:t>
            </a:r>
            <a:r>
              <a:rPr lang="en-US" sz="2400" dirty="0"/>
              <a:t>, and traverse the left </a:t>
            </a:r>
            <a:r>
              <a:rPr lang="en-US" sz="2400" dirty="0" err="1"/>
              <a:t>subtree</a:t>
            </a:r>
            <a:r>
              <a:rPr lang="en-US" sz="2400" dirty="0"/>
              <a:t> of 50.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26" y="2851080"/>
            <a:ext cx="4750262" cy="3350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7948" y="2635750"/>
            <a:ext cx="4750357" cy="34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10" y="-27384"/>
            <a:ext cx="12261409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14" y="298974"/>
            <a:ext cx="83570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-69410" y="881568"/>
            <a:ext cx="12327802" cy="2181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309321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03512" y="1293834"/>
            <a:ext cx="8784976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3387" y="668764"/>
            <a:ext cx="8748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23" y="175142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Tree Traversal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:Preorder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84" y="1404067"/>
            <a:ext cx="6773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2400" b="1" dirty="0"/>
              <a:t>Step </a:t>
            </a:r>
            <a:r>
              <a:rPr lang="en-US" sz="2400" b="1" dirty="0" smtClean="0"/>
              <a:t>8 : </a:t>
            </a:r>
            <a:r>
              <a:rPr lang="en-US" sz="2400" dirty="0"/>
              <a:t>In the left </a:t>
            </a:r>
            <a:r>
              <a:rPr lang="en-US" sz="2400" dirty="0" err="1"/>
              <a:t>subtree</a:t>
            </a:r>
            <a:r>
              <a:rPr lang="en-US" sz="2400" dirty="0"/>
              <a:t> of 50, there is 45 that do not have any child. So, </a:t>
            </a:r>
            <a:r>
              <a:rPr lang="en-US" sz="2400" b="1" dirty="0"/>
              <a:t>print 45</a:t>
            </a:r>
            <a:r>
              <a:rPr lang="en-US" sz="2400" dirty="0"/>
              <a:t>, and traverse the right </a:t>
            </a:r>
            <a:r>
              <a:rPr lang="en-US" sz="2400" dirty="0" err="1"/>
              <a:t>subtree</a:t>
            </a:r>
            <a:r>
              <a:rPr lang="en-US" sz="2400" dirty="0"/>
              <a:t> of 50.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556186" y="1419744"/>
            <a:ext cx="5589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9 : </a:t>
            </a:r>
            <a:r>
              <a:rPr lang="en-US" sz="2400" dirty="0"/>
              <a:t>In right </a:t>
            </a:r>
            <a:r>
              <a:rPr lang="en-US" sz="2400" dirty="0" err="1"/>
              <a:t>subtree</a:t>
            </a:r>
            <a:r>
              <a:rPr lang="en-US" sz="2400" dirty="0"/>
              <a:t> of 50, there is 60. </a:t>
            </a:r>
            <a:r>
              <a:rPr lang="en-US" sz="2400" b="1" dirty="0"/>
              <a:t>Print 60</a:t>
            </a:r>
            <a:r>
              <a:rPr lang="en-US" sz="2400" dirty="0"/>
              <a:t> and traverse the left </a:t>
            </a:r>
            <a:r>
              <a:rPr lang="en-US" sz="2400" dirty="0" err="1"/>
              <a:t>subtree</a:t>
            </a:r>
            <a:r>
              <a:rPr lang="en-US" sz="2400" dirty="0"/>
              <a:t> of 60.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85" y="2970367"/>
            <a:ext cx="4866568" cy="33051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23" y="2714629"/>
            <a:ext cx="4920936" cy="35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1477</Words>
  <Application>Microsoft Office PowerPoint</Application>
  <PresentationFormat>Widescreen</PresentationFormat>
  <Paragraphs>362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Courier New</vt:lpstr>
      <vt:lpstr>Garamond</vt:lpstr>
      <vt:lpstr>Sylfaen</vt:lpstr>
      <vt:lpstr>Tahoma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Implementing Traversal In Binary Tree</vt:lpstr>
      <vt:lpstr> Implementing Traversal In Binary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2024-05-20T06:19:06Z</dcterms:created>
  <dcterms:modified xsi:type="dcterms:W3CDTF">2025-08-07T08:43:05Z</dcterms:modified>
</cp:coreProperties>
</file>