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887" r:id="rId2"/>
    <p:sldId id="571" r:id="rId3"/>
    <p:sldId id="620" r:id="rId4"/>
    <p:sldId id="560" r:id="rId5"/>
    <p:sldId id="874" r:id="rId6"/>
    <p:sldId id="573" r:id="rId7"/>
    <p:sldId id="574" r:id="rId8"/>
    <p:sldId id="577" r:id="rId9"/>
    <p:sldId id="578" r:id="rId10"/>
    <p:sldId id="579" r:id="rId11"/>
    <p:sldId id="611" r:id="rId12"/>
    <p:sldId id="712" r:id="rId13"/>
    <p:sldId id="580" r:id="rId14"/>
    <p:sldId id="621" r:id="rId15"/>
    <p:sldId id="622" r:id="rId16"/>
    <p:sldId id="624" r:id="rId17"/>
    <p:sldId id="875" r:id="rId18"/>
    <p:sldId id="876" r:id="rId19"/>
    <p:sldId id="877" r:id="rId20"/>
    <p:sldId id="562" r:id="rId21"/>
    <p:sldId id="583" r:id="rId22"/>
    <p:sldId id="584" r:id="rId23"/>
    <p:sldId id="585" r:id="rId24"/>
    <p:sldId id="633" r:id="rId25"/>
    <p:sldId id="634" r:id="rId26"/>
    <p:sldId id="878" r:id="rId27"/>
    <p:sldId id="639" r:id="rId28"/>
    <p:sldId id="643" r:id="rId29"/>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1E24"/>
    <a:srgbClr val="0060AA"/>
    <a:srgbClr val="0066B3"/>
    <a:srgbClr val="006CB4"/>
    <a:srgbClr val="E830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437" autoAdjust="0"/>
    <p:restoredTop sz="88000" autoAdjust="0"/>
  </p:normalViewPr>
  <p:slideViewPr>
    <p:cSldViewPr>
      <p:cViewPr varScale="1">
        <p:scale>
          <a:sx n="77" d="100"/>
          <a:sy n="77" d="100"/>
        </p:scale>
        <p:origin x="1123" y="8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172BFB-7AD4-4E70-B6BA-DC2B3F4F5838}"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IN"/>
        </a:p>
      </dgm:t>
    </dgm:pt>
    <dgm:pt modelId="{0D684EAB-94C0-4E9E-9CA9-A8419FADC72B}">
      <dgm:prSet phldrT="[Text]" custT="1"/>
      <dgm:spPr>
        <a:solidFill>
          <a:srgbClr val="92D050"/>
        </a:solidFill>
      </dgm:spPr>
      <dgm:t>
        <a:bodyPr/>
        <a:lstStyle/>
        <a:p>
          <a:r>
            <a:rPr lang="en-US" sz="2400" b="1" dirty="0" smtClean="0">
              <a:solidFill>
                <a:schemeClr val="tx1"/>
              </a:solidFill>
            </a:rPr>
            <a:t>Searching a Node in BST</a:t>
          </a:r>
          <a:endParaRPr lang="en-IN" sz="2400" b="1" dirty="0">
            <a:solidFill>
              <a:schemeClr val="tx1"/>
            </a:solidFill>
          </a:endParaRPr>
        </a:p>
      </dgm:t>
    </dgm:pt>
    <dgm:pt modelId="{E2635514-60AA-4BD3-A3E4-B9E2D410FB2C}" type="parTrans" cxnId="{DE49C229-FF00-46A1-B729-66F88DF6E58A}">
      <dgm:prSet/>
      <dgm:spPr/>
      <dgm:t>
        <a:bodyPr/>
        <a:lstStyle/>
        <a:p>
          <a:endParaRPr lang="en-IN"/>
        </a:p>
      </dgm:t>
    </dgm:pt>
    <dgm:pt modelId="{4BA10792-FF5C-40BE-A169-6D8325A4859C}" type="sibTrans" cxnId="{DE49C229-FF00-46A1-B729-66F88DF6E58A}">
      <dgm:prSet/>
      <dgm:spPr/>
      <dgm:t>
        <a:bodyPr/>
        <a:lstStyle/>
        <a:p>
          <a:endParaRPr lang="en-IN"/>
        </a:p>
      </dgm:t>
    </dgm:pt>
    <dgm:pt modelId="{B68E0CBB-B503-48B5-A481-D6D255AFF164}">
      <dgm:prSet phldrT="[Text]"/>
      <dgm:spPr/>
      <dgm:t>
        <a:bodyPr/>
        <a:lstStyle/>
        <a:p>
          <a:endParaRPr lang="en-IN" dirty="0"/>
        </a:p>
      </dgm:t>
    </dgm:pt>
    <dgm:pt modelId="{71F1B68F-FA2F-492C-9C6E-C67D72D2BF18}" type="parTrans" cxnId="{CA094B2F-5084-4198-9C50-E5DD2A329238}">
      <dgm:prSet/>
      <dgm:spPr/>
      <dgm:t>
        <a:bodyPr/>
        <a:lstStyle/>
        <a:p>
          <a:endParaRPr lang="en-IN"/>
        </a:p>
      </dgm:t>
    </dgm:pt>
    <dgm:pt modelId="{7E9A3AAF-C2E6-458F-AE73-C778400E52CD}" type="sibTrans" cxnId="{CA094B2F-5084-4198-9C50-E5DD2A329238}">
      <dgm:prSet/>
      <dgm:spPr/>
      <dgm:t>
        <a:bodyPr/>
        <a:lstStyle/>
        <a:p>
          <a:endParaRPr lang="en-IN"/>
        </a:p>
      </dgm:t>
    </dgm:pt>
    <dgm:pt modelId="{533EFC90-29A0-4422-9F62-7C6ACA6E80E4}">
      <dgm:prSet phldrT="[Text]" custT="1"/>
      <dgm:spPr/>
      <dgm:t>
        <a:bodyPr/>
        <a:lstStyle/>
        <a:p>
          <a:r>
            <a:rPr lang="en-US" sz="2400" b="1" dirty="0" smtClean="0">
              <a:solidFill>
                <a:schemeClr val="tx1"/>
              </a:solidFill>
            </a:rPr>
            <a:t>Insertion a new Node in BST</a:t>
          </a:r>
          <a:endParaRPr lang="en-IN" sz="2400" b="1" i="0" dirty="0">
            <a:solidFill>
              <a:schemeClr val="tx1"/>
            </a:solidFill>
          </a:endParaRPr>
        </a:p>
      </dgm:t>
    </dgm:pt>
    <dgm:pt modelId="{1EE4244C-3C5B-47E7-9E2E-DEAFFF4E91A6}" type="parTrans" cxnId="{522A1B2B-D8CD-48E4-8B07-78FB69BCD7FF}">
      <dgm:prSet/>
      <dgm:spPr/>
      <dgm:t>
        <a:bodyPr/>
        <a:lstStyle/>
        <a:p>
          <a:endParaRPr lang="en-IN"/>
        </a:p>
      </dgm:t>
    </dgm:pt>
    <dgm:pt modelId="{C11E7009-04F5-4E49-B7B2-8FCAEC7791B8}" type="sibTrans" cxnId="{522A1B2B-D8CD-48E4-8B07-78FB69BCD7FF}">
      <dgm:prSet/>
      <dgm:spPr/>
      <dgm:t>
        <a:bodyPr/>
        <a:lstStyle/>
        <a:p>
          <a:endParaRPr lang="en-IN"/>
        </a:p>
      </dgm:t>
    </dgm:pt>
    <dgm:pt modelId="{E18C3B70-D9AE-443C-A98C-BC6087152C8F}">
      <dgm:prSet phldrT="[Text]"/>
      <dgm:spPr/>
      <dgm:t>
        <a:bodyPr/>
        <a:lstStyle/>
        <a:p>
          <a:endParaRPr lang="en-IN" dirty="0"/>
        </a:p>
      </dgm:t>
    </dgm:pt>
    <dgm:pt modelId="{3AD17FC0-593E-437C-8986-B6C5B2D18315}" type="parTrans" cxnId="{6B964C4B-D83F-4586-85C0-92961D3E475D}">
      <dgm:prSet/>
      <dgm:spPr/>
      <dgm:t>
        <a:bodyPr/>
        <a:lstStyle/>
        <a:p>
          <a:endParaRPr lang="en-IN"/>
        </a:p>
      </dgm:t>
    </dgm:pt>
    <dgm:pt modelId="{D5E79E83-699B-4253-B2FA-79A845B9B02F}" type="sibTrans" cxnId="{6B964C4B-D83F-4586-85C0-92961D3E475D}">
      <dgm:prSet/>
      <dgm:spPr/>
      <dgm:t>
        <a:bodyPr/>
        <a:lstStyle/>
        <a:p>
          <a:endParaRPr lang="en-IN"/>
        </a:p>
      </dgm:t>
    </dgm:pt>
    <dgm:pt modelId="{24C800F5-EBEB-42F6-A6F8-A0266B92E08D}">
      <dgm:prSet phldrT="[Text]" custT="1"/>
      <dgm:spPr>
        <a:solidFill>
          <a:schemeClr val="tx2">
            <a:lumMod val="40000"/>
            <a:lumOff val="60000"/>
          </a:schemeClr>
        </a:solidFill>
      </dgm:spPr>
      <dgm:t>
        <a:bodyPr/>
        <a:lstStyle/>
        <a:p>
          <a:r>
            <a:rPr lang="en-US" sz="2400" b="1" dirty="0" smtClean="0">
              <a:solidFill>
                <a:schemeClr val="tx1"/>
              </a:solidFill>
            </a:rPr>
            <a:t>Deleting a Node in BST</a:t>
          </a:r>
          <a:endParaRPr lang="en-IN" sz="2400" b="1" dirty="0">
            <a:solidFill>
              <a:schemeClr val="tx1"/>
            </a:solidFill>
          </a:endParaRPr>
        </a:p>
      </dgm:t>
    </dgm:pt>
    <dgm:pt modelId="{4D9BD087-DA44-4FBB-9C5D-BB05F43F31C6}" type="parTrans" cxnId="{559A5446-DF5C-4EDA-AB2C-69F9E7D4677E}">
      <dgm:prSet/>
      <dgm:spPr/>
      <dgm:t>
        <a:bodyPr/>
        <a:lstStyle/>
        <a:p>
          <a:endParaRPr lang="en-IN"/>
        </a:p>
      </dgm:t>
    </dgm:pt>
    <dgm:pt modelId="{C30C405C-DFE2-4A4F-86AA-DBDB2BA05A96}" type="sibTrans" cxnId="{559A5446-DF5C-4EDA-AB2C-69F9E7D4677E}">
      <dgm:prSet/>
      <dgm:spPr/>
      <dgm:t>
        <a:bodyPr/>
        <a:lstStyle/>
        <a:p>
          <a:endParaRPr lang="en-IN"/>
        </a:p>
      </dgm:t>
    </dgm:pt>
    <dgm:pt modelId="{D7972E75-76D7-4C7D-B40A-908EA894E432}" type="pres">
      <dgm:prSet presAssocID="{A2172BFB-7AD4-4E70-B6BA-DC2B3F4F5838}" presName="linear" presStyleCnt="0">
        <dgm:presLayoutVars>
          <dgm:animLvl val="lvl"/>
          <dgm:resizeHandles val="exact"/>
        </dgm:presLayoutVars>
      </dgm:prSet>
      <dgm:spPr/>
      <dgm:t>
        <a:bodyPr/>
        <a:lstStyle/>
        <a:p>
          <a:endParaRPr lang="en-IN"/>
        </a:p>
      </dgm:t>
    </dgm:pt>
    <dgm:pt modelId="{2228016E-E9FF-4EF9-8AF8-7302CED141AD}" type="pres">
      <dgm:prSet presAssocID="{0D684EAB-94C0-4E9E-9CA9-A8419FADC72B}" presName="parentText" presStyleLbl="node1" presStyleIdx="0" presStyleCnt="3">
        <dgm:presLayoutVars>
          <dgm:chMax val="0"/>
          <dgm:bulletEnabled val="1"/>
        </dgm:presLayoutVars>
      </dgm:prSet>
      <dgm:spPr/>
      <dgm:t>
        <a:bodyPr/>
        <a:lstStyle/>
        <a:p>
          <a:endParaRPr lang="en-IN"/>
        </a:p>
      </dgm:t>
    </dgm:pt>
    <dgm:pt modelId="{E6B0E609-E055-4BE3-A646-5C8258945148}" type="pres">
      <dgm:prSet presAssocID="{0D684EAB-94C0-4E9E-9CA9-A8419FADC72B}" presName="childText" presStyleLbl="revTx" presStyleIdx="0" presStyleCnt="2">
        <dgm:presLayoutVars>
          <dgm:bulletEnabled val="1"/>
        </dgm:presLayoutVars>
      </dgm:prSet>
      <dgm:spPr/>
      <dgm:t>
        <a:bodyPr/>
        <a:lstStyle/>
        <a:p>
          <a:endParaRPr lang="en-IN"/>
        </a:p>
      </dgm:t>
    </dgm:pt>
    <dgm:pt modelId="{691C1408-B222-4110-9904-5DE725D1E4FB}" type="pres">
      <dgm:prSet presAssocID="{533EFC90-29A0-4422-9F62-7C6ACA6E80E4}" presName="parentText" presStyleLbl="node1" presStyleIdx="1" presStyleCnt="3" custLinFactNeighborX="-53" custLinFactNeighborY="-57841">
        <dgm:presLayoutVars>
          <dgm:chMax val="0"/>
          <dgm:bulletEnabled val="1"/>
        </dgm:presLayoutVars>
      </dgm:prSet>
      <dgm:spPr/>
      <dgm:t>
        <a:bodyPr/>
        <a:lstStyle/>
        <a:p>
          <a:endParaRPr lang="en-IN"/>
        </a:p>
      </dgm:t>
    </dgm:pt>
    <dgm:pt modelId="{61664315-FBD1-4698-9261-D66879E47C14}" type="pres">
      <dgm:prSet presAssocID="{533EFC90-29A0-4422-9F62-7C6ACA6E80E4}" presName="childText" presStyleLbl="revTx" presStyleIdx="1" presStyleCnt="2">
        <dgm:presLayoutVars>
          <dgm:bulletEnabled val="1"/>
        </dgm:presLayoutVars>
      </dgm:prSet>
      <dgm:spPr/>
      <dgm:t>
        <a:bodyPr/>
        <a:lstStyle/>
        <a:p>
          <a:endParaRPr lang="en-IN"/>
        </a:p>
      </dgm:t>
    </dgm:pt>
    <dgm:pt modelId="{8CC7DBE8-EDD3-4A5C-AFCD-009662F82A4E}" type="pres">
      <dgm:prSet presAssocID="{24C800F5-EBEB-42F6-A6F8-A0266B92E08D}" presName="parentText" presStyleLbl="node1" presStyleIdx="2" presStyleCnt="3" custLinFactY="-6910" custLinFactNeighborX="860" custLinFactNeighborY="-100000">
        <dgm:presLayoutVars>
          <dgm:chMax val="0"/>
          <dgm:bulletEnabled val="1"/>
        </dgm:presLayoutVars>
      </dgm:prSet>
      <dgm:spPr/>
      <dgm:t>
        <a:bodyPr/>
        <a:lstStyle/>
        <a:p>
          <a:endParaRPr lang="en-IN"/>
        </a:p>
      </dgm:t>
    </dgm:pt>
  </dgm:ptLst>
  <dgm:cxnLst>
    <dgm:cxn modelId="{98C64836-18E2-4DA7-AA02-43F4AEA669DC}" type="presOf" srcId="{B68E0CBB-B503-48B5-A481-D6D255AFF164}" destId="{E6B0E609-E055-4BE3-A646-5C8258945148}" srcOrd="0" destOrd="0" presId="urn:microsoft.com/office/officeart/2005/8/layout/vList2"/>
    <dgm:cxn modelId="{559A5446-DF5C-4EDA-AB2C-69F9E7D4677E}" srcId="{A2172BFB-7AD4-4E70-B6BA-DC2B3F4F5838}" destId="{24C800F5-EBEB-42F6-A6F8-A0266B92E08D}" srcOrd="2" destOrd="0" parTransId="{4D9BD087-DA44-4FBB-9C5D-BB05F43F31C6}" sibTransId="{C30C405C-DFE2-4A4F-86AA-DBDB2BA05A96}"/>
    <dgm:cxn modelId="{6B964C4B-D83F-4586-85C0-92961D3E475D}" srcId="{533EFC90-29A0-4422-9F62-7C6ACA6E80E4}" destId="{E18C3B70-D9AE-443C-A98C-BC6087152C8F}" srcOrd="0" destOrd="0" parTransId="{3AD17FC0-593E-437C-8986-B6C5B2D18315}" sibTransId="{D5E79E83-699B-4253-B2FA-79A845B9B02F}"/>
    <dgm:cxn modelId="{522A1B2B-D8CD-48E4-8B07-78FB69BCD7FF}" srcId="{A2172BFB-7AD4-4E70-B6BA-DC2B3F4F5838}" destId="{533EFC90-29A0-4422-9F62-7C6ACA6E80E4}" srcOrd="1" destOrd="0" parTransId="{1EE4244C-3C5B-47E7-9E2E-DEAFFF4E91A6}" sibTransId="{C11E7009-04F5-4E49-B7B2-8FCAEC7791B8}"/>
    <dgm:cxn modelId="{DE49C229-FF00-46A1-B729-66F88DF6E58A}" srcId="{A2172BFB-7AD4-4E70-B6BA-DC2B3F4F5838}" destId="{0D684EAB-94C0-4E9E-9CA9-A8419FADC72B}" srcOrd="0" destOrd="0" parTransId="{E2635514-60AA-4BD3-A3E4-B9E2D410FB2C}" sibTransId="{4BA10792-FF5C-40BE-A169-6D8325A4859C}"/>
    <dgm:cxn modelId="{2B79AF19-97C5-4908-862C-2817EB290C1E}" type="presOf" srcId="{0D684EAB-94C0-4E9E-9CA9-A8419FADC72B}" destId="{2228016E-E9FF-4EF9-8AF8-7302CED141AD}" srcOrd="0" destOrd="0" presId="urn:microsoft.com/office/officeart/2005/8/layout/vList2"/>
    <dgm:cxn modelId="{F3C34E15-CE9F-46BB-9CA6-D336685A0292}" type="presOf" srcId="{A2172BFB-7AD4-4E70-B6BA-DC2B3F4F5838}" destId="{D7972E75-76D7-4C7D-B40A-908EA894E432}" srcOrd="0" destOrd="0" presId="urn:microsoft.com/office/officeart/2005/8/layout/vList2"/>
    <dgm:cxn modelId="{F04813C9-2F6A-4202-803B-F34FCDE4CCA8}" type="presOf" srcId="{533EFC90-29A0-4422-9F62-7C6ACA6E80E4}" destId="{691C1408-B222-4110-9904-5DE725D1E4FB}" srcOrd="0" destOrd="0" presId="urn:microsoft.com/office/officeart/2005/8/layout/vList2"/>
    <dgm:cxn modelId="{CA094B2F-5084-4198-9C50-E5DD2A329238}" srcId="{0D684EAB-94C0-4E9E-9CA9-A8419FADC72B}" destId="{B68E0CBB-B503-48B5-A481-D6D255AFF164}" srcOrd="0" destOrd="0" parTransId="{71F1B68F-FA2F-492C-9C6E-C67D72D2BF18}" sibTransId="{7E9A3AAF-C2E6-458F-AE73-C778400E52CD}"/>
    <dgm:cxn modelId="{288E267C-E228-4358-B141-D678A37FCFDF}" type="presOf" srcId="{E18C3B70-D9AE-443C-A98C-BC6087152C8F}" destId="{61664315-FBD1-4698-9261-D66879E47C14}" srcOrd="0" destOrd="0" presId="urn:microsoft.com/office/officeart/2005/8/layout/vList2"/>
    <dgm:cxn modelId="{2CE454F9-AEDB-4C9C-988F-8DFD81F8093B}" type="presOf" srcId="{24C800F5-EBEB-42F6-A6F8-A0266B92E08D}" destId="{8CC7DBE8-EDD3-4A5C-AFCD-009662F82A4E}" srcOrd="0" destOrd="0" presId="urn:microsoft.com/office/officeart/2005/8/layout/vList2"/>
    <dgm:cxn modelId="{DC210160-1794-406A-A67F-1EA6275DBB85}" type="presParOf" srcId="{D7972E75-76D7-4C7D-B40A-908EA894E432}" destId="{2228016E-E9FF-4EF9-8AF8-7302CED141AD}" srcOrd="0" destOrd="0" presId="urn:microsoft.com/office/officeart/2005/8/layout/vList2"/>
    <dgm:cxn modelId="{3D95A281-FC1D-40F0-A6E9-82C038318B11}" type="presParOf" srcId="{D7972E75-76D7-4C7D-B40A-908EA894E432}" destId="{E6B0E609-E055-4BE3-A646-5C8258945148}" srcOrd="1" destOrd="0" presId="urn:microsoft.com/office/officeart/2005/8/layout/vList2"/>
    <dgm:cxn modelId="{A1A650EC-F7F0-409D-BB37-D8E62B9E7B37}" type="presParOf" srcId="{D7972E75-76D7-4C7D-B40A-908EA894E432}" destId="{691C1408-B222-4110-9904-5DE725D1E4FB}" srcOrd="2" destOrd="0" presId="urn:microsoft.com/office/officeart/2005/8/layout/vList2"/>
    <dgm:cxn modelId="{E5D40D7A-9254-4BB3-95EF-6655A768C6A1}" type="presParOf" srcId="{D7972E75-76D7-4C7D-B40A-908EA894E432}" destId="{61664315-FBD1-4698-9261-D66879E47C14}" srcOrd="3" destOrd="0" presId="urn:microsoft.com/office/officeart/2005/8/layout/vList2"/>
    <dgm:cxn modelId="{A31780FE-BCEB-4A64-9123-C457070EF2D3}" type="presParOf" srcId="{D7972E75-76D7-4C7D-B40A-908EA894E432}" destId="{8CC7DBE8-EDD3-4A5C-AFCD-009662F82A4E}"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8852"/>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29761" y="0"/>
            <a:ext cx="2929837" cy="498852"/>
          </a:xfrm>
          <a:prstGeom prst="rect">
            <a:avLst/>
          </a:prstGeom>
        </p:spPr>
        <p:txBody>
          <a:bodyPr vert="horz" lIns="91440" tIns="45720" rIns="91440" bIns="45720" rtlCol="0"/>
          <a:lstStyle>
            <a:lvl1pPr algn="r">
              <a:defRPr sz="1200"/>
            </a:lvl1pPr>
          </a:lstStyle>
          <a:p>
            <a:fld id="{42668431-CD35-4516-818D-B41B2C4843CF}" type="datetimeFigureOut">
              <a:rPr lang="en-IN" smtClean="0"/>
              <a:t>07-08-2025</a:t>
            </a:fld>
            <a:endParaRPr lang="en-IN"/>
          </a:p>
        </p:txBody>
      </p:sp>
      <p:sp>
        <p:nvSpPr>
          <p:cNvPr id="4" name="Slide Image Placeholder 3"/>
          <p:cNvSpPr>
            <a:spLocks noGrp="1" noRot="1" noChangeAspect="1"/>
          </p:cNvSpPr>
          <p:nvPr>
            <p:ph type="sldImg" idx="2"/>
          </p:nvPr>
        </p:nvSpPr>
        <p:spPr>
          <a:xfrm>
            <a:off x="1144588" y="1243013"/>
            <a:ext cx="4471987" cy="33559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76117" y="4784835"/>
            <a:ext cx="5408930" cy="391486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9443662"/>
            <a:ext cx="2929837" cy="498851"/>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29761" y="9443662"/>
            <a:ext cx="2929837" cy="498851"/>
          </a:xfrm>
          <a:prstGeom prst="rect">
            <a:avLst/>
          </a:prstGeom>
        </p:spPr>
        <p:txBody>
          <a:bodyPr vert="horz" lIns="91440" tIns="45720" rIns="91440" bIns="45720" rtlCol="0" anchor="b"/>
          <a:lstStyle>
            <a:lvl1pPr algn="r">
              <a:defRPr sz="1200"/>
            </a:lvl1pPr>
          </a:lstStyle>
          <a:p>
            <a:fld id="{DAB949B3-C4AB-4FB2-8B24-B07A558BD59F}" type="slidenum">
              <a:rPr lang="en-IN" smtClean="0"/>
              <a:t>‹#›</a:t>
            </a:fld>
            <a:endParaRPr lang="en-IN"/>
          </a:p>
        </p:txBody>
      </p:sp>
    </p:spTree>
    <p:extLst>
      <p:ext uri="{BB962C8B-B14F-4D97-AF65-F5344CB8AC3E}">
        <p14:creationId xmlns:p14="http://schemas.microsoft.com/office/powerpoint/2010/main" val="2676534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a:t>
            </a:fld>
            <a:endParaRPr lang="en-IN"/>
          </a:p>
        </p:txBody>
      </p:sp>
    </p:spTree>
    <p:extLst>
      <p:ext uri="{BB962C8B-B14F-4D97-AF65-F5344CB8AC3E}">
        <p14:creationId xmlns:p14="http://schemas.microsoft.com/office/powerpoint/2010/main" val="27091019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10</a:t>
            </a:fld>
            <a:endParaRPr lang="en-IN"/>
          </a:p>
        </p:txBody>
      </p:sp>
    </p:spTree>
    <p:extLst>
      <p:ext uri="{BB962C8B-B14F-4D97-AF65-F5344CB8AC3E}">
        <p14:creationId xmlns:p14="http://schemas.microsoft.com/office/powerpoint/2010/main" val="939335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11</a:t>
            </a:fld>
            <a:endParaRPr lang="en-IN"/>
          </a:p>
        </p:txBody>
      </p:sp>
    </p:spTree>
    <p:extLst>
      <p:ext uri="{BB962C8B-B14F-4D97-AF65-F5344CB8AC3E}">
        <p14:creationId xmlns:p14="http://schemas.microsoft.com/office/powerpoint/2010/main" val="19569124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12</a:t>
            </a:fld>
            <a:endParaRPr lang="en-IN"/>
          </a:p>
        </p:txBody>
      </p:sp>
    </p:spTree>
    <p:extLst>
      <p:ext uri="{BB962C8B-B14F-4D97-AF65-F5344CB8AC3E}">
        <p14:creationId xmlns:p14="http://schemas.microsoft.com/office/powerpoint/2010/main" val="26655679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14</a:t>
            </a:fld>
            <a:endParaRPr lang="en-IN"/>
          </a:p>
        </p:txBody>
      </p:sp>
    </p:spTree>
    <p:extLst>
      <p:ext uri="{BB962C8B-B14F-4D97-AF65-F5344CB8AC3E}">
        <p14:creationId xmlns:p14="http://schemas.microsoft.com/office/powerpoint/2010/main" val="1130456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15</a:t>
            </a:fld>
            <a:endParaRPr lang="en-IN"/>
          </a:p>
        </p:txBody>
      </p:sp>
    </p:spTree>
    <p:extLst>
      <p:ext uri="{BB962C8B-B14F-4D97-AF65-F5344CB8AC3E}">
        <p14:creationId xmlns:p14="http://schemas.microsoft.com/office/powerpoint/2010/main" val="759017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16</a:t>
            </a:fld>
            <a:endParaRPr lang="en-IN"/>
          </a:p>
        </p:txBody>
      </p:sp>
    </p:spTree>
    <p:extLst>
      <p:ext uri="{BB962C8B-B14F-4D97-AF65-F5344CB8AC3E}">
        <p14:creationId xmlns:p14="http://schemas.microsoft.com/office/powerpoint/2010/main" val="41298242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17</a:t>
            </a:fld>
            <a:endParaRPr lang="en-IN"/>
          </a:p>
        </p:txBody>
      </p:sp>
    </p:spTree>
    <p:extLst>
      <p:ext uri="{BB962C8B-B14F-4D97-AF65-F5344CB8AC3E}">
        <p14:creationId xmlns:p14="http://schemas.microsoft.com/office/powerpoint/2010/main" val="911093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18</a:t>
            </a:fld>
            <a:endParaRPr lang="en-IN"/>
          </a:p>
        </p:txBody>
      </p:sp>
    </p:spTree>
    <p:extLst>
      <p:ext uri="{BB962C8B-B14F-4D97-AF65-F5344CB8AC3E}">
        <p14:creationId xmlns:p14="http://schemas.microsoft.com/office/powerpoint/2010/main" val="33547504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19</a:t>
            </a:fld>
            <a:endParaRPr lang="en-IN"/>
          </a:p>
        </p:txBody>
      </p:sp>
    </p:spTree>
    <p:extLst>
      <p:ext uri="{BB962C8B-B14F-4D97-AF65-F5344CB8AC3E}">
        <p14:creationId xmlns:p14="http://schemas.microsoft.com/office/powerpoint/2010/main" val="3678368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20</a:t>
            </a:fld>
            <a:endParaRPr lang="en-IN"/>
          </a:p>
        </p:txBody>
      </p:sp>
    </p:spTree>
    <p:extLst>
      <p:ext uri="{BB962C8B-B14F-4D97-AF65-F5344CB8AC3E}">
        <p14:creationId xmlns:p14="http://schemas.microsoft.com/office/powerpoint/2010/main" val="4187211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0974DFB-3008-8543-633F-58A4FDCE5DDF}"/>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B405E617-873D-1C3C-F1FE-596A7096C44B}"/>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10C17E02-BCF9-92D4-5122-7BCC78C0136E}"/>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 xmlns:a16="http://schemas.microsoft.com/office/drawing/2014/main" id="{7DB01162-177B-B734-FFE6-17BCFEDA52EB}"/>
              </a:ext>
            </a:extLst>
          </p:cNvPr>
          <p:cNvSpPr>
            <a:spLocks noGrp="1"/>
          </p:cNvSpPr>
          <p:nvPr>
            <p:ph type="sldNum" sz="quarter" idx="5"/>
          </p:nvPr>
        </p:nvSpPr>
        <p:spPr/>
        <p:txBody>
          <a:bodyPr/>
          <a:lstStyle/>
          <a:p>
            <a:fld id="{DAB949B3-C4AB-4FB2-8B24-B07A558BD59F}" type="slidenum">
              <a:rPr lang="en-IN" smtClean="0"/>
              <a:t>2</a:t>
            </a:fld>
            <a:endParaRPr lang="en-IN"/>
          </a:p>
        </p:txBody>
      </p:sp>
    </p:spTree>
    <p:extLst>
      <p:ext uri="{BB962C8B-B14F-4D97-AF65-F5344CB8AC3E}">
        <p14:creationId xmlns:p14="http://schemas.microsoft.com/office/powerpoint/2010/main" val="9933673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21</a:t>
            </a:fld>
            <a:endParaRPr lang="en-IN"/>
          </a:p>
        </p:txBody>
      </p:sp>
    </p:spTree>
    <p:extLst>
      <p:ext uri="{BB962C8B-B14F-4D97-AF65-F5344CB8AC3E}">
        <p14:creationId xmlns:p14="http://schemas.microsoft.com/office/powerpoint/2010/main" val="1892739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22</a:t>
            </a:fld>
            <a:endParaRPr lang="en-IN"/>
          </a:p>
        </p:txBody>
      </p:sp>
    </p:spTree>
    <p:extLst>
      <p:ext uri="{BB962C8B-B14F-4D97-AF65-F5344CB8AC3E}">
        <p14:creationId xmlns:p14="http://schemas.microsoft.com/office/powerpoint/2010/main" val="33688094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23</a:t>
            </a:fld>
            <a:endParaRPr lang="en-IN"/>
          </a:p>
        </p:txBody>
      </p:sp>
    </p:spTree>
    <p:extLst>
      <p:ext uri="{BB962C8B-B14F-4D97-AF65-F5344CB8AC3E}">
        <p14:creationId xmlns:p14="http://schemas.microsoft.com/office/powerpoint/2010/main" val="25638725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41FE6D6-DE3C-4F02-4BB1-B55C0C9BC393}"/>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2A22BD2B-7558-AC42-0F89-11BB869D799C}"/>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CBE40DB2-5228-9BD7-03F4-36E13407F5F4}"/>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 xmlns:a16="http://schemas.microsoft.com/office/drawing/2014/main" id="{E84625AE-FFFA-4019-4485-254214019FA9}"/>
              </a:ext>
            </a:extLst>
          </p:cNvPr>
          <p:cNvSpPr>
            <a:spLocks noGrp="1"/>
          </p:cNvSpPr>
          <p:nvPr>
            <p:ph type="sldNum" sz="quarter" idx="5"/>
          </p:nvPr>
        </p:nvSpPr>
        <p:spPr/>
        <p:txBody>
          <a:bodyPr/>
          <a:lstStyle/>
          <a:p>
            <a:fld id="{DAB949B3-C4AB-4FB2-8B24-B07A558BD59F}" type="slidenum">
              <a:rPr lang="en-IN" smtClean="0"/>
              <a:t>24</a:t>
            </a:fld>
            <a:endParaRPr lang="en-IN"/>
          </a:p>
        </p:txBody>
      </p:sp>
    </p:spTree>
    <p:extLst>
      <p:ext uri="{BB962C8B-B14F-4D97-AF65-F5344CB8AC3E}">
        <p14:creationId xmlns:p14="http://schemas.microsoft.com/office/powerpoint/2010/main" val="187009457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41FE6D6-DE3C-4F02-4BB1-B55C0C9BC393}"/>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2A22BD2B-7558-AC42-0F89-11BB869D799C}"/>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CBE40DB2-5228-9BD7-03F4-36E13407F5F4}"/>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 xmlns:a16="http://schemas.microsoft.com/office/drawing/2014/main" id="{E84625AE-FFFA-4019-4485-254214019FA9}"/>
              </a:ext>
            </a:extLst>
          </p:cNvPr>
          <p:cNvSpPr>
            <a:spLocks noGrp="1"/>
          </p:cNvSpPr>
          <p:nvPr>
            <p:ph type="sldNum" sz="quarter" idx="5"/>
          </p:nvPr>
        </p:nvSpPr>
        <p:spPr/>
        <p:txBody>
          <a:bodyPr/>
          <a:lstStyle/>
          <a:p>
            <a:fld id="{DAB949B3-C4AB-4FB2-8B24-B07A558BD59F}" type="slidenum">
              <a:rPr lang="en-IN" smtClean="0"/>
              <a:t>25</a:t>
            </a:fld>
            <a:endParaRPr lang="en-IN"/>
          </a:p>
        </p:txBody>
      </p:sp>
    </p:spTree>
    <p:extLst>
      <p:ext uri="{BB962C8B-B14F-4D97-AF65-F5344CB8AC3E}">
        <p14:creationId xmlns:p14="http://schemas.microsoft.com/office/powerpoint/2010/main" val="37773494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41FE6D6-DE3C-4F02-4BB1-B55C0C9BC3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A22BD2B-7558-AC42-0F89-11BB869D79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BE40DB2-5228-9BD7-03F4-36E13407F5F4}"/>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xmlns="" id="{E84625AE-FFFA-4019-4485-254214019FA9}"/>
              </a:ext>
            </a:extLst>
          </p:cNvPr>
          <p:cNvSpPr>
            <a:spLocks noGrp="1"/>
          </p:cNvSpPr>
          <p:nvPr>
            <p:ph type="sldNum" sz="quarter" idx="5"/>
          </p:nvPr>
        </p:nvSpPr>
        <p:spPr/>
        <p:txBody>
          <a:bodyPr/>
          <a:lstStyle/>
          <a:p>
            <a:fld id="{DAB949B3-C4AB-4FB2-8B24-B07A558BD59F}" type="slidenum">
              <a:rPr lang="en-IN" smtClean="0"/>
              <a:t>26</a:t>
            </a:fld>
            <a:endParaRPr lang="en-IN"/>
          </a:p>
        </p:txBody>
      </p:sp>
    </p:spTree>
    <p:extLst>
      <p:ext uri="{BB962C8B-B14F-4D97-AF65-F5344CB8AC3E}">
        <p14:creationId xmlns:p14="http://schemas.microsoft.com/office/powerpoint/2010/main" val="106526102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41FE6D6-DE3C-4F02-4BB1-B55C0C9BC3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xmlns="" id="{2A22BD2B-7558-AC42-0F89-11BB869D79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xmlns="" id="{CBE40DB2-5228-9BD7-03F4-36E13407F5F4}"/>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a16="http://schemas.microsoft.com/office/drawing/2014/main" xmlns="" id="{E84625AE-FFFA-4019-4485-254214019FA9}"/>
              </a:ext>
            </a:extLst>
          </p:cNvPr>
          <p:cNvSpPr>
            <a:spLocks noGrp="1"/>
          </p:cNvSpPr>
          <p:nvPr>
            <p:ph type="sldNum" sz="quarter" idx="5"/>
          </p:nvPr>
        </p:nvSpPr>
        <p:spPr/>
        <p:txBody>
          <a:bodyPr/>
          <a:lstStyle/>
          <a:p>
            <a:fld id="{DAB949B3-C4AB-4FB2-8B24-B07A558BD59F}" type="slidenum">
              <a:rPr lang="en-IN" smtClean="0"/>
              <a:t>27</a:t>
            </a:fld>
            <a:endParaRPr lang="en-IN"/>
          </a:p>
        </p:txBody>
      </p:sp>
    </p:spTree>
    <p:extLst>
      <p:ext uri="{BB962C8B-B14F-4D97-AF65-F5344CB8AC3E}">
        <p14:creationId xmlns:p14="http://schemas.microsoft.com/office/powerpoint/2010/main" val="31477106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41FE6D6-DE3C-4F02-4BB1-B55C0C9BC393}"/>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2A22BD2B-7558-AC42-0F89-11BB869D799C}"/>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CBE40DB2-5228-9BD7-03F4-36E13407F5F4}"/>
              </a:ext>
            </a:extLst>
          </p:cNvPr>
          <p:cNvSpPr>
            <a:spLocks noGrp="1"/>
          </p:cNvSpPr>
          <p:nvPr>
            <p:ph type="body" idx="1"/>
          </p:nvPr>
        </p:nvSpPr>
        <p:spPr/>
        <p:txBody>
          <a:bodyPr/>
          <a:lstStyle/>
          <a:p>
            <a:r>
              <a:rPr lang="en-US" dirty="0"/>
              <a:t>New Courses replaced with New Programmes</a:t>
            </a:r>
            <a:endParaRPr lang="en-IN" dirty="0"/>
          </a:p>
        </p:txBody>
      </p:sp>
      <p:sp>
        <p:nvSpPr>
          <p:cNvPr id="4" name="Slide Number Placeholder 3">
            <a:extLst>
              <a:ext uri="{FF2B5EF4-FFF2-40B4-BE49-F238E27FC236}">
                <a16:creationId xmlns="" xmlns:a16="http://schemas.microsoft.com/office/drawing/2014/main" id="{E84625AE-FFFA-4019-4485-254214019FA9}"/>
              </a:ext>
            </a:extLst>
          </p:cNvPr>
          <p:cNvSpPr>
            <a:spLocks noGrp="1"/>
          </p:cNvSpPr>
          <p:nvPr>
            <p:ph type="sldNum" sz="quarter" idx="5"/>
          </p:nvPr>
        </p:nvSpPr>
        <p:spPr/>
        <p:txBody>
          <a:bodyPr/>
          <a:lstStyle/>
          <a:p>
            <a:fld id="{DAB949B3-C4AB-4FB2-8B24-B07A558BD59F}" type="slidenum">
              <a:rPr lang="en-IN" smtClean="0"/>
              <a:t>3</a:t>
            </a:fld>
            <a:endParaRPr lang="en-IN"/>
          </a:p>
        </p:txBody>
      </p:sp>
    </p:spTree>
    <p:extLst>
      <p:ext uri="{BB962C8B-B14F-4D97-AF65-F5344CB8AC3E}">
        <p14:creationId xmlns:p14="http://schemas.microsoft.com/office/powerpoint/2010/main" val="1854566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4</a:t>
            </a:fld>
            <a:endParaRPr lang="en-IN"/>
          </a:p>
        </p:txBody>
      </p:sp>
    </p:spTree>
    <p:extLst>
      <p:ext uri="{BB962C8B-B14F-4D97-AF65-F5344CB8AC3E}">
        <p14:creationId xmlns:p14="http://schemas.microsoft.com/office/powerpoint/2010/main" val="871688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5</a:t>
            </a:fld>
            <a:endParaRPr lang="en-IN"/>
          </a:p>
        </p:txBody>
      </p:sp>
    </p:spTree>
    <p:extLst>
      <p:ext uri="{BB962C8B-B14F-4D97-AF65-F5344CB8AC3E}">
        <p14:creationId xmlns:p14="http://schemas.microsoft.com/office/powerpoint/2010/main" val="4084484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6</a:t>
            </a:fld>
            <a:endParaRPr lang="en-IN"/>
          </a:p>
        </p:txBody>
      </p:sp>
    </p:spTree>
    <p:extLst>
      <p:ext uri="{BB962C8B-B14F-4D97-AF65-F5344CB8AC3E}">
        <p14:creationId xmlns:p14="http://schemas.microsoft.com/office/powerpoint/2010/main" val="3199222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7</a:t>
            </a:fld>
            <a:endParaRPr lang="en-IN"/>
          </a:p>
        </p:txBody>
      </p:sp>
    </p:spTree>
    <p:extLst>
      <p:ext uri="{BB962C8B-B14F-4D97-AF65-F5344CB8AC3E}">
        <p14:creationId xmlns:p14="http://schemas.microsoft.com/office/powerpoint/2010/main" val="2166639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8</a:t>
            </a:fld>
            <a:endParaRPr lang="en-IN"/>
          </a:p>
        </p:txBody>
      </p:sp>
    </p:spTree>
    <p:extLst>
      <p:ext uri="{BB962C8B-B14F-4D97-AF65-F5344CB8AC3E}">
        <p14:creationId xmlns:p14="http://schemas.microsoft.com/office/powerpoint/2010/main" val="41791726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New Courses replaced with New Programmes</a:t>
            </a:r>
            <a:endParaRPr lang="en-IN" dirty="0"/>
          </a:p>
        </p:txBody>
      </p:sp>
      <p:sp>
        <p:nvSpPr>
          <p:cNvPr id="4" name="Slide Number Placeholder 3"/>
          <p:cNvSpPr>
            <a:spLocks noGrp="1"/>
          </p:cNvSpPr>
          <p:nvPr>
            <p:ph type="sldNum" sz="quarter" idx="5"/>
          </p:nvPr>
        </p:nvSpPr>
        <p:spPr/>
        <p:txBody>
          <a:bodyPr/>
          <a:lstStyle/>
          <a:p>
            <a:fld id="{DAB949B3-C4AB-4FB2-8B24-B07A558BD59F}" type="slidenum">
              <a:rPr lang="en-IN" smtClean="0"/>
              <a:t>9</a:t>
            </a:fld>
            <a:endParaRPr lang="en-IN"/>
          </a:p>
        </p:txBody>
      </p:sp>
    </p:spTree>
    <p:extLst>
      <p:ext uri="{BB962C8B-B14F-4D97-AF65-F5344CB8AC3E}">
        <p14:creationId xmlns:p14="http://schemas.microsoft.com/office/powerpoint/2010/main" val="30796079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71617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275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95389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4AA89A1-F17A-4D3D-AC08-D16056C1651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67119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4AA89A1-F17A-4D3D-AC08-D16056C1651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50717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F4AA89A1-F17A-4D3D-AC08-D16056C16514}" type="datetimeFigureOut">
              <a:rPr lang="en-IN" smtClean="0"/>
              <a:t>07-08-2025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40911858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F4AA89A1-F17A-4D3D-AC08-D16056C16514}" type="datetimeFigureOut">
              <a:rPr lang="en-IN" smtClean="0"/>
              <a:t>07-08-2025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4613015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F4AA89A1-F17A-4D3D-AC08-D16056C16514}" type="datetimeFigureOut">
              <a:rPr lang="en-IN" smtClean="0"/>
              <a:t>07-08-2025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785240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4AA89A1-F17A-4D3D-AC08-D16056C16514}" type="datetimeFigureOut">
              <a:rPr lang="en-IN" smtClean="0"/>
              <a:t>07-08-2025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2751787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07-08-2025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19296799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4AA89A1-F17A-4D3D-AC08-D16056C16514}" type="datetimeFigureOut">
              <a:rPr lang="en-IN" smtClean="0"/>
              <a:t>07-08-2025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C421C46D-3F04-4F73-BF36-E6D9DA5AE143}" type="slidenum">
              <a:rPr lang="en-IN" smtClean="0"/>
              <a:t>‹#›</a:t>
            </a:fld>
            <a:endParaRPr lang="en-IN"/>
          </a:p>
        </p:txBody>
      </p:sp>
    </p:spTree>
    <p:extLst>
      <p:ext uri="{BB962C8B-B14F-4D97-AF65-F5344CB8AC3E}">
        <p14:creationId xmlns:p14="http://schemas.microsoft.com/office/powerpoint/2010/main" val="36868460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AA89A1-F17A-4D3D-AC08-D16056C16514}" type="datetimeFigureOut">
              <a:rPr lang="en-IN" smtClean="0"/>
              <a:t>07-08-2025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21C46D-3F04-4F73-BF36-E6D9DA5AE143}" type="slidenum">
              <a:rPr lang="en-IN" smtClean="0"/>
              <a:t>‹#›</a:t>
            </a:fld>
            <a:endParaRPr lang="en-IN"/>
          </a:p>
        </p:txBody>
      </p:sp>
    </p:spTree>
    <p:extLst>
      <p:ext uri="{BB962C8B-B14F-4D97-AF65-F5344CB8AC3E}">
        <p14:creationId xmlns:p14="http://schemas.microsoft.com/office/powerpoint/2010/main" val="40687599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5.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8" Type="http://schemas.openxmlformats.org/officeDocument/2006/relationships/hyperlink" Target="https://www.geeksforgeeks.org/tree-data-structure/" TargetMode="External"/><Relationship Id="rId13" Type="http://schemas.openxmlformats.org/officeDocument/2006/relationships/hyperlink" Target="https://www.scaler.com/topics/data-structures/tree-data-structure/" TargetMode="External"/><Relationship Id="rId3" Type="http://schemas.openxmlformats.org/officeDocument/2006/relationships/image" Target="../media/image1.png"/><Relationship Id="rId7" Type="http://schemas.openxmlformats.org/officeDocument/2006/relationships/hyperlink" Target="https://www.javatpoint.com/tree" TargetMode="External"/><Relationship Id="rId12" Type="http://schemas.openxmlformats.org/officeDocument/2006/relationships/hyperlink" Target="https://www.simplilearn.com/tutorials/data-structure-tutorial/trees-in-data-structure"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www.upgrad.com/blog/5-types-of-binary-tree/" TargetMode="External"/><Relationship Id="rId11" Type="http://schemas.openxmlformats.org/officeDocument/2006/relationships/hyperlink" Target="https://www.tutorialspoint.com/data_structures_algorithms/tree_data_structure.htm" TargetMode="External"/><Relationship Id="rId5" Type="http://schemas.openxmlformats.org/officeDocument/2006/relationships/hyperlink" Target="https://www.youtube.com/watch?v=oSWTXtMglKE" TargetMode="External"/><Relationship Id="rId10" Type="http://schemas.openxmlformats.org/officeDocument/2006/relationships/hyperlink" Target="https://www.tutorialspoint.com/data_structures_algorithms/array_data_structure.htm" TargetMode="External"/><Relationship Id="rId4" Type="http://schemas.openxmlformats.org/officeDocument/2006/relationships/image" Target="../media/image3.png"/><Relationship Id="rId9" Type="http://schemas.openxmlformats.org/officeDocument/2006/relationships/hyperlink" Target="https://www.sanfoundry.com/1000-data-structure-questions-answers/"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0" y="-60852"/>
            <a:ext cx="9144000" cy="6918852"/>
          </a:xfrm>
        </p:spPr>
      </p:pic>
      <p:pic>
        <p:nvPicPr>
          <p:cNvPr id="12" name="Picture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70788" y="969957"/>
            <a:ext cx="4797049" cy="690655"/>
          </a:xfrm>
          <a:prstGeom prst="rect">
            <a:avLst/>
          </a:prstGeom>
        </p:spPr>
      </p:pic>
      <p:sp>
        <p:nvSpPr>
          <p:cNvPr id="3" name="Rectangle 1">
            <a:extLst>
              <a:ext uri="{FF2B5EF4-FFF2-40B4-BE49-F238E27FC236}">
                <a16:creationId xmlns:a16="http://schemas.microsoft.com/office/drawing/2014/main" xmlns="" id="{0A7DA37A-11B2-EE8B-F6D4-23A07A6F9262}"/>
              </a:ext>
            </a:extLst>
          </p:cNvPr>
          <p:cNvSpPr>
            <a:spLocks noChangeArrowheads="1"/>
          </p:cNvSpPr>
          <p:nvPr/>
        </p:nvSpPr>
        <p:spPr bwMode="auto">
          <a:xfrm>
            <a:off x="1240846" y="4203550"/>
            <a:ext cx="6480720" cy="5309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lvl="0" algn="ctr">
              <a:buSzPct val="25000"/>
            </a:pPr>
            <a:r>
              <a:rPr lang="en-US" sz="1500" b="1" kern="100" dirty="0">
                <a:latin typeface="Sylfaen" panose="010A0502050306030303" pitchFamily="18" charset="0"/>
                <a:ea typeface="Times New Roman" panose="02020603050405020304" pitchFamily="18" charset="0"/>
                <a:cs typeface="Times New Roman" panose="02020603050405020304" pitchFamily="18" charset="0"/>
              </a:rPr>
              <a:t>Associate Professor, School of Engineering &amp; Technology </a:t>
            </a:r>
          </a:p>
          <a:p>
            <a:pPr lvl="0" algn="ctr">
              <a:buSzPct val="25000"/>
            </a:pPr>
            <a:r>
              <a:rPr lang="en-US" sz="1500" b="1" kern="100" dirty="0">
                <a:latin typeface="Sylfaen" panose="010A0502050306030303" pitchFamily="18" charset="0"/>
                <a:ea typeface="Times New Roman" panose="02020603050405020304" pitchFamily="18" charset="0"/>
                <a:cs typeface="Times New Roman" panose="02020603050405020304" pitchFamily="18" charset="0"/>
              </a:rPr>
              <a:t>K.R. </a:t>
            </a:r>
            <a:r>
              <a:rPr lang="en-US" sz="1500" b="1" kern="100" dirty="0" err="1">
                <a:latin typeface="Sylfaen" panose="010A0502050306030303" pitchFamily="18" charset="0"/>
                <a:ea typeface="Times New Roman" panose="02020603050405020304" pitchFamily="18" charset="0"/>
                <a:cs typeface="Times New Roman" panose="02020603050405020304" pitchFamily="18" charset="0"/>
              </a:rPr>
              <a:t>Mangalam</a:t>
            </a:r>
            <a:r>
              <a:rPr lang="en-US" sz="1500" b="1" kern="100" dirty="0">
                <a:latin typeface="Sylfaen" panose="010A0502050306030303" pitchFamily="18" charset="0"/>
                <a:ea typeface="Times New Roman" panose="02020603050405020304" pitchFamily="18" charset="0"/>
                <a:cs typeface="Times New Roman" panose="02020603050405020304" pitchFamily="18" charset="0"/>
              </a:rPr>
              <a:t> University </a:t>
            </a:r>
            <a:endParaRPr lang="en-IN" sz="1500" b="1" dirty="0">
              <a:solidFill>
                <a:srgbClr val="E31E24"/>
              </a:solidFill>
              <a:latin typeface="Sylfaen" panose="010A0502050306030303" pitchFamily="18" charset="0"/>
              <a:cs typeface="Times New Roman" panose="02020603050405020304" pitchFamily="18" charset="0"/>
              <a:sym typeface="Arial"/>
            </a:endParaRPr>
          </a:p>
        </p:txBody>
      </p:sp>
      <p:sp>
        <p:nvSpPr>
          <p:cNvPr id="6" name="Rectangle 1">
            <a:extLst>
              <a:ext uri="{FF2B5EF4-FFF2-40B4-BE49-F238E27FC236}">
                <a16:creationId xmlns:a16="http://schemas.microsoft.com/office/drawing/2014/main" xmlns="" id="{5BBDD341-9065-6500-56A4-3D760AE6D8BD}"/>
              </a:ext>
            </a:extLst>
          </p:cNvPr>
          <p:cNvSpPr>
            <a:spLocks noChangeArrowheads="1"/>
          </p:cNvSpPr>
          <p:nvPr/>
        </p:nvSpPr>
        <p:spPr bwMode="auto">
          <a:xfrm>
            <a:off x="1218381" y="2066484"/>
            <a:ext cx="6372708" cy="9464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lvl="0" algn="ctr">
              <a:buSzPct val="25000"/>
            </a:pPr>
            <a:r>
              <a:rPr lang="en-US" sz="2400" b="1" kern="100" dirty="0">
                <a:latin typeface="Verdana" panose="020B0604030504040204" pitchFamily="34" charset="0"/>
                <a:ea typeface="Times New Roman" panose="02020603050405020304" pitchFamily="18" charset="0"/>
                <a:cs typeface="Times New Roman" panose="02020603050405020304" pitchFamily="18" charset="0"/>
              </a:rPr>
              <a:t>	</a:t>
            </a:r>
            <a:r>
              <a:rPr lang="en-US" sz="3000" b="1" kern="100" dirty="0">
                <a:latin typeface="Verdana" panose="020B0604030504040204" pitchFamily="34" charset="0"/>
                <a:ea typeface="Times New Roman" panose="02020603050405020304" pitchFamily="18" charset="0"/>
                <a:cs typeface="Times New Roman" panose="02020603050405020304" pitchFamily="18" charset="0"/>
              </a:rPr>
              <a:t>Data Structure</a:t>
            </a:r>
          </a:p>
          <a:p>
            <a:pPr lvl="0" algn="ctr">
              <a:buSzPct val="25000"/>
            </a:pPr>
            <a:r>
              <a:rPr lang="en-US" sz="2700" b="1" kern="100" dirty="0">
                <a:latin typeface="Verdana" panose="020B0604030504040204" pitchFamily="34" charset="0"/>
                <a:ea typeface="Times New Roman" panose="02020603050405020304" pitchFamily="18" charset="0"/>
                <a:cs typeface="Times New Roman" panose="02020603050405020304" pitchFamily="18" charset="0"/>
                <a:sym typeface="Arial"/>
              </a:rPr>
              <a:t>Course Code : ENCS205</a:t>
            </a:r>
            <a:endParaRPr lang="en-IN" sz="2700" b="1" kern="100" dirty="0">
              <a:latin typeface="Verdana" panose="020B0604030504040204" pitchFamily="34" charset="0"/>
              <a:ea typeface="Times New Roman" panose="02020603050405020304" pitchFamily="18" charset="0"/>
              <a:cs typeface="Times New Roman" panose="02020603050405020304" pitchFamily="18" charset="0"/>
              <a:sym typeface="Arial"/>
            </a:endParaRPr>
          </a:p>
        </p:txBody>
      </p:sp>
      <p:sp>
        <p:nvSpPr>
          <p:cNvPr id="7" name="Rectangle 1">
            <a:extLst>
              <a:ext uri="{FF2B5EF4-FFF2-40B4-BE49-F238E27FC236}">
                <a16:creationId xmlns:a16="http://schemas.microsoft.com/office/drawing/2014/main" xmlns="" id="{99D8B597-3B07-52D6-2F94-7B4B11AB32A8}"/>
              </a:ext>
            </a:extLst>
          </p:cNvPr>
          <p:cNvSpPr>
            <a:spLocks noChangeArrowheads="1"/>
          </p:cNvSpPr>
          <p:nvPr/>
        </p:nvSpPr>
        <p:spPr bwMode="auto">
          <a:xfrm>
            <a:off x="1294852" y="3435669"/>
            <a:ext cx="6372708" cy="392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lvl="0" algn="ctr">
              <a:buSzPct val="25000"/>
            </a:pPr>
            <a:r>
              <a:rPr lang="en-US" sz="2100" b="1" kern="100" dirty="0" err="1">
                <a:latin typeface="Times New Roman" panose="02020603050405020304" pitchFamily="18" charset="0"/>
                <a:cs typeface="Times New Roman" panose="02020603050405020304" pitchFamily="18" charset="0"/>
                <a:sym typeface="Arial"/>
              </a:rPr>
              <a:t>Dr</a:t>
            </a:r>
            <a:r>
              <a:rPr lang="en-US" sz="2100" b="1" kern="100" dirty="0">
                <a:latin typeface="Times New Roman" panose="02020603050405020304" pitchFamily="18" charset="0"/>
                <a:cs typeface="Times New Roman" panose="02020603050405020304" pitchFamily="18" charset="0"/>
                <a:sym typeface="Arial"/>
              </a:rPr>
              <a:t> Swati Gupta</a:t>
            </a:r>
            <a:endParaRPr lang="en-IN" sz="2100" b="1" dirty="0">
              <a:solidFill>
                <a:srgbClr val="E31E24"/>
              </a:solidFill>
              <a:latin typeface="Times New Roman" panose="02020603050405020304" pitchFamily="18" charset="0"/>
              <a:cs typeface="Times New Roman" panose="02020603050405020304" pitchFamily="18" charset="0"/>
              <a:sym typeface="Arial"/>
            </a:endParaRPr>
          </a:p>
        </p:txBody>
      </p:sp>
      <p:sp>
        <p:nvSpPr>
          <p:cNvPr id="2" name="TextBox 1"/>
          <p:cNvSpPr txBox="1"/>
          <p:nvPr/>
        </p:nvSpPr>
        <p:spPr>
          <a:xfrm>
            <a:off x="2357754" y="5103186"/>
            <a:ext cx="4320480" cy="415498"/>
          </a:xfrm>
          <a:prstGeom prst="rect">
            <a:avLst/>
          </a:prstGeom>
          <a:noFill/>
        </p:spPr>
        <p:txBody>
          <a:bodyPr wrap="square" rtlCol="0">
            <a:spAutoFit/>
          </a:bodyPr>
          <a:lstStyle/>
          <a:p>
            <a:pPr algn="ctr"/>
            <a:r>
              <a:rPr lang="en-US" sz="2100" b="1">
                <a:solidFill>
                  <a:srgbClr val="FF0000"/>
                </a:solidFill>
                <a:latin typeface="Arial Black" panose="020B0A04020102020204" pitchFamily="34" charset="0"/>
              </a:rPr>
              <a:t>Unit </a:t>
            </a:r>
            <a:r>
              <a:rPr lang="en-US" sz="2100" b="1" smtClean="0">
                <a:solidFill>
                  <a:srgbClr val="FF0000"/>
                </a:solidFill>
                <a:latin typeface="Arial Black" panose="020B0A04020102020204" pitchFamily="34" charset="0"/>
              </a:rPr>
              <a:t>4 </a:t>
            </a:r>
            <a:r>
              <a:rPr lang="en-US" sz="2100" b="1" dirty="0">
                <a:solidFill>
                  <a:srgbClr val="FF0000"/>
                </a:solidFill>
                <a:latin typeface="Arial Black" panose="020B0A04020102020204" pitchFamily="34" charset="0"/>
              </a:rPr>
              <a:t>:Trees and Graphs</a:t>
            </a:r>
            <a:endParaRPr lang="en-IN" sz="2100" b="1" dirty="0">
              <a:solidFill>
                <a:srgbClr val="FF0000"/>
              </a:solidFill>
              <a:latin typeface="Arial Black" panose="020B0A04020102020204" pitchFamily="34" charset="0"/>
            </a:endParaRPr>
          </a:p>
        </p:txBody>
      </p:sp>
    </p:spTree>
    <p:extLst>
      <p:ext uri="{BB962C8B-B14F-4D97-AF65-F5344CB8AC3E}">
        <p14:creationId xmlns:p14="http://schemas.microsoft.com/office/powerpoint/2010/main" val="328369150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20188" y="70794"/>
            <a:ext cx="72491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buSzPct val="25000"/>
            </a:pPr>
            <a:r>
              <a:rPr lang="en-IN"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Creation of Binary </a:t>
            </a:r>
            <a:r>
              <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 Tree</a:t>
            </a:r>
          </a:p>
        </p:txBody>
      </p:sp>
      <p:cxnSp>
        <p:nvCxnSpPr>
          <p:cNvPr id="7" name="Straight Connector 6"/>
          <p:cNvCxnSpPr/>
          <p:nvPr/>
        </p:nvCxnSpPr>
        <p:spPr>
          <a:xfrm>
            <a:off x="-36513" y="655569"/>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 xmlns:a16="http://schemas.microsoft.com/office/drawing/2014/main"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19597" y="639612"/>
            <a:ext cx="8941319" cy="2677656"/>
          </a:xfrm>
          <a:prstGeom prst="rect">
            <a:avLst/>
          </a:prstGeom>
          <a:noFill/>
        </p:spPr>
        <p:txBody>
          <a:bodyPr wrap="square" rtlCol="0">
            <a:spAutoFit/>
          </a:bodyPr>
          <a:lstStyle/>
          <a:p>
            <a:endParaRPr lang="en-IN" sz="2400" b="1" dirty="0" smtClean="0"/>
          </a:p>
          <a:p>
            <a:r>
              <a:rPr lang="en-IN" sz="2400" b="1" dirty="0" smtClean="0"/>
              <a:t>Step </a:t>
            </a:r>
            <a:r>
              <a:rPr lang="en-IN" sz="2400" b="1" dirty="0"/>
              <a:t>9 - Insert </a:t>
            </a:r>
            <a:r>
              <a:rPr lang="en-IN" sz="2400" b="1" dirty="0" smtClean="0"/>
              <a:t>50.</a:t>
            </a:r>
          </a:p>
          <a:p>
            <a:r>
              <a:rPr lang="en-US" sz="2400" dirty="0"/>
              <a:t>50 is greater than 45 but smaller than 79 and 55. So, it will be inserted as a left </a:t>
            </a:r>
            <a:r>
              <a:rPr lang="en-US" sz="2400" dirty="0" err="1"/>
              <a:t>subtree</a:t>
            </a:r>
            <a:r>
              <a:rPr lang="en-US" sz="2400" dirty="0"/>
              <a:t> of 55.</a:t>
            </a:r>
            <a:r>
              <a:rPr lang="en-US" sz="2400" dirty="0" smtClean="0"/>
              <a:t>         </a:t>
            </a:r>
          </a:p>
          <a:p>
            <a:endParaRPr lang="en-IN" sz="2400" b="1" dirty="0" smtClean="0"/>
          </a:p>
          <a:p>
            <a:endParaRPr lang="en-US" sz="2400" b="1" dirty="0"/>
          </a:p>
          <a:p>
            <a:endParaRPr lang="en-IN" sz="2400" dirty="0"/>
          </a:p>
        </p:txBody>
      </p:sp>
      <p:pic>
        <p:nvPicPr>
          <p:cNvPr id="11" name="Picture 10"/>
          <p:cNvPicPr>
            <a:picLocks noChangeAspect="1"/>
          </p:cNvPicPr>
          <p:nvPr/>
        </p:nvPicPr>
        <p:blipFill>
          <a:blip r:embed="rId5"/>
          <a:stretch>
            <a:fillRect/>
          </a:stretch>
        </p:blipFill>
        <p:spPr>
          <a:xfrm>
            <a:off x="1885067" y="2455857"/>
            <a:ext cx="5410378" cy="3133383"/>
          </a:xfrm>
          <a:prstGeom prst="rect">
            <a:avLst/>
          </a:prstGeom>
        </p:spPr>
      </p:pic>
    </p:spTree>
    <p:extLst>
      <p:ext uri="{BB962C8B-B14F-4D97-AF65-F5344CB8AC3E}">
        <p14:creationId xmlns:p14="http://schemas.microsoft.com/office/powerpoint/2010/main" val="30026949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20188" y="70794"/>
            <a:ext cx="693972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buSzPct val="25000"/>
            </a:pPr>
            <a:r>
              <a:rPr lang="en-IN"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Exercise : Binary </a:t>
            </a:r>
            <a:r>
              <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 Tree</a:t>
            </a:r>
          </a:p>
        </p:txBody>
      </p:sp>
      <p:cxnSp>
        <p:nvCxnSpPr>
          <p:cNvPr id="7" name="Straight Connector 6"/>
          <p:cNvCxnSpPr/>
          <p:nvPr/>
        </p:nvCxnSpPr>
        <p:spPr>
          <a:xfrm>
            <a:off x="-36513" y="655569"/>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 xmlns:a16="http://schemas.microsoft.com/office/drawing/2014/main"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19597" y="639612"/>
            <a:ext cx="8941319" cy="3046988"/>
          </a:xfrm>
          <a:prstGeom prst="rect">
            <a:avLst/>
          </a:prstGeom>
          <a:noFill/>
        </p:spPr>
        <p:txBody>
          <a:bodyPr wrap="square" rtlCol="0">
            <a:spAutoFit/>
          </a:bodyPr>
          <a:lstStyle/>
          <a:p>
            <a:endParaRPr lang="en-IN" sz="2400" b="1" dirty="0" smtClean="0"/>
          </a:p>
          <a:p>
            <a:pPr>
              <a:defRPr/>
            </a:pPr>
            <a:r>
              <a:rPr lang="en-US" sz="2400" dirty="0"/>
              <a:t>Add the following values one at a time to an initially empty binary search </a:t>
            </a:r>
            <a:r>
              <a:rPr lang="en-US" sz="2400" dirty="0" smtClean="0"/>
              <a:t>tree and construct a Tree</a:t>
            </a:r>
          </a:p>
          <a:p>
            <a:pPr>
              <a:defRPr/>
            </a:pPr>
            <a:endParaRPr lang="en-US" sz="2400" dirty="0"/>
          </a:p>
          <a:p>
            <a:pPr algn="ctr">
              <a:defRPr/>
            </a:pPr>
            <a:r>
              <a:rPr lang="en-US" sz="2400" dirty="0"/>
              <a:t>50  90  20  78  10  20  28   </a:t>
            </a:r>
            <a:r>
              <a:rPr lang="en-US" sz="2400" dirty="0" smtClean="0"/>
              <a:t>25</a:t>
            </a:r>
            <a:endParaRPr lang="en-US" sz="2400" dirty="0"/>
          </a:p>
          <a:p>
            <a:pPr>
              <a:defRPr/>
            </a:pPr>
            <a:endParaRPr lang="en-US" sz="2400" dirty="0"/>
          </a:p>
          <a:p>
            <a:endParaRPr lang="en-US" sz="2400" b="1" dirty="0"/>
          </a:p>
          <a:p>
            <a:endParaRPr lang="en-IN" sz="2400" dirty="0"/>
          </a:p>
        </p:txBody>
      </p:sp>
    </p:spTree>
    <p:extLst>
      <p:ext uri="{BB962C8B-B14F-4D97-AF65-F5344CB8AC3E}">
        <p14:creationId xmlns:p14="http://schemas.microsoft.com/office/powerpoint/2010/main" val="12229143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20188" y="70794"/>
            <a:ext cx="813716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buSzPct val="25000"/>
            </a:pPr>
            <a:r>
              <a:rPr lang="en-IN"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Applications of Binary </a:t>
            </a:r>
            <a:r>
              <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 Tree</a:t>
            </a:r>
          </a:p>
        </p:txBody>
      </p:sp>
      <p:cxnSp>
        <p:nvCxnSpPr>
          <p:cNvPr id="7" name="Straight Connector 6"/>
          <p:cNvCxnSpPr/>
          <p:nvPr/>
        </p:nvCxnSpPr>
        <p:spPr>
          <a:xfrm>
            <a:off x="-36513" y="655569"/>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 xmlns:a16="http://schemas.microsoft.com/office/drawing/2014/main"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19597" y="639612"/>
            <a:ext cx="8941319" cy="6001643"/>
          </a:xfrm>
          <a:prstGeom prst="rect">
            <a:avLst/>
          </a:prstGeom>
          <a:noFill/>
        </p:spPr>
        <p:txBody>
          <a:bodyPr wrap="square" rtlCol="0">
            <a:spAutoFit/>
          </a:bodyPr>
          <a:lstStyle/>
          <a:p>
            <a:endParaRPr lang="en-IN" sz="2400" b="1" dirty="0" smtClean="0"/>
          </a:p>
          <a:p>
            <a:pPr marL="342900" indent="-342900">
              <a:buFont typeface="Wingdings" panose="05000000000000000000" pitchFamily="2" charset="2"/>
              <a:buChar char="Ø"/>
            </a:pPr>
            <a:r>
              <a:rPr lang="en-US" sz="2400" b="1" dirty="0"/>
              <a:t>Databases:</a:t>
            </a:r>
            <a:r>
              <a:rPr lang="en-US" sz="2400" dirty="0"/>
              <a:t> Many databases use BSTs to store and search for data. For example, MySQL and SQLite use BSTs to store indexes of the data they contain, making queries much faster</a:t>
            </a:r>
            <a:r>
              <a:rPr lang="en-US" sz="2400" dirty="0" smtClean="0"/>
              <a:t>.</a:t>
            </a:r>
          </a:p>
          <a:p>
            <a:endParaRPr lang="en-US" sz="2400" dirty="0"/>
          </a:p>
          <a:p>
            <a:pPr marL="342900" indent="-342900">
              <a:buFont typeface="Wingdings" panose="05000000000000000000" pitchFamily="2" charset="2"/>
              <a:buChar char="Ø"/>
            </a:pPr>
            <a:r>
              <a:rPr lang="en-US" sz="2400" b="1" dirty="0"/>
              <a:t>File Systems:</a:t>
            </a:r>
            <a:r>
              <a:rPr lang="en-US" sz="2400" dirty="0"/>
              <a:t> File systems use BSTs to store and organize files on a hard drive. For example, the Windows NTFS file system uses BSTs to store the Master File Table (MFT), which contains information about all the files on the hard drive</a:t>
            </a:r>
            <a:r>
              <a:rPr lang="en-US" sz="2400" dirty="0" smtClean="0"/>
              <a:t>.</a:t>
            </a:r>
          </a:p>
          <a:p>
            <a:pPr marL="342900" indent="-342900">
              <a:buFont typeface="Wingdings" panose="05000000000000000000" pitchFamily="2" charset="2"/>
              <a:buChar char="Ø"/>
            </a:pPr>
            <a:endParaRPr lang="en-US" sz="2400" dirty="0"/>
          </a:p>
          <a:p>
            <a:pPr marL="342900" indent="-342900">
              <a:buFont typeface="Wingdings" panose="05000000000000000000" pitchFamily="2" charset="2"/>
              <a:buChar char="Ø"/>
            </a:pPr>
            <a:r>
              <a:rPr lang="en-US" sz="2400" b="1" dirty="0"/>
              <a:t>Computer Networks:</a:t>
            </a:r>
            <a:r>
              <a:rPr lang="en-US" sz="2400" dirty="0"/>
              <a:t> BSTs can be used to store routing tables in computer networks. This allows routers to quickly find the best route for a packet to take from one network to another.</a:t>
            </a:r>
          </a:p>
          <a:p>
            <a:pPr>
              <a:defRPr/>
            </a:pPr>
            <a:endParaRPr lang="en-US" sz="2400" dirty="0"/>
          </a:p>
          <a:p>
            <a:endParaRPr lang="en-US" sz="2400" b="1" dirty="0"/>
          </a:p>
          <a:p>
            <a:endParaRPr lang="en-IN" sz="2400" dirty="0"/>
          </a:p>
        </p:txBody>
      </p:sp>
    </p:spTree>
    <p:extLst>
      <p:ext uri="{BB962C8B-B14F-4D97-AF65-F5344CB8AC3E}">
        <p14:creationId xmlns:p14="http://schemas.microsoft.com/office/powerpoint/2010/main" val="2519172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92CE1B4-71D6-0B7E-EECB-11B1970D379A}"/>
              </a:ext>
            </a:extLst>
          </p:cNvPr>
          <p:cNvSpPr>
            <a:spLocks noGrp="1"/>
          </p:cNvSpPr>
          <p:nvPr>
            <p:ph type="title"/>
          </p:nvPr>
        </p:nvSpPr>
        <p:spPr>
          <a:xfrm>
            <a:off x="0" y="116632"/>
            <a:ext cx="7886700" cy="994172"/>
          </a:xfrm>
        </p:spPr>
        <p:txBody>
          <a:bodyPr>
            <a:normAutofit/>
          </a:bodyPr>
          <a:lstStyle/>
          <a:p>
            <a:pPr fontAlgn="base">
              <a:buSzPct val="25000"/>
            </a:pPr>
            <a:r>
              <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Operations on Binary Search Tree</a:t>
            </a:r>
          </a:p>
        </p:txBody>
      </p:sp>
      <p:graphicFrame>
        <p:nvGraphicFramePr>
          <p:cNvPr id="4" name="Content Placeholder 3">
            <a:extLst>
              <a:ext uri="{FF2B5EF4-FFF2-40B4-BE49-F238E27FC236}">
                <a16:creationId xmlns:a16="http://schemas.microsoft.com/office/drawing/2014/main" xmlns="" id="{681C8F27-3E75-1E05-5C91-DD1E55617532}"/>
              </a:ext>
            </a:extLst>
          </p:cNvPr>
          <p:cNvGraphicFramePr>
            <a:graphicFrameLocks noGrp="1"/>
          </p:cNvGraphicFramePr>
          <p:nvPr>
            <p:ph idx="1"/>
            <p:extLst>
              <p:ext uri="{D42A27DB-BD31-4B8C-83A1-F6EECF244321}">
                <p14:modId xmlns:p14="http://schemas.microsoft.com/office/powerpoint/2010/main" val="4041849773"/>
              </p:ext>
            </p:extLst>
          </p:nvPr>
        </p:nvGraphicFramePr>
        <p:xfrm>
          <a:off x="543742" y="1664766"/>
          <a:ext cx="7886700" cy="384286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a:extLst>
              <a:ext uri="{FF2B5EF4-FFF2-40B4-BE49-F238E27FC236}">
                <a16:creationId xmlns:a16="http://schemas.microsoft.com/office/drawing/2014/main" xmlns="" id="{3681C4F8-7AFB-4E48-86DD-8B940885A46E}"/>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56192" y="6165304"/>
            <a:ext cx="1610084" cy="359229"/>
          </a:xfrm>
          <a:prstGeom prst="rect">
            <a:avLst/>
          </a:prstGeom>
        </p:spPr>
      </p:pic>
      <p:cxnSp>
        <p:nvCxnSpPr>
          <p:cNvPr id="6" name="Straight Connector 5"/>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337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87707" y="81115"/>
            <a:ext cx="85133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buSzPct val="25000"/>
            </a:pPr>
            <a:r>
              <a:rPr lang="en-US"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Searching a Node In BST : Algorithm</a:t>
            </a:r>
            <a:endPar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18257" y="1158333"/>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886" y="6385007"/>
            <a:ext cx="2411760" cy="346691"/>
          </a:xfrm>
          <a:prstGeom prst="rect">
            <a:avLst/>
          </a:prstGeom>
        </p:spPr>
      </p:pic>
      <p:sp>
        <p:nvSpPr>
          <p:cNvPr id="6" name="TextBox 5">
            <a:extLst>
              <a:ext uri="{FF2B5EF4-FFF2-40B4-BE49-F238E27FC236}">
                <a16:creationId xmlns="" xmlns:a16="http://schemas.microsoft.com/office/drawing/2014/main"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213425" y="796171"/>
            <a:ext cx="8496944" cy="461665"/>
          </a:xfrm>
          <a:prstGeom prst="rect">
            <a:avLst/>
          </a:prstGeom>
          <a:noFill/>
        </p:spPr>
        <p:txBody>
          <a:bodyPr wrap="square" rtlCol="0">
            <a:spAutoFit/>
          </a:bodyPr>
          <a:lstStyle/>
          <a:p>
            <a:pPr algn="just"/>
            <a:endParaRPr lang="en-IN" sz="2400" dirty="0"/>
          </a:p>
        </p:txBody>
      </p:sp>
      <p:pic>
        <p:nvPicPr>
          <p:cNvPr id="3" name="Picture 2"/>
          <p:cNvPicPr>
            <a:picLocks noChangeAspect="1"/>
          </p:cNvPicPr>
          <p:nvPr/>
        </p:nvPicPr>
        <p:blipFill>
          <a:blip r:embed="rId5"/>
          <a:stretch>
            <a:fillRect/>
          </a:stretch>
        </p:blipFill>
        <p:spPr>
          <a:xfrm>
            <a:off x="6522849" y="1257836"/>
            <a:ext cx="2475552" cy="3727717"/>
          </a:xfrm>
          <a:prstGeom prst="rect">
            <a:avLst/>
          </a:prstGeom>
        </p:spPr>
      </p:pic>
      <p:sp>
        <p:nvSpPr>
          <p:cNvPr id="11" name="Rectangle 3"/>
          <p:cNvSpPr txBox="1">
            <a:spLocks noChangeArrowheads="1"/>
          </p:cNvSpPr>
          <p:nvPr/>
        </p:nvSpPr>
        <p:spPr>
          <a:xfrm>
            <a:off x="213425" y="1883720"/>
            <a:ext cx="6096000" cy="3276600"/>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None/>
            </a:pPr>
            <a:r>
              <a:rPr lang="en-US" sz="2800" u="sng" dirty="0" smtClean="0">
                <a:solidFill>
                  <a:srgbClr val="CC3300"/>
                </a:solidFill>
              </a:rPr>
              <a:t>Tree-Search(</a:t>
            </a:r>
            <a:r>
              <a:rPr lang="en-US" sz="2800" i="1" u="sng" dirty="0" smtClean="0">
                <a:solidFill>
                  <a:srgbClr val="CC3300"/>
                </a:solidFill>
              </a:rPr>
              <a:t>x</a:t>
            </a:r>
            <a:r>
              <a:rPr lang="en-US" sz="2800" u="sng" dirty="0" smtClean="0">
                <a:solidFill>
                  <a:srgbClr val="CC3300"/>
                </a:solidFill>
              </a:rPr>
              <a:t>, </a:t>
            </a:r>
            <a:r>
              <a:rPr lang="en-US" sz="2800" i="1" u="sng" dirty="0" smtClean="0">
                <a:solidFill>
                  <a:srgbClr val="CC3300"/>
                </a:solidFill>
              </a:rPr>
              <a:t>k</a:t>
            </a:r>
            <a:r>
              <a:rPr lang="en-US" sz="2800" u="sng" dirty="0" smtClean="0">
                <a:solidFill>
                  <a:srgbClr val="CC3300"/>
                </a:solidFill>
              </a:rPr>
              <a:t>)</a:t>
            </a:r>
          </a:p>
          <a:p>
            <a:pPr>
              <a:buFont typeface="Wingdings" panose="05000000000000000000" pitchFamily="2" charset="2"/>
              <a:buNone/>
            </a:pPr>
            <a:r>
              <a:rPr lang="en-US" sz="2800" dirty="0" smtClean="0"/>
              <a:t>1.  </a:t>
            </a:r>
            <a:r>
              <a:rPr lang="en-US" sz="2800" b="1" dirty="0" smtClean="0"/>
              <a:t>if</a:t>
            </a:r>
            <a:r>
              <a:rPr lang="en-US" sz="2800" dirty="0" smtClean="0"/>
              <a:t> </a:t>
            </a:r>
            <a:r>
              <a:rPr lang="en-US" sz="2800" i="1" dirty="0" smtClean="0"/>
              <a:t>x </a:t>
            </a:r>
            <a:r>
              <a:rPr lang="en-US" sz="2800" i="1" dirty="0" smtClean="0">
                <a:sym typeface="Symbol" panose="05050102010706020507" pitchFamily="18" charset="2"/>
              </a:rPr>
              <a:t>=</a:t>
            </a:r>
            <a:r>
              <a:rPr lang="en-US" sz="2800" i="1" dirty="0" smtClean="0"/>
              <a:t> </a:t>
            </a:r>
            <a:r>
              <a:rPr lang="en-US" sz="2800" dirty="0" smtClean="0"/>
              <a:t>NIL</a:t>
            </a:r>
            <a:r>
              <a:rPr lang="en-US" sz="2800" i="1" dirty="0" smtClean="0"/>
              <a:t> or k = key</a:t>
            </a:r>
            <a:r>
              <a:rPr lang="en-US" sz="2800" dirty="0" smtClean="0"/>
              <a:t>[</a:t>
            </a:r>
            <a:r>
              <a:rPr lang="en-US" sz="2800" i="1" dirty="0" smtClean="0"/>
              <a:t>x</a:t>
            </a:r>
            <a:r>
              <a:rPr lang="en-US" sz="2800" dirty="0" smtClean="0"/>
              <a:t>]</a:t>
            </a:r>
          </a:p>
          <a:p>
            <a:pPr>
              <a:buFont typeface="Wingdings" panose="05000000000000000000" pitchFamily="2" charset="2"/>
              <a:buNone/>
            </a:pPr>
            <a:r>
              <a:rPr lang="en-US" sz="2800" dirty="0" smtClean="0"/>
              <a:t>2.     </a:t>
            </a:r>
            <a:r>
              <a:rPr lang="en-US" sz="2800" b="1" dirty="0" smtClean="0"/>
              <a:t>then</a:t>
            </a:r>
            <a:r>
              <a:rPr lang="en-US" sz="2800" dirty="0" smtClean="0"/>
              <a:t> return </a:t>
            </a:r>
            <a:r>
              <a:rPr lang="en-US" sz="2800" i="1" dirty="0" smtClean="0"/>
              <a:t>x</a:t>
            </a:r>
            <a:r>
              <a:rPr lang="en-US" sz="2800" dirty="0" smtClean="0"/>
              <a:t> </a:t>
            </a:r>
          </a:p>
          <a:p>
            <a:pPr>
              <a:buFont typeface="Wingdings" panose="05000000000000000000" pitchFamily="2" charset="2"/>
              <a:buNone/>
            </a:pPr>
            <a:r>
              <a:rPr lang="en-US" sz="2800" dirty="0" smtClean="0"/>
              <a:t>3.  </a:t>
            </a:r>
            <a:r>
              <a:rPr lang="en-US" sz="2800" b="1" dirty="0" smtClean="0"/>
              <a:t>if</a:t>
            </a:r>
            <a:r>
              <a:rPr lang="en-US" sz="2800" dirty="0" smtClean="0"/>
              <a:t> </a:t>
            </a:r>
            <a:r>
              <a:rPr lang="en-US" sz="2800" i="1" dirty="0" smtClean="0"/>
              <a:t>k &lt;</a:t>
            </a:r>
            <a:r>
              <a:rPr lang="en-US" sz="2800" dirty="0" smtClean="0"/>
              <a:t> </a:t>
            </a:r>
            <a:r>
              <a:rPr lang="en-US" sz="2800" i="1" dirty="0" smtClean="0"/>
              <a:t>key</a:t>
            </a:r>
            <a:r>
              <a:rPr lang="en-US" sz="2800" dirty="0" smtClean="0"/>
              <a:t>[</a:t>
            </a:r>
            <a:r>
              <a:rPr lang="en-US" sz="2800" i="1" dirty="0" smtClean="0"/>
              <a:t>x</a:t>
            </a:r>
            <a:r>
              <a:rPr lang="en-US" sz="2800" dirty="0" smtClean="0"/>
              <a:t>]</a:t>
            </a:r>
          </a:p>
          <a:p>
            <a:pPr>
              <a:buFont typeface="Wingdings" panose="05000000000000000000" pitchFamily="2" charset="2"/>
              <a:buNone/>
            </a:pPr>
            <a:r>
              <a:rPr lang="en-US" sz="2800" dirty="0" smtClean="0"/>
              <a:t>4.     </a:t>
            </a:r>
            <a:r>
              <a:rPr lang="en-US" sz="2800" b="1" dirty="0" smtClean="0"/>
              <a:t>then</a:t>
            </a:r>
            <a:r>
              <a:rPr lang="en-US" sz="2800" dirty="0" smtClean="0"/>
              <a:t> return Tree-Search(</a:t>
            </a:r>
            <a:r>
              <a:rPr lang="en-US" sz="2800" i="1" dirty="0" smtClean="0"/>
              <a:t>left</a:t>
            </a:r>
            <a:r>
              <a:rPr lang="en-US" sz="2800" dirty="0" smtClean="0"/>
              <a:t>[</a:t>
            </a:r>
            <a:r>
              <a:rPr lang="en-US" sz="2800" i="1" dirty="0" smtClean="0"/>
              <a:t>x</a:t>
            </a:r>
            <a:r>
              <a:rPr lang="en-US" sz="2800" dirty="0" smtClean="0"/>
              <a:t>], </a:t>
            </a:r>
            <a:r>
              <a:rPr lang="en-US" sz="2800" i="1" dirty="0" smtClean="0"/>
              <a:t>k</a:t>
            </a:r>
            <a:r>
              <a:rPr lang="en-US" sz="2800" dirty="0" smtClean="0"/>
              <a:t>)</a:t>
            </a:r>
          </a:p>
          <a:p>
            <a:pPr>
              <a:buFont typeface="Wingdings" panose="05000000000000000000" pitchFamily="2" charset="2"/>
              <a:buNone/>
            </a:pPr>
            <a:r>
              <a:rPr lang="en-US" sz="2800" dirty="0" smtClean="0"/>
              <a:t>5.     </a:t>
            </a:r>
            <a:r>
              <a:rPr lang="en-US" sz="2800" b="1" dirty="0" smtClean="0"/>
              <a:t>else</a:t>
            </a:r>
            <a:r>
              <a:rPr lang="en-US" sz="2800" dirty="0" smtClean="0"/>
              <a:t> return Tree-Search(</a:t>
            </a:r>
            <a:r>
              <a:rPr lang="en-US" sz="2800" i="1" dirty="0" smtClean="0"/>
              <a:t>right</a:t>
            </a:r>
            <a:r>
              <a:rPr lang="en-US" sz="2800" dirty="0" smtClean="0"/>
              <a:t>[</a:t>
            </a:r>
            <a:r>
              <a:rPr lang="en-US" sz="2800" i="1" dirty="0" smtClean="0"/>
              <a:t>x</a:t>
            </a:r>
            <a:r>
              <a:rPr lang="en-US" sz="2800" dirty="0" smtClean="0"/>
              <a:t>], </a:t>
            </a:r>
            <a:r>
              <a:rPr lang="en-US" sz="2800" i="1" dirty="0" smtClean="0"/>
              <a:t>k</a:t>
            </a:r>
            <a:r>
              <a:rPr lang="en-US" sz="2800" dirty="0" smtClean="0"/>
              <a:t>)</a:t>
            </a:r>
          </a:p>
          <a:p>
            <a:pPr>
              <a:buFont typeface="Wingdings" panose="05000000000000000000" pitchFamily="2" charset="2"/>
              <a:buNone/>
            </a:pPr>
            <a:endParaRPr lang="en-US" sz="2800" dirty="0"/>
          </a:p>
        </p:txBody>
      </p:sp>
    </p:spTree>
    <p:extLst>
      <p:ext uri="{BB962C8B-B14F-4D97-AF65-F5344CB8AC3E}">
        <p14:creationId xmlns:p14="http://schemas.microsoft.com/office/powerpoint/2010/main" val="41583857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87707" y="81115"/>
            <a:ext cx="85133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buSzPct val="25000"/>
            </a:pPr>
            <a:r>
              <a:rPr lang="en-US"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Searching a Node In BST : Algorithm</a:t>
            </a:r>
            <a:endPar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18257" y="1158333"/>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886" y="6385007"/>
            <a:ext cx="2411760" cy="346691"/>
          </a:xfrm>
          <a:prstGeom prst="rect">
            <a:avLst/>
          </a:prstGeom>
        </p:spPr>
      </p:pic>
      <p:sp>
        <p:nvSpPr>
          <p:cNvPr id="6" name="TextBox 5">
            <a:extLst>
              <a:ext uri="{FF2B5EF4-FFF2-40B4-BE49-F238E27FC236}">
                <a16:creationId xmlns="" xmlns:a16="http://schemas.microsoft.com/office/drawing/2014/main"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79512" y="806502"/>
            <a:ext cx="8496944" cy="461665"/>
          </a:xfrm>
          <a:prstGeom prst="rect">
            <a:avLst/>
          </a:prstGeom>
          <a:noFill/>
        </p:spPr>
        <p:txBody>
          <a:bodyPr wrap="square" rtlCol="0">
            <a:spAutoFit/>
          </a:bodyPr>
          <a:lstStyle/>
          <a:p>
            <a:pPr algn="just"/>
            <a:endParaRPr lang="en-IN" sz="2400" dirty="0"/>
          </a:p>
        </p:txBody>
      </p:sp>
      <p:sp>
        <p:nvSpPr>
          <p:cNvPr id="11" name="Rectangle 3"/>
          <p:cNvSpPr txBox="1">
            <a:spLocks noChangeArrowheads="1"/>
          </p:cNvSpPr>
          <p:nvPr/>
        </p:nvSpPr>
        <p:spPr>
          <a:xfrm>
            <a:off x="346521" y="1687390"/>
            <a:ext cx="8162925" cy="2057400"/>
          </a:xfrm>
          <a:prstGeom prst="rect">
            <a:avLst/>
          </a:prstGeom>
          <a:solidFill>
            <a:srgbClr val="CCECFF"/>
          </a:solidFill>
          <a:ln>
            <a:solidFill>
              <a:schemeClr val="tx1"/>
            </a:solidFill>
            <a:miter lim="800000"/>
            <a:headEnd/>
            <a:tailEnd/>
          </a:ln>
          <a:effectLst>
            <a:outerShdw dist="107763" dir="2700000" algn="ctr" rotWithShape="0">
              <a:schemeClr val="bg2"/>
            </a:outerShdw>
          </a:effectLst>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90000"/>
              </a:lnSpc>
              <a:buFont typeface="Wingdings" panose="05000000000000000000" pitchFamily="2" charset="2"/>
              <a:buNone/>
            </a:pPr>
            <a:r>
              <a:rPr lang="en-US" sz="2800" u="sng" smtClean="0">
                <a:solidFill>
                  <a:srgbClr val="CC3300"/>
                </a:solidFill>
              </a:rPr>
              <a:t>Tree-Minimum(</a:t>
            </a:r>
            <a:r>
              <a:rPr lang="en-US" sz="2800" i="1" u="sng" smtClean="0">
                <a:solidFill>
                  <a:srgbClr val="CC3300"/>
                </a:solidFill>
              </a:rPr>
              <a:t>x</a:t>
            </a:r>
            <a:r>
              <a:rPr lang="en-US" sz="2800" u="sng" smtClean="0">
                <a:solidFill>
                  <a:srgbClr val="CC3300"/>
                </a:solidFill>
              </a:rPr>
              <a:t>)</a:t>
            </a:r>
            <a:r>
              <a:rPr lang="en-US" sz="2800" smtClean="0"/>
              <a:t> 		        </a:t>
            </a:r>
            <a:r>
              <a:rPr lang="en-US" sz="2800" u="sng" smtClean="0">
                <a:solidFill>
                  <a:srgbClr val="CC3300"/>
                </a:solidFill>
              </a:rPr>
              <a:t>Tree-Maximum(</a:t>
            </a:r>
            <a:r>
              <a:rPr lang="en-US" sz="2800" i="1" u="sng" smtClean="0">
                <a:solidFill>
                  <a:srgbClr val="CC3300"/>
                </a:solidFill>
              </a:rPr>
              <a:t>x</a:t>
            </a:r>
            <a:r>
              <a:rPr lang="en-US" sz="2800" u="sng" smtClean="0">
                <a:solidFill>
                  <a:srgbClr val="CC3300"/>
                </a:solidFill>
              </a:rPr>
              <a:t>)</a:t>
            </a:r>
          </a:p>
          <a:p>
            <a:pPr>
              <a:lnSpc>
                <a:spcPct val="90000"/>
              </a:lnSpc>
              <a:buFont typeface="Wingdings" panose="05000000000000000000" pitchFamily="2" charset="2"/>
              <a:buNone/>
            </a:pPr>
            <a:r>
              <a:rPr lang="en-US" sz="2800" smtClean="0"/>
              <a:t>1.  </a:t>
            </a:r>
            <a:r>
              <a:rPr lang="en-US" sz="2800" b="1" smtClean="0"/>
              <a:t>while</a:t>
            </a:r>
            <a:r>
              <a:rPr lang="en-US" sz="2800" smtClean="0"/>
              <a:t> </a:t>
            </a:r>
            <a:r>
              <a:rPr lang="en-US" sz="2800" i="1" smtClean="0"/>
              <a:t>left</a:t>
            </a:r>
            <a:r>
              <a:rPr lang="en-US" sz="2800" smtClean="0"/>
              <a:t>[</a:t>
            </a:r>
            <a:r>
              <a:rPr lang="en-US" sz="2800" i="1" smtClean="0"/>
              <a:t>x</a:t>
            </a:r>
            <a:r>
              <a:rPr lang="en-US" sz="2800" smtClean="0"/>
              <a:t>]</a:t>
            </a:r>
            <a:r>
              <a:rPr lang="en-US" sz="2800" i="1" smtClean="0"/>
              <a:t> </a:t>
            </a:r>
            <a:r>
              <a:rPr lang="en-US" sz="2800" smtClean="0">
                <a:sym typeface="Symbol" panose="05050102010706020507" pitchFamily="18" charset="2"/>
              </a:rPr>
              <a:t></a:t>
            </a:r>
            <a:r>
              <a:rPr lang="en-US" sz="2800" i="1" smtClean="0"/>
              <a:t> NIL	        </a:t>
            </a:r>
            <a:r>
              <a:rPr lang="en-US" sz="2800" smtClean="0"/>
              <a:t>1.  </a:t>
            </a:r>
            <a:r>
              <a:rPr lang="en-US" sz="2800" b="1" smtClean="0"/>
              <a:t>while</a:t>
            </a:r>
            <a:r>
              <a:rPr lang="en-US" sz="2800" smtClean="0"/>
              <a:t> </a:t>
            </a:r>
            <a:r>
              <a:rPr lang="en-US" sz="2800" i="1" smtClean="0"/>
              <a:t>right</a:t>
            </a:r>
            <a:r>
              <a:rPr lang="en-US" sz="2800" smtClean="0"/>
              <a:t>[</a:t>
            </a:r>
            <a:r>
              <a:rPr lang="en-US" sz="2800" i="1" smtClean="0"/>
              <a:t>x</a:t>
            </a:r>
            <a:r>
              <a:rPr lang="en-US" sz="2800" smtClean="0"/>
              <a:t>]</a:t>
            </a:r>
            <a:r>
              <a:rPr lang="en-US" sz="2800" i="1" smtClean="0"/>
              <a:t> </a:t>
            </a:r>
            <a:r>
              <a:rPr lang="en-US" sz="2800" smtClean="0">
                <a:sym typeface="Symbol" panose="05050102010706020507" pitchFamily="18" charset="2"/>
              </a:rPr>
              <a:t></a:t>
            </a:r>
            <a:r>
              <a:rPr lang="en-US" sz="2800" i="1" smtClean="0"/>
              <a:t> NIL </a:t>
            </a:r>
          </a:p>
          <a:p>
            <a:pPr>
              <a:lnSpc>
                <a:spcPct val="90000"/>
              </a:lnSpc>
              <a:buFont typeface="Wingdings" panose="05000000000000000000" pitchFamily="2" charset="2"/>
              <a:buNone/>
            </a:pPr>
            <a:r>
              <a:rPr lang="en-US" sz="2800" smtClean="0"/>
              <a:t>2.     </a:t>
            </a:r>
            <a:r>
              <a:rPr lang="en-US" sz="2800" b="1" smtClean="0"/>
              <a:t>do</a:t>
            </a:r>
            <a:r>
              <a:rPr lang="en-US" sz="2800" smtClean="0"/>
              <a:t> </a:t>
            </a:r>
            <a:r>
              <a:rPr lang="en-US" sz="2800" i="1" smtClean="0"/>
              <a:t>x </a:t>
            </a:r>
            <a:r>
              <a:rPr lang="en-US" sz="2800" i="1" smtClean="0">
                <a:sym typeface="Symbol" panose="05050102010706020507" pitchFamily="18" charset="2"/>
              </a:rPr>
              <a:t></a:t>
            </a:r>
            <a:r>
              <a:rPr lang="en-US" sz="2800" smtClean="0"/>
              <a:t> </a:t>
            </a:r>
            <a:r>
              <a:rPr lang="en-US" sz="2800" i="1" smtClean="0"/>
              <a:t>left</a:t>
            </a:r>
            <a:r>
              <a:rPr lang="en-US" sz="2800" smtClean="0"/>
              <a:t>[</a:t>
            </a:r>
            <a:r>
              <a:rPr lang="en-US" sz="2800" i="1" smtClean="0"/>
              <a:t>x</a:t>
            </a:r>
            <a:r>
              <a:rPr lang="en-US" sz="2800" smtClean="0"/>
              <a:t>]		        2.         </a:t>
            </a:r>
            <a:r>
              <a:rPr lang="en-US" sz="2800" b="1" smtClean="0"/>
              <a:t>do</a:t>
            </a:r>
            <a:r>
              <a:rPr lang="en-US" sz="2800" smtClean="0"/>
              <a:t> </a:t>
            </a:r>
            <a:r>
              <a:rPr lang="en-US" sz="2800" i="1" smtClean="0"/>
              <a:t>x </a:t>
            </a:r>
            <a:r>
              <a:rPr lang="en-US" sz="2800" i="1" smtClean="0">
                <a:sym typeface="Symbol" panose="05050102010706020507" pitchFamily="18" charset="2"/>
              </a:rPr>
              <a:t></a:t>
            </a:r>
            <a:r>
              <a:rPr lang="en-US" sz="2800" smtClean="0"/>
              <a:t> </a:t>
            </a:r>
            <a:r>
              <a:rPr lang="en-US" sz="2800" i="1" smtClean="0"/>
              <a:t>right</a:t>
            </a:r>
            <a:r>
              <a:rPr lang="en-US" sz="2800" smtClean="0"/>
              <a:t>[</a:t>
            </a:r>
            <a:r>
              <a:rPr lang="en-US" sz="2800" i="1" smtClean="0"/>
              <a:t>x</a:t>
            </a:r>
            <a:r>
              <a:rPr lang="en-US" sz="2800" smtClean="0"/>
              <a:t>]</a:t>
            </a:r>
          </a:p>
          <a:p>
            <a:pPr>
              <a:lnSpc>
                <a:spcPct val="90000"/>
              </a:lnSpc>
              <a:buFont typeface="Wingdings" panose="05000000000000000000" pitchFamily="2" charset="2"/>
              <a:buNone/>
            </a:pPr>
            <a:r>
              <a:rPr lang="en-US" sz="2800" smtClean="0"/>
              <a:t>3.  </a:t>
            </a:r>
            <a:r>
              <a:rPr lang="en-US" sz="2800" b="1" smtClean="0"/>
              <a:t>return</a:t>
            </a:r>
            <a:r>
              <a:rPr lang="en-US" sz="2800" smtClean="0"/>
              <a:t> </a:t>
            </a:r>
            <a:r>
              <a:rPr lang="en-US" sz="2800" i="1" smtClean="0"/>
              <a:t>x</a:t>
            </a:r>
            <a:r>
              <a:rPr lang="en-US" sz="2800" smtClean="0"/>
              <a:t> 			        3.  </a:t>
            </a:r>
            <a:r>
              <a:rPr lang="en-US" sz="2800" b="1" smtClean="0"/>
              <a:t>return</a:t>
            </a:r>
            <a:r>
              <a:rPr lang="en-US" sz="2800" smtClean="0"/>
              <a:t> </a:t>
            </a:r>
            <a:r>
              <a:rPr lang="en-US" sz="2800" i="1" smtClean="0"/>
              <a:t>x</a:t>
            </a:r>
            <a:endParaRPr lang="en-US" sz="2800" i="1"/>
          </a:p>
        </p:txBody>
      </p:sp>
    </p:spTree>
    <p:extLst>
      <p:ext uri="{BB962C8B-B14F-4D97-AF65-F5344CB8AC3E}">
        <p14:creationId xmlns:p14="http://schemas.microsoft.com/office/powerpoint/2010/main" val="149544840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87707" y="81115"/>
            <a:ext cx="85133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buSzPct val="25000"/>
            </a:pPr>
            <a:r>
              <a:rPr lang="en-IN"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Searching a Node In Binary Search Tree : Pseudo code</a:t>
            </a:r>
            <a:endPar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6513" y="1197651"/>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 xmlns:a16="http://schemas.microsoft.com/office/drawing/2014/main"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77763" y="1042187"/>
            <a:ext cx="8496944" cy="461665"/>
          </a:xfrm>
          <a:prstGeom prst="rect">
            <a:avLst/>
          </a:prstGeom>
          <a:noFill/>
        </p:spPr>
        <p:txBody>
          <a:bodyPr wrap="square" rtlCol="0">
            <a:spAutoFit/>
          </a:bodyPr>
          <a:lstStyle/>
          <a:p>
            <a:pPr algn="just"/>
            <a:endParaRPr lang="en-IN" sz="2400" dirty="0"/>
          </a:p>
        </p:txBody>
      </p:sp>
      <p:sp>
        <p:nvSpPr>
          <p:cNvPr id="10" name="Rectangle 9"/>
          <p:cNvSpPr>
            <a:spLocks noGrp="1" noChangeArrowheads="1"/>
          </p:cNvSpPr>
          <p:nvPr/>
        </p:nvSpPr>
        <p:spPr bwMode="auto">
          <a:xfrm>
            <a:off x="539552" y="1310738"/>
            <a:ext cx="8135155" cy="4998582"/>
          </a:xfrm>
          <a:prstGeom prst="rect">
            <a:avLst/>
          </a:prstGeom>
          <a:solidFill>
            <a:schemeClr val="accent4">
              <a:lumMod val="40000"/>
              <a:lumOff val="60000"/>
            </a:schemeClr>
          </a:solidFill>
          <a:ln>
            <a:solidFill>
              <a:schemeClr val="tx1"/>
            </a:solidFill>
            <a:miter lim="800000"/>
            <a:headEnd/>
            <a:tailEnd/>
          </a:ln>
          <a:effectLst>
            <a:outerShdw dist="107763" dir="2700000" algn="ctr" rotWithShape="0">
              <a:schemeClr val="bg2"/>
            </a:outerShdw>
          </a:effec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w"/>
              <a:defRPr sz="3200" kern="1200">
                <a:solidFill>
                  <a:srgbClr val="010000"/>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08585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42875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177165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ct val="0"/>
              </a:spcBef>
              <a:buFontTx/>
              <a:buNone/>
            </a:pPr>
            <a:r>
              <a:rPr lang="en-US" sz="2400" dirty="0"/>
              <a:t>  </a:t>
            </a:r>
            <a:r>
              <a:rPr lang="en-US" altLang="en-US" sz="2400" b="1" dirty="0" smtClean="0">
                <a:solidFill>
                  <a:schemeClr val="tx1"/>
                </a:solidFill>
                <a:latin typeface="Courier New" panose="02070309020205020404" pitchFamily="49" charset="0"/>
              </a:rPr>
              <a:t>search Element(TREE</a:t>
            </a:r>
            <a:r>
              <a:rPr lang="en-US" altLang="en-US" sz="2400" b="1" dirty="0">
                <a:solidFill>
                  <a:schemeClr val="tx1"/>
                </a:solidFill>
                <a:latin typeface="Courier New" panose="02070309020205020404" pitchFamily="49" charset="0"/>
              </a:rPr>
              <a:t>, VAL)</a:t>
            </a:r>
          </a:p>
          <a:p>
            <a:pPr eaLnBrk="1" hangingPunct="1">
              <a:spcBef>
                <a:spcPct val="0"/>
              </a:spcBef>
              <a:buFontTx/>
              <a:buNone/>
            </a:pPr>
            <a:endParaRPr lang="en-US" altLang="en-US" sz="2000" b="1" dirty="0" smtClean="0">
              <a:solidFill>
                <a:schemeClr val="tx1"/>
              </a:solidFill>
              <a:latin typeface="Courier New" panose="02070309020205020404" pitchFamily="49" charset="0"/>
            </a:endParaRPr>
          </a:p>
          <a:p>
            <a:pPr eaLnBrk="1" hangingPunct="1">
              <a:spcBef>
                <a:spcPct val="0"/>
              </a:spcBef>
              <a:buFontTx/>
              <a:buNone/>
            </a:pPr>
            <a:r>
              <a:rPr lang="en-US" altLang="en-US" sz="2000" b="1" dirty="0" smtClean="0">
                <a:solidFill>
                  <a:schemeClr val="tx2"/>
                </a:solidFill>
                <a:latin typeface="Courier New" panose="02070309020205020404" pitchFamily="49" charset="0"/>
              </a:rPr>
              <a:t>Step </a:t>
            </a:r>
            <a:r>
              <a:rPr lang="en-US" altLang="en-US" sz="2000" b="1" dirty="0">
                <a:solidFill>
                  <a:schemeClr val="tx2"/>
                </a:solidFill>
                <a:latin typeface="Courier New" panose="02070309020205020404" pitchFamily="49" charset="0"/>
              </a:rPr>
              <a:t>1:</a:t>
            </a:r>
            <a:r>
              <a:rPr lang="en-US" altLang="en-US" sz="2000" b="1" dirty="0">
                <a:latin typeface="Courier New" panose="02070309020205020404" pitchFamily="49" charset="0"/>
              </a:rPr>
              <a:t> </a:t>
            </a:r>
            <a:br>
              <a:rPr lang="en-US" altLang="en-US" sz="2000" b="1" dirty="0">
                <a:latin typeface="Courier New" panose="02070309020205020404" pitchFamily="49" charset="0"/>
              </a:rPr>
            </a:br>
            <a:r>
              <a:rPr lang="en-US" altLang="en-US" sz="2000" b="1" dirty="0">
                <a:latin typeface="Courier New" panose="02070309020205020404" pitchFamily="49" charset="0"/>
              </a:rPr>
              <a:t>     IF TREE-&gt;DATA = VAL OR TREE = NULL, then</a:t>
            </a:r>
          </a:p>
          <a:p>
            <a:pPr eaLnBrk="1" hangingPunct="1">
              <a:spcBef>
                <a:spcPct val="0"/>
              </a:spcBef>
              <a:buFontTx/>
              <a:buNone/>
            </a:pPr>
            <a:r>
              <a:rPr lang="en-US" altLang="en-US" sz="2000" b="1" dirty="0">
                <a:latin typeface="Courier New" panose="02070309020205020404" pitchFamily="49" charset="0"/>
              </a:rPr>
              <a:t>	  Return TREE</a:t>
            </a:r>
          </a:p>
          <a:p>
            <a:pPr eaLnBrk="1" hangingPunct="1">
              <a:spcBef>
                <a:spcPct val="0"/>
              </a:spcBef>
              <a:buFontTx/>
              <a:buNone/>
            </a:pPr>
            <a:r>
              <a:rPr lang="en-US" altLang="en-US" sz="2000" b="1" dirty="0">
                <a:latin typeface="Courier New" panose="02070309020205020404" pitchFamily="49" charset="0"/>
              </a:rPr>
              <a:t>     ELSE</a:t>
            </a:r>
          </a:p>
          <a:p>
            <a:pPr eaLnBrk="1" hangingPunct="1">
              <a:spcBef>
                <a:spcPct val="0"/>
              </a:spcBef>
              <a:buFontTx/>
              <a:buNone/>
            </a:pPr>
            <a:r>
              <a:rPr lang="en-US" altLang="en-US" sz="2000" b="1" dirty="0">
                <a:latin typeface="Courier New" panose="02070309020205020404" pitchFamily="49" charset="0"/>
              </a:rPr>
              <a:t>	  IF VAL &lt; TREE-&gt;DATA</a:t>
            </a:r>
          </a:p>
          <a:p>
            <a:pPr eaLnBrk="1" hangingPunct="1">
              <a:spcBef>
                <a:spcPct val="0"/>
              </a:spcBef>
              <a:buFontTx/>
              <a:buNone/>
            </a:pPr>
            <a:r>
              <a:rPr lang="en-US" altLang="en-US" sz="2000" b="1" dirty="0">
                <a:latin typeface="Courier New" panose="02070309020205020404" pitchFamily="49" charset="0"/>
              </a:rPr>
              <a:t>           Return </a:t>
            </a:r>
            <a:r>
              <a:rPr lang="en-US" altLang="en-US" sz="2000" b="1" dirty="0" err="1">
                <a:latin typeface="Courier New" panose="02070309020205020404" pitchFamily="49" charset="0"/>
              </a:rPr>
              <a:t>searchElement</a:t>
            </a:r>
            <a:r>
              <a:rPr lang="en-US" altLang="en-US" sz="2000" b="1" dirty="0">
                <a:latin typeface="Courier New" panose="02070309020205020404" pitchFamily="49" charset="0"/>
              </a:rPr>
              <a:t>(TREE-&gt;LEFT, VAL)</a:t>
            </a:r>
          </a:p>
          <a:p>
            <a:pPr eaLnBrk="1" hangingPunct="1">
              <a:spcBef>
                <a:spcPct val="0"/>
              </a:spcBef>
              <a:buFontTx/>
              <a:buNone/>
            </a:pPr>
            <a:r>
              <a:rPr lang="en-US" altLang="en-US" sz="2000" b="1" dirty="0">
                <a:latin typeface="Courier New" panose="02070309020205020404" pitchFamily="49" charset="0"/>
              </a:rPr>
              <a:t>	  ELSE</a:t>
            </a:r>
          </a:p>
          <a:p>
            <a:pPr eaLnBrk="1" hangingPunct="1">
              <a:spcBef>
                <a:spcPct val="0"/>
              </a:spcBef>
              <a:buFontTx/>
              <a:buNone/>
            </a:pPr>
            <a:r>
              <a:rPr lang="en-US" altLang="en-US" sz="2000" b="1" dirty="0">
                <a:latin typeface="Courier New" panose="02070309020205020404" pitchFamily="49" charset="0"/>
              </a:rPr>
              <a:t>	     Return </a:t>
            </a:r>
            <a:r>
              <a:rPr lang="en-US" altLang="en-US" sz="2000" b="1" dirty="0" err="1">
                <a:latin typeface="Courier New" panose="02070309020205020404" pitchFamily="49" charset="0"/>
              </a:rPr>
              <a:t>searchElement</a:t>
            </a:r>
            <a:r>
              <a:rPr lang="en-US" altLang="en-US" sz="2000" b="1" dirty="0">
                <a:latin typeface="Courier New" panose="02070309020205020404" pitchFamily="49" charset="0"/>
              </a:rPr>
              <a:t>(TREE-&gt;RIGHT, VAL)</a:t>
            </a:r>
          </a:p>
          <a:p>
            <a:pPr eaLnBrk="1" hangingPunct="1">
              <a:spcBef>
                <a:spcPct val="0"/>
              </a:spcBef>
              <a:buFontTx/>
              <a:buNone/>
            </a:pPr>
            <a:r>
              <a:rPr lang="en-US" altLang="en-US" sz="2000" b="1" dirty="0">
                <a:latin typeface="Courier New" panose="02070309020205020404" pitchFamily="49" charset="0"/>
              </a:rPr>
              <a:t>	  [END OF IF]</a:t>
            </a:r>
          </a:p>
          <a:p>
            <a:pPr eaLnBrk="1" hangingPunct="1">
              <a:spcBef>
                <a:spcPct val="0"/>
              </a:spcBef>
              <a:buFontTx/>
              <a:buNone/>
            </a:pPr>
            <a:r>
              <a:rPr lang="en-US" altLang="en-US" sz="2000" b="1" dirty="0">
                <a:latin typeface="Courier New" panose="02070309020205020404" pitchFamily="49" charset="0"/>
              </a:rPr>
              <a:t>      [END OF IF]</a:t>
            </a:r>
          </a:p>
          <a:p>
            <a:pPr eaLnBrk="1" hangingPunct="1">
              <a:spcBef>
                <a:spcPct val="0"/>
              </a:spcBef>
              <a:buFontTx/>
              <a:buNone/>
            </a:pPr>
            <a:r>
              <a:rPr lang="en-US" altLang="en-US" sz="2000" b="1" dirty="0">
                <a:solidFill>
                  <a:schemeClr val="tx2"/>
                </a:solidFill>
                <a:latin typeface="Courier New" panose="02070309020205020404" pitchFamily="49" charset="0"/>
              </a:rPr>
              <a:t>Step 2:</a:t>
            </a:r>
            <a:r>
              <a:rPr lang="en-US" altLang="en-US" sz="2000" b="1" dirty="0">
                <a:latin typeface="Courier New" panose="02070309020205020404" pitchFamily="49" charset="0"/>
              </a:rPr>
              <a:t> End</a:t>
            </a:r>
          </a:p>
        </p:txBody>
      </p:sp>
    </p:spTree>
    <p:extLst>
      <p:ext uri="{BB962C8B-B14F-4D97-AF65-F5344CB8AC3E}">
        <p14:creationId xmlns:p14="http://schemas.microsoft.com/office/powerpoint/2010/main" val="24213795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87707" y="81115"/>
            <a:ext cx="85133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buSzPct val="25000"/>
            </a:pPr>
            <a:r>
              <a:rPr lang="en-IN"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Searching a Node In Binary Search Tree : Pseudo code</a:t>
            </a:r>
            <a:endPar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6513" y="1197651"/>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 xmlns:a16="http://schemas.microsoft.com/office/drawing/2014/main"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77763" y="1042187"/>
            <a:ext cx="8496944" cy="461665"/>
          </a:xfrm>
          <a:prstGeom prst="rect">
            <a:avLst/>
          </a:prstGeom>
          <a:noFill/>
        </p:spPr>
        <p:txBody>
          <a:bodyPr wrap="square" rtlCol="0">
            <a:spAutoFit/>
          </a:bodyPr>
          <a:lstStyle/>
          <a:p>
            <a:pPr algn="just"/>
            <a:endParaRPr lang="en-IN" sz="2400" dirty="0"/>
          </a:p>
        </p:txBody>
      </p:sp>
      <p:sp>
        <p:nvSpPr>
          <p:cNvPr id="10" name="Rectangle 9"/>
          <p:cNvSpPr>
            <a:spLocks noGrp="1" noChangeArrowheads="1"/>
          </p:cNvSpPr>
          <p:nvPr/>
        </p:nvSpPr>
        <p:spPr bwMode="auto">
          <a:xfrm>
            <a:off x="539552" y="1310738"/>
            <a:ext cx="8135155" cy="4998582"/>
          </a:xfrm>
          <a:prstGeom prst="rect">
            <a:avLst/>
          </a:prstGeom>
          <a:solidFill>
            <a:schemeClr val="accent4">
              <a:lumMod val="40000"/>
              <a:lumOff val="60000"/>
            </a:schemeClr>
          </a:solidFill>
          <a:ln>
            <a:solidFill>
              <a:schemeClr val="tx1"/>
            </a:solidFill>
            <a:miter lim="800000"/>
            <a:headEnd/>
            <a:tailEnd/>
          </a:ln>
          <a:effectLst>
            <a:outerShdw dist="107763" dir="2700000" algn="ctr" rotWithShape="0">
              <a:schemeClr val="bg2"/>
            </a:outerShdw>
          </a:effectLst>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Font typeface="Wingdings" panose="05000000000000000000" pitchFamily="2" charset="2"/>
              <a:buChar char="w"/>
              <a:defRPr sz="3200" kern="1200">
                <a:solidFill>
                  <a:srgbClr val="010000"/>
                </a:solidFill>
                <a:latin typeface="+mn-lt"/>
                <a:ea typeface="+mn-ea"/>
                <a:cs typeface="+mn-cs"/>
              </a:defRPr>
            </a:lvl1pPr>
            <a:lvl2pPr marL="742950" indent="-285750" algn="l" rtl="0" eaLnBrk="0" fontAlgn="base" hangingPunct="0">
              <a:spcBef>
                <a:spcPct val="20000"/>
              </a:spcBef>
              <a:spcAft>
                <a:spcPct val="0"/>
              </a:spcAft>
              <a:buChar char="»"/>
              <a:defRPr sz="2800" kern="1200">
                <a:solidFill>
                  <a:schemeClr val="tx1"/>
                </a:solidFill>
                <a:latin typeface="+mn-lt"/>
                <a:ea typeface="+mn-ea"/>
                <a:cs typeface="+mn-cs"/>
              </a:defRPr>
            </a:lvl2pPr>
            <a:lvl3pPr marL="1085850" indent="-228600" algn="l" rtl="0" eaLnBrk="0" fontAlgn="base" hangingPunct="0">
              <a:spcBef>
                <a:spcPct val="20000"/>
              </a:spcBef>
              <a:spcAft>
                <a:spcPct val="0"/>
              </a:spcAft>
              <a:buChar char="•"/>
              <a:defRPr sz="2400" kern="1200">
                <a:solidFill>
                  <a:schemeClr val="tx1"/>
                </a:solidFill>
                <a:latin typeface="+mn-lt"/>
                <a:ea typeface="+mn-ea"/>
                <a:cs typeface="+mn-cs"/>
              </a:defRPr>
            </a:lvl3pPr>
            <a:lvl4pPr marL="1428750" indent="-228600" algn="l" rtl="0" eaLnBrk="0" fontAlgn="base" hangingPunct="0">
              <a:spcBef>
                <a:spcPct val="20000"/>
              </a:spcBef>
              <a:spcAft>
                <a:spcPct val="0"/>
              </a:spcAft>
              <a:buChar char="–"/>
              <a:defRPr sz="2000" kern="1200">
                <a:solidFill>
                  <a:schemeClr val="tx1"/>
                </a:solidFill>
                <a:latin typeface="+mn-lt"/>
                <a:ea typeface="+mn-ea"/>
                <a:cs typeface="+mn-cs"/>
              </a:defRPr>
            </a:lvl4pPr>
            <a:lvl5pPr marL="1771650" indent="-228600" algn="l" rtl="0" eaLnBrk="0" fontAlgn="base" hangingPunct="0">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1" hangingPunct="1">
              <a:spcBef>
                <a:spcPct val="0"/>
              </a:spcBef>
              <a:buFontTx/>
              <a:buNone/>
            </a:pPr>
            <a:r>
              <a:rPr lang="en-US" sz="2400" dirty="0"/>
              <a:t>  </a:t>
            </a:r>
            <a:r>
              <a:rPr lang="en-US" altLang="en-US" sz="2400" b="1" dirty="0" smtClean="0">
                <a:solidFill>
                  <a:schemeClr val="tx1"/>
                </a:solidFill>
                <a:latin typeface="Courier New" panose="02070309020205020404" pitchFamily="49" charset="0"/>
              </a:rPr>
              <a:t>search Element(TREE</a:t>
            </a:r>
            <a:r>
              <a:rPr lang="en-US" altLang="en-US" sz="2400" b="1" dirty="0">
                <a:solidFill>
                  <a:schemeClr val="tx1"/>
                </a:solidFill>
                <a:latin typeface="Courier New" panose="02070309020205020404" pitchFamily="49" charset="0"/>
              </a:rPr>
              <a:t>, VAL)</a:t>
            </a:r>
          </a:p>
          <a:p>
            <a:pPr eaLnBrk="1" hangingPunct="1">
              <a:spcBef>
                <a:spcPct val="0"/>
              </a:spcBef>
              <a:buFontTx/>
              <a:buNone/>
            </a:pPr>
            <a:endParaRPr lang="en-US" altLang="en-US" sz="2000" b="1" dirty="0" smtClean="0">
              <a:solidFill>
                <a:schemeClr val="tx1"/>
              </a:solidFill>
              <a:latin typeface="Courier New" panose="02070309020205020404" pitchFamily="49" charset="0"/>
            </a:endParaRPr>
          </a:p>
          <a:p>
            <a:pPr eaLnBrk="1" hangingPunct="1">
              <a:spcBef>
                <a:spcPct val="0"/>
              </a:spcBef>
              <a:buFontTx/>
              <a:buNone/>
            </a:pPr>
            <a:r>
              <a:rPr lang="en-US" altLang="en-US" sz="2000" b="1" dirty="0" smtClean="0">
                <a:solidFill>
                  <a:schemeClr val="tx2"/>
                </a:solidFill>
                <a:latin typeface="Courier New" panose="02070309020205020404" pitchFamily="49" charset="0"/>
              </a:rPr>
              <a:t>Step </a:t>
            </a:r>
            <a:r>
              <a:rPr lang="en-US" altLang="en-US" sz="2000" b="1" dirty="0">
                <a:solidFill>
                  <a:schemeClr val="tx2"/>
                </a:solidFill>
                <a:latin typeface="Courier New" panose="02070309020205020404" pitchFamily="49" charset="0"/>
              </a:rPr>
              <a:t>1:</a:t>
            </a:r>
            <a:r>
              <a:rPr lang="en-US" altLang="en-US" sz="2000" b="1" dirty="0">
                <a:latin typeface="Courier New" panose="02070309020205020404" pitchFamily="49" charset="0"/>
              </a:rPr>
              <a:t> </a:t>
            </a:r>
            <a:br>
              <a:rPr lang="en-US" altLang="en-US" sz="2000" b="1" dirty="0">
                <a:latin typeface="Courier New" panose="02070309020205020404" pitchFamily="49" charset="0"/>
              </a:rPr>
            </a:br>
            <a:r>
              <a:rPr lang="en-US" altLang="en-US" sz="2000" b="1" dirty="0">
                <a:latin typeface="Courier New" panose="02070309020205020404" pitchFamily="49" charset="0"/>
              </a:rPr>
              <a:t>     IF TREE-&gt;DATA = VAL OR TREE = NULL, then</a:t>
            </a:r>
          </a:p>
          <a:p>
            <a:pPr eaLnBrk="1" hangingPunct="1">
              <a:spcBef>
                <a:spcPct val="0"/>
              </a:spcBef>
              <a:buFontTx/>
              <a:buNone/>
            </a:pPr>
            <a:r>
              <a:rPr lang="en-US" altLang="en-US" sz="2000" b="1" dirty="0">
                <a:latin typeface="Courier New" panose="02070309020205020404" pitchFamily="49" charset="0"/>
              </a:rPr>
              <a:t>	  Return TREE</a:t>
            </a:r>
          </a:p>
          <a:p>
            <a:pPr eaLnBrk="1" hangingPunct="1">
              <a:spcBef>
                <a:spcPct val="0"/>
              </a:spcBef>
              <a:buFontTx/>
              <a:buNone/>
            </a:pPr>
            <a:r>
              <a:rPr lang="en-US" altLang="en-US" sz="2000" b="1" dirty="0">
                <a:latin typeface="Courier New" panose="02070309020205020404" pitchFamily="49" charset="0"/>
              </a:rPr>
              <a:t>     ELSE</a:t>
            </a:r>
          </a:p>
          <a:p>
            <a:pPr eaLnBrk="1" hangingPunct="1">
              <a:spcBef>
                <a:spcPct val="0"/>
              </a:spcBef>
              <a:buFontTx/>
              <a:buNone/>
            </a:pPr>
            <a:r>
              <a:rPr lang="en-US" altLang="en-US" sz="2000" b="1" dirty="0">
                <a:latin typeface="Courier New" panose="02070309020205020404" pitchFamily="49" charset="0"/>
              </a:rPr>
              <a:t>	  IF VAL &lt; TREE-&gt;DATA</a:t>
            </a:r>
          </a:p>
          <a:p>
            <a:pPr eaLnBrk="1" hangingPunct="1">
              <a:spcBef>
                <a:spcPct val="0"/>
              </a:spcBef>
              <a:buFontTx/>
              <a:buNone/>
            </a:pPr>
            <a:r>
              <a:rPr lang="en-US" altLang="en-US" sz="2000" b="1" dirty="0">
                <a:latin typeface="Courier New" panose="02070309020205020404" pitchFamily="49" charset="0"/>
              </a:rPr>
              <a:t>           Return </a:t>
            </a:r>
            <a:r>
              <a:rPr lang="en-US" altLang="en-US" sz="2000" b="1" dirty="0" err="1">
                <a:latin typeface="Courier New" panose="02070309020205020404" pitchFamily="49" charset="0"/>
              </a:rPr>
              <a:t>searchElement</a:t>
            </a:r>
            <a:r>
              <a:rPr lang="en-US" altLang="en-US" sz="2000" b="1" dirty="0">
                <a:latin typeface="Courier New" panose="02070309020205020404" pitchFamily="49" charset="0"/>
              </a:rPr>
              <a:t>(TREE-&gt;LEFT, VAL)</a:t>
            </a:r>
          </a:p>
          <a:p>
            <a:pPr eaLnBrk="1" hangingPunct="1">
              <a:spcBef>
                <a:spcPct val="0"/>
              </a:spcBef>
              <a:buFontTx/>
              <a:buNone/>
            </a:pPr>
            <a:r>
              <a:rPr lang="en-US" altLang="en-US" sz="2000" b="1" dirty="0">
                <a:latin typeface="Courier New" panose="02070309020205020404" pitchFamily="49" charset="0"/>
              </a:rPr>
              <a:t>	  ELSE</a:t>
            </a:r>
          </a:p>
          <a:p>
            <a:pPr eaLnBrk="1" hangingPunct="1">
              <a:spcBef>
                <a:spcPct val="0"/>
              </a:spcBef>
              <a:buFontTx/>
              <a:buNone/>
            </a:pPr>
            <a:r>
              <a:rPr lang="en-US" altLang="en-US" sz="2000" b="1" dirty="0">
                <a:latin typeface="Courier New" panose="02070309020205020404" pitchFamily="49" charset="0"/>
              </a:rPr>
              <a:t>	     Return </a:t>
            </a:r>
            <a:r>
              <a:rPr lang="en-US" altLang="en-US" sz="2000" b="1" dirty="0" err="1">
                <a:latin typeface="Courier New" panose="02070309020205020404" pitchFamily="49" charset="0"/>
              </a:rPr>
              <a:t>searchElement</a:t>
            </a:r>
            <a:r>
              <a:rPr lang="en-US" altLang="en-US" sz="2000" b="1" dirty="0">
                <a:latin typeface="Courier New" panose="02070309020205020404" pitchFamily="49" charset="0"/>
              </a:rPr>
              <a:t>(TREE-&gt;RIGHT, VAL)</a:t>
            </a:r>
          </a:p>
          <a:p>
            <a:pPr eaLnBrk="1" hangingPunct="1">
              <a:spcBef>
                <a:spcPct val="0"/>
              </a:spcBef>
              <a:buFontTx/>
              <a:buNone/>
            </a:pPr>
            <a:r>
              <a:rPr lang="en-US" altLang="en-US" sz="2000" b="1" dirty="0">
                <a:latin typeface="Courier New" panose="02070309020205020404" pitchFamily="49" charset="0"/>
              </a:rPr>
              <a:t>	  [END OF IF]</a:t>
            </a:r>
          </a:p>
          <a:p>
            <a:pPr eaLnBrk="1" hangingPunct="1">
              <a:spcBef>
                <a:spcPct val="0"/>
              </a:spcBef>
              <a:buFontTx/>
              <a:buNone/>
            </a:pPr>
            <a:r>
              <a:rPr lang="en-US" altLang="en-US" sz="2000" b="1" dirty="0">
                <a:latin typeface="Courier New" panose="02070309020205020404" pitchFamily="49" charset="0"/>
              </a:rPr>
              <a:t>      [END OF IF]</a:t>
            </a:r>
          </a:p>
          <a:p>
            <a:pPr eaLnBrk="1" hangingPunct="1">
              <a:spcBef>
                <a:spcPct val="0"/>
              </a:spcBef>
              <a:buFontTx/>
              <a:buNone/>
            </a:pPr>
            <a:r>
              <a:rPr lang="en-US" altLang="en-US" sz="2000" b="1" dirty="0">
                <a:solidFill>
                  <a:schemeClr val="tx2"/>
                </a:solidFill>
                <a:latin typeface="Courier New" panose="02070309020205020404" pitchFamily="49" charset="0"/>
              </a:rPr>
              <a:t>Step 2:</a:t>
            </a:r>
            <a:r>
              <a:rPr lang="en-US" altLang="en-US" sz="2000" b="1" dirty="0">
                <a:latin typeface="Courier New" panose="02070309020205020404" pitchFamily="49" charset="0"/>
              </a:rPr>
              <a:t> End</a:t>
            </a:r>
          </a:p>
        </p:txBody>
      </p:sp>
    </p:spTree>
    <p:extLst>
      <p:ext uri="{BB962C8B-B14F-4D97-AF65-F5344CB8AC3E}">
        <p14:creationId xmlns:p14="http://schemas.microsoft.com/office/powerpoint/2010/main" val="2061493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87707" y="81115"/>
            <a:ext cx="85133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buSzPct val="25000"/>
            </a:pPr>
            <a:r>
              <a:rPr lang="en-IN"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Searching a Node In Binary Search Tree :Recursive</a:t>
            </a:r>
            <a:endPar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6513" y="1197651"/>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 xmlns:a16="http://schemas.microsoft.com/office/drawing/2014/main"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77763" y="1042187"/>
            <a:ext cx="8496944" cy="461665"/>
          </a:xfrm>
          <a:prstGeom prst="rect">
            <a:avLst/>
          </a:prstGeom>
          <a:noFill/>
        </p:spPr>
        <p:txBody>
          <a:bodyPr wrap="square" rtlCol="0">
            <a:spAutoFit/>
          </a:bodyPr>
          <a:lstStyle/>
          <a:p>
            <a:pPr algn="just"/>
            <a:endParaRPr lang="en-IN" sz="2400" dirty="0"/>
          </a:p>
        </p:txBody>
      </p:sp>
      <p:pic>
        <p:nvPicPr>
          <p:cNvPr id="3" name="Picture 2"/>
          <p:cNvPicPr>
            <a:picLocks noChangeAspect="1"/>
          </p:cNvPicPr>
          <p:nvPr/>
        </p:nvPicPr>
        <p:blipFill>
          <a:blip r:embed="rId5"/>
          <a:stretch>
            <a:fillRect/>
          </a:stretch>
        </p:blipFill>
        <p:spPr>
          <a:xfrm>
            <a:off x="477907" y="1293834"/>
            <a:ext cx="8184590" cy="4855385"/>
          </a:xfrm>
          <a:prstGeom prst="rect">
            <a:avLst/>
          </a:prstGeom>
        </p:spPr>
      </p:pic>
    </p:spTree>
    <p:extLst>
      <p:ext uri="{BB962C8B-B14F-4D97-AF65-F5344CB8AC3E}">
        <p14:creationId xmlns:p14="http://schemas.microsoft.com/office/powerpoint/2010/main" val="254343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87707" y="81115"/>
            <a:ext cx="85133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buSzPct val="25000"/>
            </a:pPr>
            <a:r>
              <a:rPr lang="en-IN"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Searching a Node In Binary Search Tree : Iterative</a:t>
            </a:r>
            <a:endPar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6513" y="1197651"/>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 xmlns:a16="http://schemas.microsoft.com/office/drawing/2014/main"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77763" y="1042187"/>
            <a:ext cx="8496944" cy="461665"/>
          </a:xfrm>
          <a:prstGeom prst="rect">
            <a:avLst/>
          </a:prstGeom>
          <a:noFill/>
        </p:spPr>
        <p:txBody>
          <a:bodyPr wrap="square" rtlCol="0">
            <a:spAutoFit/>
          </a:bodyPr>
          <a:lstStyle/>
          <a:p>
            <a:pPr algn="just"/>
            <a:endParaRPr lang="en-IN" sz="2400" dirty="0"/>
          </a:p>
        </p:txBody>
      </p:sp>
      <p:pic>
        <p:nvPicPr>
          <p:cNvPr id="8" name="Picture 7"/>
          <p:cNvPicPr>
            <a:picLocks noChangeAspect="1"/>
          </p:cNvPicPr>
          <p:nvPr/>
        </p:nvPicPr>
        <p:blipFill>
          <a:blip r:embed="rId5"/>
          <a:stretch>
            <a:fillRect/>
          </a:stretch>
        </p:blipFill>
        <p:spPr>
          <a:xfrm>
            <a:off x="551280" y="1252614"/>
            <a:ext cx="8358073" cy="4637841"/>
          </a:xfrm>
          <a:prstGeom prst="rect">
            <a:avLst/>
          </a:prstGeom>
        </p:spPr>
      </p:pic>
    </p:spTree>
    <p:extLst>
      <p:ext uri="{BB962C8B-B14F-4D97-AF65-F5344CB8AC3E}">
        <p14:creationId xmlns:p14="http://schemas.microsoft.com/office/powerpoint/2010/main" val="416817909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9099B22-9FA9-1FAA-D08D-F3C803090021}"/>
            </a:ext>
          </a:extLst>
        </p:cNvPr>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639E82FE-96D7-2529-7945-4ACABDB58E87}"/>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1334" y="0"/>
            <a:ext cx="9180512" cy="6885384"/>
          </a:xfrm>
        </p:spPr>
      </p:pic>
      <p:cxnSp>
        <p:nvCxnSpPr>
          <p:cNvPr id="7" name="Straight Connector 6">
            <a:extLst>
              <a:ext uri="{FF2B5EF4-FFF2-40B4-BE49-F238E27FC236}">
                <a16:creationId xmlns="" xmlns:a16="http://schemas.microsoft.com/office/drawing/2014/main" id="{00CE4655-45F0-8225-0B3B-452512BC49A5}"/>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 xmlns:a16="http://schemas.microsoft.com/office/drawing/2014/main" id="{BC685B53-95B0-E1DB-1C9C-F5456893FE5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 xmlns:a16="http://schemas.microsoft.com/office/drawing/2014/main" id="{8236DC02-599B-DF7E-0281-3D512FA448DC}"/>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10" name="Rectangle 1">
            <a:extLst>
              <a:ext uri="{FF2B5EF4-FFF2-40B4-BE49-F238E27FC236}">
                <a16:creationId xmlns="" xmlns:a16="http://schemas.microsoft.com/office/drawing/2014/main" id="{979542EF-0836-8363-678A-2FD2B60D1FD5}"/>
              </a:ext>
            </a:extLst>
          </p:cNvPr>
          <p:cNvSpPr>
            <a:spLocks noChangeArrowheads="1"/>
          </p:cNvSpPr>
          <p:nvPr/>
        </p:nvSpPr>
        <p:spPr bwMode="auto">
          <a:xfrm>
            <a:off x="179512" y="12081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endParaRPr lang="en-IN" sz="3600" b="1" dirty="0">
              <a:solidFill>
                <a:srgbClr val="E31E24"/>
              </a:solidFill>
              <a:cs typeface="Times New Roman" panose="02020603050405020304" pitchFamily="18" charset="0"/>
              <a:sym typeface="Arial"/>
            </a:endParaRPr>
          </a:p>
        </p:txBody>
      </p:sp>
      <p:sp>
        <p:nvSpPr>
          <p:cNvPr id="11" name="Rectangle 1">
            <a:extLst>
              <a:ext uri="{FF2B5EF4-FFF2-40B4-BE49-F238E27FC236}">
                <a16:creationId xmlns="" xmlns:a16="http://schemas.microsoft.com/office/drawing/2014/main" id="{979542EF-0836-8363-678A-2FD2B60D1FD5}"/>
              </a:ext>
            </a:extLst>
          </p:cNvPr>
          <p:cNvSpPr>
            <a:spLocks noChangeArrowheads="1"/>
          </p:cNvSpPr>
          <p:nvPr/>
        </p:nvSpPr>
        <p:spPr bwMode="auto">
          <a:xfrm>
            <a:off x="331912" y="27321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a:buSzPct val="25000"/>
            </a:pPr>
            <a:endParaRPr lang="en-IN" sz="3600" b="1" dirty="0">
              <a:solidFill>
                <a:srgbClr val="E31E24"/>
              </a:solidFill>
              <a:cs typeface="Times New Roman" panose="02020603050405020304" pitchFamily="18" charset="0"/>
              <a:sym typeface="Arial"/>
            </a:endParaRPr>
          </a:p>
        </p:txBody>
      </p:sp>
      <p:sp>
        <p:nvSpPr>
          <p:cNvPr id="12" name="Rectangle 11"/>
          <p:cNvSpPr/>
          <p:nvPr/>
        </p:nvSpPr>
        <p:spPr>
          <a:xfrm>
            <a:off x="2195736" y="2420888"/>
            <a:ext cx="4320480" cy="5663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Session 48</a:t>
            </a:r>
            <a:endParaRPr lang="en-US" sz="3200" b="1" dirty="0"/>
          </a:p>
        </p:txBody>
      </p:sp>
      <p:sp>
        <p:nvSpPr>
          <p:cNvPr id="2" name="TextBox 1"/>
          <p:cNvSpPr txBox="1"/>
          <p:nvPr/>
        </p:nvSpPr>
        <p:spPr>
          <a:xfrm>
            <a:off x="1835696" y="3501008"/>
            <a:ext cx="5400600" cy="2215991"/>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Introduction to Binary Search Tree</a:t>
            </a:r>
          </a:p>
          <a:p>
            <a:pPr marL="342900" indent="-342900">
              <a:buFont typeface="Wingdings" panose="05000000000000000000" pitchFamily="2" charset="2"/>
              <a:buChar char="Ø"/>
            </a:pPr>
            <a:r>
              <a:rPr lang="en-US" sz="2400" dirty="0"/>
              <a:t>Properties of BST</a:t>
            </a:r>
          </a:p>
          <a:p>
            <a:pPr marL="342900" indent="-342900">
              <a:buFont typeface="Wingdings" panose="05000000000000000000" pitchFamily="2" charset="2"/>
              <a:buChar char="Ø"/>
            </a:pPr>
            <a:r>
              <a:rPr lang="en-US" sz="2400" dirty="0"/>
              <a:t>Constructing BST</a:t>
            </a:r>
          </a:p>
          <a:p>
            <a:pPr marL="342900" indent="-342900">
              <a:buFont typeface="Wingdings" panose="05000000000000000000" pitchFamily="2" charset="2"/>
              <a:buChar char="Ø"/>
            </a:pPr>
            <a:r>
              <a:rPr lang="en-US" sz="2400" dirty="0"/>
              <a:t>Operations </a:t>
            </a:r>
            <a:r>
              <a:rPr lang="en-US" sz="2400"/>
              <a:t>on </a:t>
            </a:r>
            <a:r>
              <a:rPr lang="en-US" sz="2400" smtClean="0"/>
              <a:t>BST(Insertion</a:t>
            </a:r>
            <a:r>
              <a:rPr lang="en-US" sz="2400"/>
              <a:t> </a:t>
            </a:r>
            <a:r>
              <a:rPr lang="en-US" sz="2400" smtClean="0"/>
              <a:t>of </a:t>
            </a:r>
            <a:r>
              <a:rPr lang="en-US" sz="2400" dirty="0"/>
              <a:t>a Node)</a:t>
            </a:r>
          </a:p>
          <a:p>
            <a:pPr marL="342900" indent="-342900">
              <a:buFont typeface="Wingdings" panose="05000000000000000000" pitchFamily="2" charset="2"/>
              <a:buChar char="Ø"/>
            </a:pPr>
            <a:r>
              <a:rPr lang="en-US" sz="2400" dirty="0"/>
              <a:t>Brainstorming Session </a:t>
            </a:r>
          </a:p>
          <a:p>
            <a:endParaRPr lang="en-IN" dirty="0"/>
          </a:p>
        </p:txBody>
      </p:sp>
      <p:sp>
        <p:nvSpPr>
          <p:cNvPr id="3" name="TextBox 2"/>
          <p:cNvSpPr txBox="1"/>
          <p:nvPr/>
        </p:nvSpPr>
        <p:spPr>
          <a:xfrm>
            <a:off x="2339752" y="1666628"/>
            <a:ext cx="4344642" cy="584775"/>
          </a:xfrm>
          <a:prstGeom prst="rect">
            <a:avLst/>
          </a:prstGeom>
          <a:noFill/>
        </p:spPr>
        <p:txBody>
          <a:bodyPr wrap="square" rtlCol="0">
            <a:spAutoFit/>
          </a:bodyPr>
          <a:lstStyle/>
          <a:p>
            <a:r>
              <a:rPr lang="en-US" sz="3200" b="1" dirty="0" smtClean="0"/>
              <a:t>BINARY SEARCH TREES</a:t>
            </a:r>
            <a:endParaRPr lang="en-IN" sz="3200" b="1" dirty="0"/>
          </a:p>
        </p:txBody>
      </p:sp>
    </p:spTree>
    <p:extLst>
      <p:ext uri="{BB962C8B-B14F-4D97-AF65-F5344CB8AC3E}">
        <p14:creationId xmlns:p14="http://schemas.microsoft.com/office/powerpoint/2010/main" val="41942215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87707" y="81115"/>
            <a:ext cx="85133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buSzPct val="25000"/>
            </a:pPr>
            <a:r>
              <a:rPr lang="en-IN"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Searching a Node In Binary Search Tree : Example</a:t>
            </a:r>
            <a:endPar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6513" y="1197651"/>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 xmlns:a16="http://schemas.microsoft.com/office/drawing/2014/main" id="{AE24D516-77C6-C96A-5F77-D099623448D8}"/>
              </a:ext>
            </a:extLst>
          </p:cNvPr>
          <p:cNvSpPr txBox="1"/>
          <p:nvPr/>
        </p:nvSpPr>
        <p:spPr>
          <a:xfrm>
            <a:off x="-45391" y="1106605"/>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8" name="TextBox 7"/>
          <p:cNvSpPr txBox="1"/>
          <p:nvPr/>
        </p:nvSpPr>
        <p:spPr>
          <a:xfrm>
            <a:off x="395536" y="1521238"/>
            <a:ext cx="4320480" cy="400110"/>
          </a:xfrm>
          <a:prstGeom prst="rect">
            <a:avLst/>
          </a:prstGeom>
          <a:noFill/>
        </p:spPr>
        <p:txBody>
          <a:bodyPr wrap="square" rtlCol="0">
            <a:spAutoFit/>
          </a:bodyPr>
          <a:lstStyle/>
          <a:p>
            <a:r>
              <a:rPr lang="en-US" sz="2000" b="1" dirty="0" smtClean="0"/>
              <a:t>Step 1: ITEM(KEY) to be searched = 6 </a:t>
            </a:r>
            <a:endParaRPr lang="en-IN" sz="2000" b="1" dirty="0"/>
          </a:p>
        </p:txBody>
      </p:sp>
      <p:pic>
        <p:nvPicPr>
          <p:cNvPr id="10" name="Picture 9"/>
          <p:cNvPicPr>
            <a:picLocks noChangeAspect="1"/>
          </p:cNvPicPr>
          <p:nvPr/>
        </p:nvPicPr>
        <p:blipFill>
          <a:blip r:embed="rId5"/>
          <a:stretch>
            <a:fillRect/>
          </a:stretch>
        </p:blipFill>
        <p:spPr>
          <a:xfrm>
            <a:off x="395536" y="2259457"/>
            <a:ext cx="5867400" cy="2619375"/>
          </a:xfrm>
          <a:prstGeom prst="rect">
            <a:avLst/>
          </a:prstGeom>
        </p:spPr>
      </p:pic>
    </p:spTree>
    <p:extLst>
      <p:ext uri="{BB962C8B-B14F-4D97-AF65-F5344CB8AC3E}">
        <p14:creationId xmlns:p14="http://schemas.microsoft.com/office/powerpoint/2010/main" val="15952913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87707" y="81115"/>
            <a:ext cx="85133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buSzPct val="25000"/>
            </a:pPr>
            <a:r>
              <a:rPr lang="en-IN"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Searching a Node In Binary Search Tree : Example</a:t>
            </a:r>
            <a:endPar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6513" y="1197651"/>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 xmlns:a16="http://schemas.microsoft.com/office/drawing/2014/main" id="{AE24D516-77C6-C96A-5F77-D099623448D8}"/>
              </a:ext>
            </a:extLst>
          </p:cNvPr>
          <p:cNvSpPr txBox="1"/>
          <p:nvPr/>
        </p:nvSpPr>
        <p:spPr>
          <a:xfrm>
            <a:off x="-45391" y="1106605"/>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8" name="TextBox 7"/>
          <p:cNvSpPr txBox="1"/>
          <p:nvPr/>
        </p:nvSpPr>
        <p:spPr>
          <a:xfrm>
            <a:off x="395536" y="1521238"/>
            <a:ext cx="5400600" cy="400110"/>
          </a:xfrm>
          <a:prstGeom prst="rect">
            <a:avLst/>
          </a:prstGeom>
          <a:noFill/>
        </p:spPr>
        <p:txBody>
          <a:bodyPr wrap="square" rtlCol="0">
            <a:spAutoFit/>
          </a:bodyPr>
          <a:lstStyle/>
          <a:p>
            <a:r>
              <a:rPr lang="en-US" sz="2000" b="1" dirty="0" smtClean="0"/>
              <a:t>Step 2: Compare the KEY with the ROOT</a:t>
            </a:r>
            <a:endParaRPr lang="en-IN" sz="2000" b="1" dirty="0"/>
          </a:p>
        </p:txBody>
      </p:sp>
      <p:pic>
        <p:nvPicPr>
          <p:cNvPr id="2" name="Picture 1"/>
          <p:cNvPicPr>
            <a:picLocks noChangeAspect="1"/>
          </p:cNvPicPr>
          <p:nvPr/>
        </p:nvPicPr>
        <p:blipFill>
          <a:blip r:embed="rId5"/>
          <a:stretch>
            <a:fillRect/>
          </a:stretch>
        </p:blipFill>
        <p:spPr>
          <a:xfrm>
            <a:off x="539552" y="2555885"/>
            <a:ext cx="5991225" cy="2809875"/>
          </a:xfrm>
          <a:prstGeom prst="rect">
            <a:avLst/>
          </a:prstGeom>
        </p:spPr>
      </p:pic>
    </p:spTree>
    <p:extLst>
      <p:ext uri="{BB962C8B-B14F-4D97-AF65-F5344CB8AC3E}">
        <p14:creationId xmlns:p14="http://schemas.microsoft.com/office/powerpoint/2010/main" val="180453492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87707" y="81115"/>
            <a:ext cx="85133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buSzPct val="25000"/>
            </a:pPr>
            <a:r>
              <a:rPr lang="en-IN"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Searching a Node In Binary Search Tree : Example</a:t>
            </a:r>
            <a:endPar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6513" y="1197651"/>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 xmlns:a16="http://schemas.microsoft.com/office/drawing/2014/main" id="{AE24D516-77C6-C96A-5F77-D099623448D8}"/>
              </a:ext>
            </a:extLst>
          </p:cNvPr>
          <p:cNvSpPr txBox="1"/>
          <p:nvPr/>
        </p:nvSpPr>
        <p:spPr>
          <a:xfrm>
            <a:off x="-45391" y="1106605"/>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8" name="TextBox 7"/>
          <p:cNvSpPr txBox="1"/>
          <p:nvPr/>
        </p:nvSpPr>
        <p:spPr>
          <a:xfrm>
            <a:off x="395536" y="1521238"/>
            <a:ext cx="5400600" cy="400110"/>
          </a:xfrm>
          <a:prstGeom prst="rect">
            <a:avLst/>
          </a:prstGeom>
          <a:noFill/>
        </p:spPr>
        <p:txBody>
          <a:bodyPr wrap="square" rtlCol="0">
            <a:spAutoFit/>
          </a:bodyPr>
          <a:lstStyle/>
          <a:p>
            <a:r>
              <a:rPr lang="en-US" sz="2000" b="1" dirty="0" smtClean="0"/>
              <a:t>Step 3: Compare the KEY with Parent Node 3</a:t>
            </a:r>
            <a:endParaRPr lang="en-IN" sz="2000" b="1" dirty="0"/>
          </a:p>
        </p:txBody>
      </p:sp>
      <p:pic>
        <p:nvPicPr>
          <p:cNvPr id="3" name="Picture 2"/>
          <p:cNvPicPr>
            <a:picLocks noChangeAspect="1"/>
          </p:cNvPicPr>
          <p:nvPr/>
        </p:nvPicPr>
        <p:blipFill>
          <a:blip r:embed="rId5"/>
          <a:stretch>
            <a:fillRect/>
          </a:stretch>
        </p:blipFill>
        <p:spPr>
          <a:xfrm>
            <a:off x="899592" y="2824435"/>
            <a:ext cx="6143625" cy="2705100"/>
          </a:xfrm>
          <a:prstGeom prst="rect">
            <a:avLst/>
          </a:prstGeom>
        </p:spPr>
      </p:pic>
    </p:spTree>
    <p:extLst>
      <p:ext uri="{BB962C8B-B14F-4D97-AF65-F5344CB8AC3E}">
        <p14:creationId xmlns:p14="http://schemas.microsoft.com/office/powerpoint/2010/main" val="184872836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87707" y="81115"/>
            <a:ext cx="8513334"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fontAlgn="base">
              <a:buSzPct val="25000"/>
            </a:pPr>
            <a:r>
              <a:rPr lang="en-IN"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Searching a Node In Binary Search Tree : Example</a:t>
            </a:r>
            <a:endPar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endParaRPr>
          </a:p>
        </p:txBody>
      </p:sp>
      <p:cxnSp>
        <p:nvCxnSpPr>
          <p:cNvPr id="7" name="Straight Connector 6"/>
          <p:cNvCxnSpPr/>
          <p:nvPr/>
        </p:nvCxnSpPr>
        <p:spPr>
          <a:xfrm>
            <a:off x="-36513" y="1197651"/>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 xmlns:a16="http://schemas.microsoft.com/office/drawing/2014/main" id="{AE24D516-77C6-C96A-5F77-D099623448D8}"/>
              </a:ext>
            </a:extLst>
          </p:cNvPr>
          <p:cNvSpPr txBox="1"/>
          <p:nvPr/>
        </p:nvSpPr>
        <p:spPr>
          <a:xfrm>
            <a:off x="-45391" y="1106605"/>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8" name="TextBox 7"/>
          <p:cNvSpPr txBox="1"/>
          <p:nvPr/>
        </p:nvSpPr>
        <p:spPr>
          <a:xfrm>
            <a:off x="395536" y="1521238"/>
            <a:ext cx="5400600" cy="400110"/>
          </a:xfrm>
          <a:prstGeom prst="rect">
            <a:avLst/>
          </a:prstGeom>
          <a:noFill/>
        </p:spPr>
        <p:txBody>
          <a:bodyPr wrap="square" rtlCol="0">
            <a:spAutoFit/>
          </a:bodyPr>
          <a:lstStyle/>
          <a:p>
            <a:r>
              <a:rPr lang="en-US" sz="2000" b="1" dirty="0" smtClean="0"/>
              <a:t>Step 4: ITEM Found</a:t>
            </a:r>
            <a:endParaRPr lang="en-IN" sz="2000" b="1" dirty="0"/>
          </a:p>
        </p:txBody>
      </p:sp>
      <p:pic>
        <p:nvPicPr>
          <p:cNvPr id="2" name="Picture 1"/>
          <p:cNvPicPr>
            <a:picLocks noChangeAspect="1"/>
          </p:cNvPicPr>
          <p:nvPr/>
        </p:nvPicPr>
        <p:blipFill>
          <a:blip r:embed="rId5"/>
          <a:stretch>
            <a:fillRect/>
          </a:stretch>
        </p:blipFill>
        <p:spPr>
          <a:xfrm>
            <a:off x="899592" y="2395303"/>
            <a:ext cx="6305550" cy="2867025"/>
          </a:xfrm>
          <a:prstGeom prst="rect">
            <a:avLst/>
          </a:prstGeom>
        </p:spPr>
      </p:pic>
    </p:spTree>
    <p:extLst>
      <p:ext uri="{BB962C8B-B14F-4D97-AF65-F5344CB8AC3E}">
        <p14:creationId xmlns:p14="http://schemas.microsoft.com/office/powerpoint/2010/main" val="19166329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6BADB55-3C53-1960-9802-231A64EC3F0D}"/>
            </a:ext>
          </a:extLst>
        </p:cNvPr>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446D4054-DC68-23F6-F5BC-F7394AD9E28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a:extLst>
              <a:ext uri="{FF2B5EF4-FFF2-40B4-BE49-F238E27FC236}">
                <a16:creationId xmlns="" xmlns:a16="http://schemas.microsoft.com/office/drawing/2014/main" id="{6550C769-3FF2-465E-2CF3-1703CA2E5E23}"/>
              </a:ext>
            </a:extLst>
          </p:cNvPr>
          <p:cNvCxnSpPr/>
          <p:nvPr/>
        </p:nvCxnSpPr>
        <p:spPr>
          <a:xfrm>
            <a:off x="1" y="824789"/>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 xmlns:a16="http://schemas.microsoft.com/office/drawing/2014/main" id="{3B7A1180-1697-901D-882B-382076FF1C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 xmlns:a16="http://schemas.microsoft.com/office/drawing/2014/main" id="{FA03BD37-21B5-DEC3-9FF3-7821A9653240}"/>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72007" y="823656"/>
            <a:ext cx="8748463" cy="7294305"/>
          </a:xfrm>
          <a:prstGeom prst="rect">
            <a:avLst/>
          </a:prstGeom>
          <a:noFill/>
        </p:spPr>
        <p:txBody>
          <a:bodyPr wrap="square" rtlCol="0">
            <a:spAutoFit/>
          </a:bodyPr>
          <a:lstStyle/>
          <a:p>
            <a:r>
              <a:rPr lang="en-US" dirty="0" smtClean="0"/>
              <a:t>Q1 </a:t>
            </a:r>
            <a:r>
              <a:rPr lang="en-US" dirty="0"/>
              <a:t> The following numbers are inserted into an empty binary search tree in the given order: 10, 1, 3, 5, 15, 12, 16. What is the height of the binary search tree (the height is the maximum distance of a leaf node from the root)? </a:t>
            </a:r>
            <a:endParaRPr lang="en-US" dirty="0" smtClean="0"/>
          </a:p>
          <a:p>
            <a:endParaRPr lang="en-US" dirty="0"/>
          </a:p>
          <a:p>
            <a:r>
              <a:rPr lang="en-US" b="1" dirty="0"/>
              <a:t>(A)</a:t>
            </a:r>
            <a:r>
              <a:rPr lang="en-US" dirty="0"/>
              <a:t> </a:t>
            </a:r>
            <a:r>
              <a:rPr lang="en-US" dirty="0" smtClean="0"/>
              <a:t>2</a:t>
            </a:r>
          </a:p>
          <a:p>
            <a:r>
              <a:rPr lang="en-US" b="1" dirty="0" smtClean="0"/>
              <a:t>(</a:t>
            </a:r>
            <a:r>
              <a:rPr lang="en-US" b="1" dirty="0"/>
              <a:t>B)</a:t>
            </a:r>
            <a:r>
              <a:rPr lang="en-US" dirty="0"/>
              <a:t> </a:t>
            </a:r>
            <a:r>
              <a:rPr lang="en-US" dirty="0" smtClean="0"/>
              <a:t>3</a:t>
            </a:r>
          </a:p>
          <a:p>
            <a:r>
              <a:rPr lang="en-US" b="1" dirty="0" smtClean="0"/>
              <a:t>(</a:t>
            </a:r>
            <a:r>
              <a:rPr lang="en-US" b="1" dirty="0"/>
              <a:t>C)</a:t>
            </a:r>
            <a:r>
              <a:rPr lang="en-US" dirty="0"/>
              <a:t> </a:t>
            </a:r>
            <a:r>
              <a:rPr lang="en-US" dirty="0" smtClean="0"/>
              <a:t>4</a:t>
            </a:r>
          </a:p>
          <a:p>
            <a:r>
              <a:rPr lang="en-US" b="1" dirty="0" smtClean="0"/>
              <a:t>(</a:t>
            </a:r>
            <a:r>
              <a:rPr lang="en-US" b="1" dirty="0"/>
              <a:t>D)</a:t>
            </a:r>
            <a:r>
              <a:rPr lang="en-US" dirty="0"/>
              <a:t> </a:t>
            </a:r>
            <a:r>
              <a:rPr lang="en-US" dirty="0" smtClean="0"/>
              <a:t>6</a:t>
            </a:r>
          </a:p>
          <a:p>
            <a:endParaRPr lang="en-US" dirty="0"/>
          </a:p>
          <a:p>
            <a:r>
              <a:rPr lang="en-US" b="1" dirty="0"/>
              <a:t>Answer (</a:t>
            </a:r>
            <a:r>
              <a:rPr lang="en-US" b="1" dirty="0" smtClean="0"/>
              <a:t>B)</a:t>
            </a:r>
          </a:p>
          <a:p>
            <a:endParaRPr lang="en-US" b="1" dirty="0"/>
          </a:p>
          <a:p>
            <a:r>
              <a:rPr lang="en-US" b="1" dirty="0" smtClean="0"/>
              <a:t>Q2 </a:t>
            </a:r>
            <a:r>
              <a:rPr lang="en-US" dirty="0"/>
              <a:t>While inserting the elements 71, 65, 84, 69, 67, 83 in an empty binary search tree (BST) in the sequence shown, the element in the lowest level </a:t>
            </a:r>
            <a:r>
              <a:rPr lang="en-US" dirty="0" smtClean="0"/>
              <a:t>is</a:t>
            </a:r>
          </a:p>
          <a:p>
            <a:endParaRPr lang="en-US" b="1" dirty="0"/>
          </a:p>
          <a:p>
            <a:r>
              <a:rPr lang="en-US" b="1" dirty="0"/>
              <a:t>(A)</a:t>
            </a:r>
            <a:r>
              <a:rPr lang="en-US" dirty="0"/>
              <a:t> </a:t>
            </a:r>
            <a:r>
              <a:rPr lang="en-US" dirty="0" smtClean="0"/>
              <a:t>65</a:t>
            </a:r>
            <a:endParaRPr lang="en-US" dirty="0"/>
          </a:p>
          <a:p>
            <a:r>
              <a:rPr lang="en-US" b="1" dirty="0"/>
              <a:t>(B)</a:t>
            </a:r>
            <a:r>
              <a:rPr lang="en-US" dirty="0"/>
              <a:t> </a:t>
            </a:r>
            <a:r>
              <a:rPr lang="en-US" dirty="0" smtClean="0"/>
              <a:t>67</a:t>
            </a:r>
            <a:endParaRPr lang="en-US" dirty="0"/>
          </a:p>
          <a:p>
            <a:r>
              <a:rPr lang="en-US" b="1" dirty="0"/>
              <a:t>(C)</a:t>
            </a:r>
            <a:r>
              <a:rPr lang="en-US" dirty="0"/>
              <a:t> </a:t>
            </a:r>
            <a:r>
              <a:rPr lang="en-US" dirty="0" smtClean="0"/>
              <a:t>69</a:t>
            </a:r>
            <a:endParaRPr lang="en-US" dirty="0"/>
          </a:p>
          <a:p>
            <a:r>
              <a:rPr lang="en-US" b="1" dirty="0"/>
              <a:t>(D)</a:t>
            </a:r>
            <a:r>
              <a:rPr lang="en-US" dirty="0"/>
              <a:t> </a:t>
            </a:r>
            <a:r>
              <a:rPr lang="en-US" dirty="0" smtClean="0"/>
              <a:t>83</a:t>
            </a:r>
            <a:endParaRPr lang="en-US" dirty="0"/>
          </a:p>
          <a:p>
            <a:endParaRPr lang="en-US" b="1" dirty="0" smtClean="0"/>
          </a:p>
          <a:p>
            <a:r>
              <a:rPr lang="en-US" b="1" dirty="0"/>
              <a:t>Answer (B)</a:t>
            </a:r>
          </a:p>
          <a:p>
            <a:endParaRPr lang="en-US" b="1" dirty="0" smtClean="0"/>
          </a:p>
          <a:p>
            <a:endParaRPr lang="pt-BR" dirty="0" smtClean="0"/>
          </a:p>
          <a:p>
            <a:r>
              <a:rPr lang="pt-BR" dirty="0"/>
              <a:t/>
            </a:r>
            <a:br>
              <a:rPr lang="pt-BR" dirty="0"/>
            </a:br>
            <a:r>
              <a:rPr lang="en-US" dirty="0"/>
              <a:t/>
            </a:r>
            <a:br>
              <a:rPr lang="en-US" dirty="0"/>
            </a:br>
            <a:endParaRPr lang="en-US" dirty="0"/>
          </a:p>
          <a:p>
            <a:endParaRPr lang="en-IN" dirty="0"/>
          </a:p>
        </p:txBody>
      </p:sp>
      <p:sp>
        <p:nvSpPr>
          <p:cNvPr id="10" name="Rectangle 1">
            <a:extLst>
              <a:ext uri="{FF2B5EF4-FFF2-40B4-BE49-F238E27FC236}">
                <a16:creationId xmlns="" xmlns:a16="http://schemas.microsoft.com/office/drawing/2014/main" id="{64C06AB1-0FEA-D879-1F4C-A54AF13BBDA7}"/>
              </a:ext>
            </a:extLst>
          </p:cNvPr>
          <p:cNvSpPr>
            <a:spLocks noChangeArrowheads="1"/>
          </p:cNvSpPr>
          <p:nvPr/>
        </p:nvSpPr>
        <p:spPr bwMode="auto">
          <a:xfrm>
            <a:off x="72008" y="177325"/>
            <a:ext cx="835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rPr>
              <a:t>Test Your Knowledge</a:t>
            </a:r>
            <a:endParaRPr lang="en-IN"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endParaRPr>
          </a:p>
        </p:txBody>
      </p:sp>
    </p:spTree>
    <p:extLst>
      <p:ext uri="{BB962C8B-B14F-4D97-AF65-F5344CB8AC3E}">
        <p14:creationId xmlns:p14="http://schemas.microsoft.com/office/powerpoint/2010/main" val="415059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anim calcmode="lin" valueType="num">
                                      <p:cBhvr additive="base">
                                        <p:cTn id="7" dur="500" fill="hold"/>
                                        <p:tgtEl>
                                          <p:spTgt spid="2">
                                            <p:txEl>
                                              <p:pRg st="7" end="7"/>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16" end="16"/>
                                            </p:txEl>
                                          </p:spTgt>
                                        </p:tgtEl>
                                        <p:attrNameLst>
                                          <p:attrName>style.visibility</p:attrName>
                                        </p:attrNameLst>
                                      </p:cBhvr>
                                      <p:to>
                                        <p:strVal val="visible"/>
                                      </p:to>
                                    </p:set>
                                    <p:anim calcmode="lin" valueType="num">
                                      <p:cBhvr additive="base">
                                        <p:cTn id="13" dur="500" fill="hold"/>
                                        <p:tgtEl>
                                          <p:spTgt spid="2">
                                            <p:txEl>
                                              <p:pRg st="16" end="1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6BADB55-3C53-1960-9802-231A64EC3F0D}"/>
            </a:ext>
          </a:extLst>
        </p:cNvPr>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446D4054-DC68-23F6-F5BC-F7394AD9E28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a:extLst>
              <a:ext uri="{FF2B5EF4-FFF2-40B4-BE49-F238E27FC236}">
                <a16:creationId xmlns="" xmlns:a16="http://schemas.microsoft.com/office/drawing/2014/main" id="{6550C769-3FF2-465E-2CF3-1703CA2E5E23}"/>
              </a:ext>
            </a:extLst>
          </p:cNvPr>
          <p:cNvCxnSpPr/>
          <p:nvPr/>
        </p:nvCxnSpPr>
        <p:spPr>
          <a:xfrm>
            <a:off x="1" y="824789"/>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 xmlns:a16="http://schemas.microsoft.com/office/drawing/2014/main" id="{3B7A1180-1697-901D-882B-382076FF1C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 xmlns:a16="http://schemas.microsoft.com/office/drawing/2014/main" id="{FA03BD37-21B5-DEC3-9FF3-7821A9653240}"/>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72007" y="823656"/>
            <a:ext cx="8748463" cy="6463308"/>
          </a:xfrm>
          <a:prstGeom prst="rect">
            <a:avLst/>
          </a:prstGeom>
          <a:noFill/>
        </p:spPr>
        <p:txBody>
          <a:bodyPr wrap="square" rtlCol="0">
            <a:spAutoFit/>
          </a:bodyPr>
          <a:lstStyle/>
          <a:p>
            <a:r>
              <a:rPr lang="en-US" dirty="0" smtClean="0"/>
              <a:t>Q3</a:t>
            </a:r>
            <a:r>
              <a:rPr lang="en-US" dirty="0"/>
              <a:t> The number of ways in which the numbers 1, 2, 3, 4, 5, 6, 7 can be inserted in an empty binary search tree, such that the resulting tree has height 6, is _____________ </a:t>
            </a:r>
            <a:endParaRPr lang="en-US" b="1" dirty="0"/>
          </a:p>
          <a:p>
            <a:r>
              <a:rPr lang="pt-BR" b="1" dirty="0" smtClean="0"/>
              <a:t>(A</a:t>
            </a:r>
            <a:r>
              <a:rPr lang="pt-BR" b="1" dirty="0"/>
              <a:t>)</a:t>
            </a:r>
            <a:r>
              <a:rPr lang="pt-BR" dirty="0"/>
              <a:t> </a:t>
            </a:r>
            <a:r>
              <a:rPr lang="pt-BR" dirty="0" smtClean="0"/>
              <a:t>2</a:t>
            </a:r>
          </a:p>
          <a:p>
            <a:r>
              <a:rPr lang="pt-BR" b="1" dirty="0" smtClean="0"/>
              <a:t>(B</a:t>
            </a:r>
            <a:r>
              <a:rPr lang="pt-BR" b="1" dirty="0"/>
              <a:t>)</a:t>
            </a:r>
            <a:r>
              <a:rPr lang="pt-BR" dirty="0"/>
              <a:t> </a:t>
            </a:r>
            <a:r>
              <a:rPr lang="pt-BR" dirty="0" smtClean="0"/>
              <a:t>4</a:t>
            </a:r>
          </a:p>
          <a:p>
            <a:r>
              <a:rPr lang="pt-BR" b="1" dirty="0" smtClean="0"/>
              <a:t>(C</a:t>
            </a:r>
            <a:r>
              <a:rPr lang="pt-BR" b="1" dirty="0"/>
              <a:t>)</a:t>
            </a:r>
            <a:r>
              <a:rPr lang="pt-BR" dirty="0"/>
              <a:t> </a:t>
            </a:r>
            <a:r>
              <a:rPr lang="pt-BR" dirty="0" smtClean="0"/>
              <a:t>64</a:t>
            </a:r>
          </a:p>
          <a:p>
            <a:r>
              <a:rPr lang="pt-BR" b="1" dirty="0" smtClean="0"/>
              <a:t>(D</a:t>
            </a:r>
            <a:r>
              <a:rPr lang="pt-BR" b="1" dirty="0"/>
              <a:t>)</a:t>
            </a:r>
            <a:r>
              <a:rPr lang="pt-BR" dirty="0"/>
              <a:t> </a:t>
            </a:r>
            <a:r>
              <a:rPr lang="pt-BR" dirty="0" smtClean="0"/>
              <a:t>32</a:t>
            </a:r>
            <a:endParaRPr lang="pt-BR" dirty="0"/>
          </a:p>
          <a:p>
            <a:r>
              <a:rPr lang="en-US" b="1" dirty="0"/>
              <a:t>Answer </a:t>
            </a:r>
            <a:r>
              <a:rPr lang="en-US" b="1" dirty="0" smtClean="0"/>
              <a:t>(C)</a:t>
            </a:r>
            <a:endParaRPr lang="pt-BR" dirty="0" smtClean="0"/>
          </a:p>
          <a:p>
            <a:r>
              <a:rPr lang="en-US" dirty="0" smtClean="0"/>
              <a:t>Q4 </a:t>
            </a:r>
            <a:r>
              <a:rPr lang="en-US" dirty="0"/>
              <a:t>A Binary Search Tree (BST) stores values in the range 37 to 573. Consider the following sequence of keys. Which all of the above sequences list nodes in the order in which we could have encountered them in the search?</a:t>
            </a:r>
            <a:endParaRPr lang="en-US" dirty="0" smtClean="0"/>
          </a:p>
          <a:p>
            <a:endParaRPr lang="en-US" b="1" dirty="0"/>
          </a:p>
          <a:p>
            <a:endParaRPr lang="en-US" b="1" dirty="0" smtClean="0"/>
          </a:p>
          <a:p>
            <a:endParaRPr lang="en-US" b="1" dirty="0"/>
          </a:p>
          <a:p>
            <a:endParaRPr lang="en-US" b="1" dirty="0" smtClean="0"/>
          </a:p>
          <a:p>
            <a:endParaRPr lang="en-US" b="1" dirty="0" smtClean="0"/>
          </a:p>
          <a:p>
            <a:r>
              <a:rPr lang="en-US" b="1" dirty="0" smtClean="0"/>
              <a:t>(</a:t>
            </a:r>
            <a:r>
              <a:rPr lang="en-US" b="1" dirty="0"/>
              <a:t>A)</a:t>
            </a:r>
            <a:r>
              <a:rPr lang="en-US" dirty="0"/>
              <a:t> </a:t>
            </a:r>
            <a:r>
              <a:rPr lang="en-US" dirty="0" smtClean="0"/>
              <a:t>II and III only </a:t>
            </a:r>
          </a:p>
          <a:p>
            <a:r>
              <a:rPr lang="en-US" b="1" dirty="0" smtClean="0"/>
              <a:t>(B</a:t>
            </a:r>
            <a:r>
              <a:rPr lang="en-US" b="1" dirty="0"/>
              <a:t>)</a:t>
            </a:r>
            <a:r>
              <a:rPr lang="en-US" dirty="0"/>
              <a:t> </a:t>
            </a:r>
            <a:r>
              <a:rPr lang="en-US" dirty="0" smtClean="0"/>
              <a:t>I </a:t>
            </a:r>
            <a:r>
              <a:rPr lang="en-US" dirty="0"/>
              <a:t>and III only </a:t>
            </a:r>
          </a:p>
          <a:p>
            <a:r>
              <a:rPr lang="en-US" b="1" dirty="0" smtClean="0"/>
              <a:t>(</a:t>
            </a:r>
            <a:r>
              <a:rPr lang="en-US" b="1" dirty="0"/>
              <a:t>C)</a:t>
            </a:r>
            <a:r>
              <a:rPr lang="en-US" dirty="0"/>
              <a:t> </a:t>
            </a:r>
            <a:r>
              <a:rPr lang="en-US" dirty="0" smtClean="0"/>
              <a:t>III </a:t>
            </a:r>
            <a:r>
              <a:rPr lang="en-US" dirty="0"/>
              <a:t>and </a:t>
            </a:r>
            <a:r>
              <a:rPr lang="en-US" dirty="0" smtClean="0"/>
              <a:t>IV </a:t>
            </a:r>
            <a:r>
              <a:rPr lang="en-US" dirty="0"/>
              <a:t>only </a:t>
            </a:r>
            <a:br>
              <a:rPr lang="en-US" dirty="0"/>
            </a:br>
            <a:r>
              <a:rPr lang="en-US" b="1" dirty="0"/>
              <a:t>(D)</a:t>
            </a:r>
            <a:r>
              <a:rPr lang="en-US" dirty="0"/>
              <a:t> </a:t>
            </a:r>
            <a:r>
              <a:rPr lang="en-US" dirty="0" smtClean="0"/>
              <a:t>III only</a:t>
            </a:r>
          </a:p>
          <a:p>
            <a:r>
              <a:rPr lang="en-IN" b="1" dirty="0" smtClean="0"/>
              <a:t>Answer</a:t>
            </a:r>
            <a:r>
              <a:rPr lang="en-IN" b="1" dirty="0"/>
              <a:t>:</a:t>
            </a:r>
            <a:r>
              <a:rPr lang="en-IN" dirty="0"/>
              <a:t> </a:t>
            </a:r>
            <a:r>
              <a:rPr lang="en-IN" b="1" dirty="0" smtClean="0"/>
              <a:t>(D)</a:t>
            </a:r>
            <a:r>
              <a:rPr lang="pt-BR" dirty="0"/>
              <a:t/>
            </a:r>
            <a:br>
              <a:rPr lang="pt-BR" dirty="0"/>
            </a:br>
            <a:r>
              <a:rPr lang="en-US" dirty="0"/>
              <a:t/>
            </a:r>
            <a:br>
              <a:rPr lang="en-US" dirty="0"/>
            </a:br>
            <a:endParaRPr lang="en-US" b="1" dirty="0"/>
          </a:p>
          <a:p>
            <a:endParaRPr lang="en-IN" dirty="0"/>
          </a:p>
        </p:txBody>
      </p:sp>
      <p:sp>
        <p:nvSpPr>
          <p:cNvPr id="10" name="Rectangle 1">
            <a:extLst>
              <a:ext uri="{FF2B5EF4-FFF2-40B4-BE49-F238E27FC236}">
                <a16:creationId xmlns="" xmlns:a16="http://schemas.microsoft.com/office/drawing/2014/main" id="{64C06AB1-0FEA-D879-1F4C-A54AF13BBDA7}"/>
              </a:ext>
            </a:extLst>
          </p:cNvPr>
          <p:cNvSpPr>
            <a:spLocks noChangeArrowheads="1"/>
          </p:cNvSpPr>
          <p:nvPr/>
        </p:nvSpPr>
        <p:spPr bwMode="auto">
          <a:xfrm>
            <a:off x="72008" y="177325"/>
            <a:ext cx="835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rPr>
              <a:t>Test Your Knowledge</a:t>
            </a:r>
            <a:endParaRPr lang="en-IN"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endParaRPr>
          </a:p>
        </p:txBody>
      </p:sp>
      <p:pic>
        <p:nvPicPr>
          <p:cNvPr id="3" name="Picture 2"/>
          <p:cNvPicPr>
            <a:picLocks noChangeAspect="1"/>
          </p:cNvPicPr>
          <p:nvPr/>
        </p:nvPicPr>
        <p:blipFill>
          <a:blip r:embed="rId5"/>
          <a:stretch>
            <a:fillRect/>
          </a:stretch>
        </p:blipFill>
        <p:spPr>
          <a:xfrm>
            <a:off x="3851920" y="3789040"/>
            <a:ext cx="2905125" cy="1469703"/>
          </a:xfrm>
          <a:prstGeom prst="rect">
            <a:avLst/>
          </a:prstGeom>
        </p:spPr>
      </p:pic>
    </p:spTree>
    <p:extLst>
      <p:ext uri="{BB962C8B-B14F-4D97-AF65-F5344CB8AC3E}">
        <p14:creationId xmlns:p14="http://schemas.microsoft.com/office/powerpoint/2010/main" val="365878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anim calcmode="lin" valueType="num">
                                      <p:cBhvr additive="base">
                                        <p:cTn id="7" dur="500" fill="hold"/>
                                        <p:tgtEl>
                                          <p:spTgt spid="2">
                                            <p:txEl>
                                              <p:pRg st="5" end="5"/>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ADB55-3C53-1960-9802-231A64EC3F0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446D4054-DC68-23F6-F5BC-F7394AD9E28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a:extLst>
              <a:ext uri="{FF2B5EF4-FFF2-40B4-BE49-F238E27FC236}">
                <a16:creationId xmlns:a16="http://schemas.microsoft.com/office/drawing/2014/main" xmlns="" id="{6550C769-3FF2-465E-2CF3-1703CA2E5E23}"/>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xmlns="" id="{3B7A1180-1697-901D-882B-382076FF1C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FA03BD37-21B5-DEC3-9FF3-7821A9653240}"/>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79512" y="1458149"/>
            <a:ext cx="8748463" cy="646331"/>
          </a:xfrm>
          <a:prstGeom prst="rect">
            <a:avLst/>
          </a:prstGeom>
          <a:noFill/>
        </p:spPr>
        <p:txBody>
          <a:bodyPr wrap="square" rtlCol="0">
            <a:spAutoFit/>
          </a:bodyPr>
          <a:lstStyle/>
          <a:p>
            <a:pPr marL="285750" indent="-285750">
              <a:buFont typeface="Wingdings" panose="05000000000000000000" pitchFamily="2" charset="2"/>
              <a:buChar char="Ø"/>
            </a:pPr>
            <a:endParaRPr lang="en-US" b="1" dirty="0" smtClean="0"/>
          </a:p>
          <a:p>
            <a:pPr marL="285750" indent="-285750">
              <a:buFont typeface="Wingdings" panose="05000000000000000000" pitchFamily="2" charset="2"/>
              <a:buChar char="Ø"/>
            </a:pPr>
            <a:endParaRPr lang="en-US" b="1" dirty="0"/>
          </a:p>
        </p:txBody>
      </p:sp>
      <p:sp>
        <p:nvSpPr>
          <p:cNvPr id="10" name="Rectangle 1">
            <a:extLst>
              <a:ext uri="{FF2B5EF4-FFF2-40B4-BE49-F238E27FC236}">
                <a16:creationId xmlns:a16="http://schemas.microsoft.com/office/drawing/2014/main" xmlns="" id="{64C06AB1-0FEA-D879-1F4C-A54AF13BBDA7}"/>
              </a:ext>
            </a:extLst>
          </p:cNvPr>
          <p:cNvSpPr>
            <a:spLocks noChangeArrowheads="1"/>
          </p:cNvSpPr>
          <p:nvPr/>
        </p:nvSpPr>
        <p:spPr bwMode="auto">
          <a:xfrm>
            <a:off x="72008" y="177325"/>
            <a:ext cx="835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600" b="1" kern="10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rPr>
              <a:t>REVIEW </a:t>
            </a:r>
            <a:endParaRPr lang="en-IN"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endParaRPr>
          </a:p>
        </p:txBody>
      </p:sp>
      <p:sp>
        <p:nvSpPr>
          <p:cNvPr id="3" name="TextBox 2"/>
          <p:cNvSpPr txBox="1"/>
          <p:nvPr/>
        </p:nvSpPr>
        <p:spPr>
          <a:xfrm>
            <a:off x="36004" y="1131316"/>
            <a:ext cx="9071992" cy="3416320"/>
          </a:xfrm>
          <a:prstGeom prst="rect">
            <a:avLst/>
          </a:prstGeom>
          <a:noFill/>
        </p:spPr>
        <p:txBody>
          <a:bodyPr wrap="square" rtlCol="0">
            <a:spAutoFit/>
          </a:bodyPr>
          <a:lstStyle/>
          <a:p>
            <a:pPr marL="342900" indent="-342900" fontAlgn="base">
              <a:buFont typeface="Wingdings" panose="05000000000000000000" pitchFamily="2" charset="2"/>
              <a:buChar char="Ø"/>
            </a:pPr>
            <a:r>
              <a:rPr lang="en-US" sz="2400" dirty="0"/>
              <a:t>A binary search tree(BST) is a special type of binary tree </a:t>
            </a:r>
            <a:r>
              <a:rPr lang="en-US" sz="2400" dirty="0" smtClean="0"/>
              <a:t>where </a:t>
            </a:r>
            <a:r>
              <a:rPr lang="en-US" sz="2400" dirty="0"/>
              <a:t>two properties are obeyed:</a:t>
            </a:r>
          </a:p>
          <a:p>
            <a:pPr marL="342900" indent="-342900" fontAlgn="base">
              <a:buFont typeface="Arial" panose="020B0604020202020204" pitchFamily="34" charset="0"/>
              <a:buChar char="•"/>
            </a:pPr>
            <a:r>
              <a:rPr lang="en-US" sz="2400" dirty="0"/>
              <a:t> The value of the left node is less than the value of the   </a:t>
            </a:r>
          </a:p>
          <a:p>
            <a:pPr fontAlgn="base"/>
            <a:r>
              <a:rPr lang="en-US" sz="2400" dirty="0"/>
              <a:t>      parent node.</a:t>
            </a:r>
          </a:p>
          <a:p>
            <a:pPr marL="342900" indent="-342900" fontAlgn="base">
              <a:buFont typeface="Arial" panose="020B0604020202020204" pitchFamily="34" charset="0"/>
              <a:buChar char="•"/>
            </a:pPr>
            <a:r>
              <a:rPr lang="en-US" sz="2400" dirty="0"/>
              <a:t>The value of the right node is greater than the value of the parent node.</a:t>
            </a:r>
          </a:p>
          <a:p>
            <a:pPr marL="342900" indent="-342900">
              <a:buFont typeface="Wingdings" panose="05000000000000000000" pitchFamily="2" charset="2"/>
              <a:buChar char="Ø"/>
            </a:pPr>
            <a:endParaRPr lang="en-US" sz="2400" dirty="0"/>
          </a:p>
          <a:p>
            <a:pPr fontAlgn="base"/>
            <a:endParaRPr lang="en-US" sz="2400" b="1" dirty="0">
              <a:solidFill>
                <a:srgbClr val="FF0000"/>
              </a:solidFill>
            </a:endParaRPr>
          </a:p>
          <a:p>
            <a:pPr marL="342900" indent="-342900">
              <a:buFont typeface="Wingdings" panose="05000000000000000000" pitchFamily="2" charset="2"/>
              <a:buChar char="Ø"/>
            </a:pPr>
            <a:endParaRPr lang="en-IN" sz="2400" dirty="0"/>
          </a:p>
        </p:txBody>
      </p:sp>
      <p:pic>
        <p:nvPicPr>
          <p:cNvPr id="11" name="Picture 10"/>
          <p:cNvPicPr>
            <a:picLocks noChangeAspect="1"/>
          </p:cNvPicPr>
          <p:nvPr/>
        </p:nvPicPr>
        <p:blipFill>
          <a:blip r:embed="rId5"/>
          <a:stretch>
            <a:fillRect/>
          </a:stretch>
        </p:blipFill>
        <p:spPr>
          <a:xfrm>
            <a:off x="1835696" y="3272108"/>
            <a:ext cx="6184950" cy="3175841"/>
          </a:xfrm>
          <a:prstGeom prst="rect">
            <a:avLst/>
          </a:prstGeom>
        </p:spPr>
      </p:pic>
    </p:spTree>
    <p:extLst>
      <p:ext uri="{BB962C8B-B14F-4D97-AF65-F5344CB8AC3E}">
        <p14:creationId xmlns:p14="http://schemas.microsoft.com/office/powerpoint/2010/main" val="9459922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ADB55-3C53-1960-9802-231A64EC3F0D}"/>
            </a:ext>
          </a:extLst>
        </p:cNvPr>
        <p:cNvGrpSpPr/>
        <p:nvPr/>
      </p:nvGrpSpPr>
      <p:grpSpPr>
        <a:xfrm>
          <a:off x="0" y="0"/>
          <a:ext cx="0" cy="0"/>
          <a:chOff x="0" y="0"/>
          <a:chExt cx="0" cy="0"/>
        </a:xfrm>
      </p:grpSpPr>
      <p:pic>
        <p:nvPicPr>
          <p:cNvPr id="4" name="Content Placeholder 3">
            <a:extLst>
              <a:ext uri="{FF2B5EF4-FFF2-40B4-BE49-F238E27FC236}">
                <a16:creationId xmlns:a16="http://schemas.microsoft.com/office/drawing/2014/main" xmlns="" id="{446D4054-DC68-23F6-F5BC-F7394AD9E28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a:extLst>
              <a:ext uri="{FF2B5EF4-FFF2-40B4-BE49-F238E27FC236}">
                <a16:creationId xmlns:a16="http://schemas.microsoft.com/office/drawing/2014/main" xmlns="" id="{64C06AB1-0FEA-D879-1F4C-A54AF13BBDA7}"/>
              </a:ext>
            </a:extLst>
          </p:cNvPr>
          <p:cNvSpPr>
            <a:spLocks noChangeArrowheads="1"/>
          </p:cNvSpPr>
          <p:nvPr/>
        </p:nvSpPr>
        <p:spPr bwMode="auto">
          <a:xfrm>
            <a:off x="103414" y="298973"/>
            <a:ext cx="83570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endParaRPr lang="en-IN" sz="3200" b="1" dirty="0">
              <a:solidFill>
                <a:srgbClr val="E31E24"/>
              </a:solidFill>
              <a:cs typeface="Times New Roman" panose="02020603050405020304" pitchFamily="18" charset="0"/>
              <a:sym typeface="Arial"/>
            </a:endParaRPr>
          </a:p>
        </p:txBody>
      </p:sp>
      <p:cxnSp>
        <p:nvCxnSpPr>
          <p:cNvPr id="7" name="Straight Connector 6">
            <a:extLst>
              <a:ext uri="{FF2B5EF4-FFF2-40B4-BE49-F238E27FC236}">
                <a16:creationId xmlns:a16="http://schemas.microsoft.com/office/drawing/2014/main" xmlns="" id="{6550C769-3FF2-465E-2CF3-1703CA2E5E23}"/>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xmlns="" id="{3B7A1180-1697-901D-882B-382076FF1C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a16="http://schemas.microsoft.com/office/drawing/2014/main" xmlns="" id="{FA03BD37-21B5-DEC3-9FF3-7821A9653240}"/>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97768" y="1061448"/>
            <a:ext cx="8748463" cy="369332"/>
          </a:xfrm>
          <a:prstGeom prst="rect">
            <a:avLst/>
          </a:prstGeom>
          <a:noFill/>
        </p:spPr>
        <p:txBody>
          <a:bodyPr wrap="square" rtlCol="0">
            <a:spAutoFit/>
          </a:bodyPr>
          <a:lstStyle/>
          <a:p>
            <a:endParaRPr lang="en-IN" dirty="0"/>
          </a:p>
        </p:txBody>
      </p:sp>
      <p:sp>
        <p:nvSpPr>
          <p:cNvPr id="3" name="TextBox 2"/>
          <p:cNvSpPr txBox="1"/>
          <p:nvPr/>
        </p:nvSpPr>
        <p:spPr>
          <a:xfrm>
            <a:off x="125760" y="1154671"/>
            <a:ext cx="8928992" cy="5293757"/>
          </a:xfrm>
          <a:prstGeom prst="rect">
            <a:avLst/>
          </a:prstGeom>
          <a:noFill/>
        </p:spPr>
        <p:txBody>
          <a:bodyPr wrap="square" rtlCol="0">
            <a:spAutoFit/>
          </a:bodyPr>
          <a:lstStyle/>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2000" dirty="0">
                <a:latin typeface="Times New Roman" panose="02020603050405020304" pitchFamily="18" charset="0"/>
                <a:cs typeface="Times New Roman" panose="02020603050405020304" pitchFamily="18" charset="0"/>
                <a:hlinkClick r:id="rId5"/>
              </a:rPr>
              <a:t>https://</a:t>
            </a:r>
            <a:r>
              <a:rPr lang="en-US" sz="2000" dirty="0" smtClean="0">
                <a:latin typeface="Times New Roman" panose="02020603050405020304" pitchFamily="18" charset="0"/>
                <a:cs typeface="Times New Roman" panose="02020603050405020304" pitchFamily="18" charset="0"/>
                <a:hlinkClick r:id="rId5"/>
              </a:rPr>
              <a:t>www.youtube.com/watch?v=oSWTXtMglKE</a:t>
            </a:r>
            <a:endParaRPr lang="en-US"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latin typeface="Times New Roman" panose="02020603050405020304" pitchFamily="18" charset="0"/>
                <a:cs typeface="Times New Roman" panose="02020603050405020304" pitchFamily="18" charset="0"/>
                <a:hlinkClick r:id="rId6"/>
              </a:rPr>
              <a:t>https://www.upgrad.com/blog/5-types-of-binary-tree</a:t>
            </a:r>
            <a:r>
              <a:rPr lang="en-IN" sz="2000" dirty="0" smtClean="0">
                <a:latin typeface="Times New Roman" panose="02020603050405020304" pitchFamily="18" charset="0"/>
                <a:cs typeface="Times New Roman" panose="02020603050405020304" pitchFamily="18" charset="0"/>
                <a:hlinkClick r:id="rId6"/>
              </a:rPr>
              <a:t>/</a:t>
            </a: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smtClean="0">
                <a:latin typeface="Times New Roman" panose="02020603050405020304" pitchFamily="18" charset="0"/>
                <a:cs typeface="Times New Roman" panose="02020603050405020304" pitchFamily="18" charset="0"/>
                <a:hlinkClick r:id="rId7"/>
              </a:rPr>
              <a:t>https</a:t>
            </a:r>
            <a:r>
              <a:rPr lang="en-IN" sz="2000" dirty="0">
                <a:latin typeface="Times New Roman" panose="02020603050405020304" pitchFamily="18" charset="0"/>
                <a:cs typeface="Times New Roman" panose="02020603050405020304" pitchFamily="18" charset="0"/>
                <a:hlinkClick r:id="rId7"/>
              </a:rPr>
              <a:t>://</a:t>
            </a:r>
            <a:r>
              <a:rPr lang="en-IN" sz="2000" dirty="0" smtClean="0">
                <a:latin typeface="Times New Roman" panose="02020603050405020304" pitchFamily="18" charset="0"/>
                <a:cs typeface="Times New Roman" panose="02020603050405020304" pitchFamily="18" charset="0"/>
                <a:hlinkClick r:id="rId7"/>
              </a:rPr>
              <a:t>www.javatpoint.com/tree</a:t>
            </a: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latin typeface="Times New Roman" panose="02020603050405020304" pitchFamily="18" charset="0"/>
                <a:cs typeface="Times New Roman" panose="02020603050405020304" pitchFamily="18" charset="0"/>
                <a:hlinkClick r:id="rId8"/>
              </a:rPr>
              <a:t>https://www.geeksforgeeks.org/tree-data-structure</a:t>
            </a:r>
            <a:r>
              <a:rPr lang="en-IN" sz="2000" dirty="0" smtClean="0">
                <a:latin typeface="Times New Roman" panose="02020603050405020304" pitchFamily="18" charset="0"/>
                <a:cs typeface="Times New Roman" panose="02020603050405020304" pitchFamily="18" charset="0"/>
                <a:hlinkClick r:id="rId8"/>
              </a:rPr>
              <a:t>/</a:t>
            </a: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smtClean="0">
                <a:latin typeface="Times New Roman" panose="02020603050405020304" pitchFamily="18" charset="0"/>
                <a:cs typeface="Times New Roman" panose="02020603050405020304" pitchFamily="18" charset="0"/>
                <a:hlinkClick r:id="rId9"/>
              </a:rPr>
              <a:t>https</a:t>
            </a:r>
            <a:r>
              <a:rPr lang="en-IN" sz="2000" dirty="0">
                <a:latin typeface="Times New Roman" panose="02020603050405020304" pitchFamily="18" charset="0"/>
                <a:cs typeface="Times New Roman" panose="02020603050405020304" pitchFamily="18" charset="0"/>
                <a:hlinkClick r:id="rId9"/>
              </a:rPr>
              <a:t>://www.sanfoundry.com/1000-data-structure-questions-answers</a:t>
            </a:r>
            <a:r>
              <a:rPr lang="en-IN" sz="2000" dirty="0" smtClean="0">
                <a:latin typeface="Times New Roman" panose="02020603050405020304" pitchFamily="18" charset="0"/>
                <a:cs typeface="Times New Roman" panose="02020603050405020304" pitchFamily="18" charset="0"/>
                <a:hlinkClick r:id="rId9"/>
              </a:rPr>
              <a:t>/</a:t>
            </a: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latin typeface="Times New Roman" panose="02020603050405020304" pitchFamily="18" charset="0"/>
                <a:cs typeface="Times New Roman" panose="02020603050405020304" pitchFamily="18" charset="0"/>
                <a:hlinkClick r:id="rId10"/>
              </a:rPr>
              <a:t>https://</a:t>
            </a:r>
            <a:r>
              <a:rPr lang="en-IN" sz="2000" dirty="0" smtClean="0">
                <a:latin typeface="Times New Roman" panose="02020603050405020304" pitchFamily="18" charset="0"/>
                <a:cs typeface="Times New Roman" panose="02020603050405020304" pitchFamily="18" charset="0"/>
                <a:hlinkClick r:id="rId10"/>
              </a:rPr>
              <a:t>www.tutorialspoint.com/data_structures_algorithms/array_data_structure.htm</a:t>
            </a: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latin typeface="Times New Roman" panose="02020603050405020304" pitchFamily="18" charset="0"/>
                <a:cs typeface="Times New Roman" panose="02020603050405020304" pitchFamily="18" charset="0"/>
                <a:hlinkClick r:id="rId11"/>
              </a:rPr>
              <a:t>https://</a:t>
            </a:r>
            <a:r>
              <a:rPr lang="en-IN" sz="2000" dirty="0" smtClean="0">
                <a:latin typeface="Times New Roman" panose="02020603050405020304" pitchFamily="18" charset="0"/>
                <a:cs typeface="Times New Roman" panose="02020603050405020304" pitchFamily="18" charset="0"/>
                <a:hlinkClick r:id="rId11"/>
              </a:rPr>
              <a:t>www.tutorialspoint.com/data_structures_algorithms/tree_data_structure.htm</a:t>
            </a: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latin typeface="Times New Roman" panose="02020603050405020304" pitchFamily="18" charset="0"/>
                <a:cs typeface="Times New Roman" panose="02020603050405020304" pitchFamily="18" charset="0"/>
                <a:hlinkClick r:id="rId12"/>
              </a:rPr>
              <a:t>https://</a:t>
            </a:r>
            <a:r>
              <a:rPr lang="en-IN" sz="2000" dirty="0" smtClean="0">
                <a:latin typeface="Times New Roman" panose="02020603050405020304" pitchFamily="18" charset="0"/>
                <a:cs typeface="Times New Roman" panose="02020603050405020304" pitchFamily="18" charset="0"/>
                <a:hlinkClick r:id="rId12"/>
              </a:rPr>
              <a:t>www.simplilearn.com/tutorials/data-structure-tutorial/trees-in-data-structure</a:t>
            </a: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r>
              <a:rPr lang="en-IN" sz="2000" dirty="0">
                <a:latin typeface="Times New Roman" panose="02020603050405020304" pitchFamily="18" charset="0"/>
                <a:cs typeface="Times New Roman" panose="02020603050405020304" pitchFamily="18" charset="0"/>
                <a:hlinkClick r:id="rId13"/>
              </a:rPr>
              <a:t>https://www.scaler.com/topics/data-structures/tree-data-structure</a:t>
            </a:r>
            <a:r>
              <a:rPr lang="en-IN" sz="2000" dirty="0" smtClean="0">
                <a:latin typeface="Times New Roman" panose="02020603050405020304" pitchFamily="18" charset="0"/>
                <a:cs typeface="Times New Roman" panose="02020603050405020304" pitchFamily="18" charset="0"/>
                <a:hlinkClick r:id="rId13"/>
              </a:rPr>
              <a:t>/</a:t>
            </a: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sz="20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IN" dirty="0"/>
          </a:p>
        </p:txBody>
      </p:sp>
      <p:sp>
        <p:nvSpPr>
          <p:cNvPr id="10" name="Rectangle 1">
            <a:extLst>
              <a:ext uri="{FF2B5EF4-FFF2-40B4-BE49-F238E27FC236}">
                <a16:creationId xmlns:a16="http://schemas.microsoft.com/office/drawing/2014/main" xmlns="" id="{64C06AB1-0FEA-D879-1F4C-A54AF13BBDA7}"/>
              </a:ext>
            </a:extLst>
          </p:cNvPr>
          <p:cNvSpPr>
            <a:spLocks noChangeArrowheads="1"/>
          </p:cNvSpPr>
          <p:nvPr/>
        </p:nvSpPr>
        <p:spPr bwMode="auto">
          <a:xfrm>
            <a:off x="255814" y="451373"/>
            <a:ext cx="83570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200" b="1" dirty="0" smtClean="0">
                <a:solidFill>
                  <a:srgbClr val="E31E24"/>
                </a:solidFill>
                <a:cs typeface="Times New Roman" panose="02020603050405020304" pitchFamily="18" charset="0"/>
                <a:sym typeface="Arial"/>
              </a:rPr>
              <a:t>References</a:t>
            </a:r>
            <a:endParaRPr lang="en-IN" sz="3200" b="1" dirty="0">
              <a:solidFill>
                <a:srgbClr val="E31E24"/>
              </a:solidFill>
              <a:cs typeface="Times New Roman" panose="02020603050405020304" pitchFamily="18" charset="0"/>
              <a:sym typeface="Arial"/>
            </a:endParaRPr>
          </a:p>
        </p:txBody>
      </p:sp>
      <p:sp>
        <p:nvSpPr>
          <p:cNvPr id="11" name="Footer Placeholder 10"/>
          <p:cNvSpPr>
            <a:spLocks noGrp="1"/>
          </p:cNvSpPr>
          <p:nvPr>
            <p:ph type="ftr" sz="quarter" idx="11"/>
          </p:nvPr>
        </p:nvSpPr>
        <p:spPr/>
        <p:txBody>
          <a:bodyPr/>
          <a:lstStyle/>
          <a:p>
            <a:r>
              <a:rPr lang="en-IN" smtClean="0"/>
              <a:t>Dr. Swati, Ms Suman &amp; Ms Neetu </a:t>
            </a:r>
            <a:endParaRPr lang="en-IN"/>
          </a:p>
        </p:txBody>
      </p:sp>
    </p:spTree>
    <p:extLst>
      <p:ext uri="{BB962C8B-B14F-4D97-AF65-F5344CB8AC3E}">
        <p14:creationId xmlns:p14="http://schemas.microsoft.com/office/powerpoint/2010/main" val="77614416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0"/>
            <a:ext cx="9180512" cy="6858000"/>
          </a:xfr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2" name="TextBox 1"/>
          <p:cNvSpPr txBox="1"/>
          <p:nvPr/>
        </p:nvSpPr>
        <p:spPr>
          <a:xfrm>
            <a:off x="1835696" y="2708920"/>
            <a:ext cx="5651034" cy="1200329"/>
          </a:xfrm>
          <a:prstGeom prst="rect">
            <a:avLst/>
          </a:prstGeom>
          <a:noFill/>
        </p:spPr>
        <p:txBody>
          <a:bodyPr wrap="none" rtlCol="0">
            <a:spAutoFit/>
          </a:bodyPr>
          <a:lstStyle/>
          <a:p>
            <a:pPr algn="ctr"/>
            <a:r>
              <a:rPr lang="en-US" sz="7200" dirty="0">
                <a:solidFill>
                  <a:srgbClr val="0060AA"/>
                </a:solidFill>
                <a:latin typeface="Garamond" pitchFamily="18" charset="0"/>
              </a:rPr>
              <a:t>THANK</a:t>
            </a:r>
            <a:r>
              <a:rPr lang="en-US" sz="7200" dirty="0">
                <a:latin typeface="Garamond" pitchFamily="18" charset="0"/>
              </a:rPr>
              <a:t> </a:t>
            </a:r>
            <a:r>
              <a:rPr lang="en-US" sz="7200" dirty="0">
                <a:solidFill>
                  <a:srgbClr val="E31E24"/>
                </a:solidFill>
                <a:latin typeface="Garamond" pitchFamily="18" charset="0"/>
              </a:rPr>
              <a:t>YOU</a:t>
            </a:r>
            <a:endParaRPr lang="en-IN" sz="7200" dirty="0">
              <a:latin typeface="Garamond" pitchFamily="18" charset="0"/>
            </a:endParaRPr>
          </a:p>
        </p:txBody>
      </p:sp>
    </p:spTree>
    <p:extLst>
      <p:ext uri="{BB962C8B-B14F-4D97-AF65-F5344CB8AC3E}">
        <p14:creationId xmlns:p14="http://schemas.microsoft.com/office/powerpoint/2010/main" val="265447973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6BADB55-3C53-1960-9802-231A64EC3F0D}"/>
            </a:ext>
          </a:extLst>
        </p:cNvPr>
        <p:cNvGrpSpPr/>
        <p:nvPr/>
      </p:nvGrpSpPr>
      <p:grpSpPr>
        <a:xfrm>
          <a:off x="0" y="0"/>
          <a:ext cx="0" cy="0"/>
          <a:chOff x="0" y="0"/>
          <a:chExt cx="0" cy="0"/>
        </a:xfrm>
      </p:grpSpPr>
      <p:pic>
        <p:nvPicPr>
          <p:cNvPr id="4" name="Content Placeholder 3">
            <a:extLst>
              <a:ext uri="{FF2B5EF4-FFF2-40B4-BE49-F238E27FC236}">
                <a16:creationId xmlns="" xmlns:a16="http://schemas.microsoft.com/office/drawing/2014/main" id="{446D4054-DC68-23F6-F5BC-F7394AD9E283}"/>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cxnSp>
        <p:nvCxnSpPr>
          <p:cNvPr id="7" name="Straight Connector 6">
            <a:extLst>
              <a:ext uri="{FF2B5EF4-FFF2-40B4-BE49-F238E27FC236}">
                <a16:creationId xmlns="" xmlns:a16="http://schemas.microsoft.com/office/drawing/2014/main" id="{6550C769-3FF2-465E-2CF3-1703CA2E5E23}"/>
              </a:ext>
            </a:extLst>
          </p:cNvPr>
          <p:cNvCxnSpPr/>
          <p:nvPr/>
        </p:nvCxnSpPr>
        <p:spPr>
          <a:xfrm>
            <a:off x="0" y="1061448"/>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 xmlns:a16="http://schemas.microsoft.com/office/drawing/2014/main" id="{3B7A1180-1697-901D-882B-382076FF1CC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 xmlns:a16="http://schemas.microsoft.com/office/drawing/2014/main" id="{FA03BD37-21B5-DEC3-9FF3-7821A9653240}"/>
              </a:ext>
            </a:extLst>
          </p:cNvPr>
          <p:cNvSpPr txBox="1"/>
          <p:nvPr/>
        </p:nvSpPr>
        <p:spPr>
          <a:xfrm>
            <a:off x="179512" y="1293834"/>
            <a:ext cx="8784976" cy="372794"/>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79512" y="1458149"/>
            <a:ext cx="8748463" cy="646331"/>
          </a:xfrm>
          <a:prstGeom prst="rect">
            <a:avLst/>
          </a:prstGeom>
          <a:noFill/>
        </p:spPr>
        <p:txBody>
          <a:bodyPr wrap="square" rtlCol="0">
            <a:spAutoFit/>
          </a:bodyPr>
          <a:lstStyle/>
          <a:p>
            <a:pPr marL="285750" indent="-285750">
              <a:buFont typeface="Wingdings" panose="05000000000000000000" pitchFamily="2" charset="2"/>
              <a:buChar char="Ø"/>
            </a:pPr>
            <a:endParaRPr lang="en-US" b="1" dirty="0" smtClean="0"/>
          </a:p>
          <a:p>
            <a:pPr marL="285750" indent="-285750">
              <a:buFont typeface="Wingdings" panose="05000000000000000000" pitchFamily="2" charset="2"/>
              <a:buChar char="Ø"/>
            </a:pPr>
            <a:endParaRPr lang="en-US" b="1" dirty="0"/>
          </a:p>
        </p:txBody>
      </p:sp>
      <p:sp>
        <p:nvSpPr>
          <p:cNvPr id="10" name="Rectangle 1">
            <a:extLst>
              <a:ext uri="{FF2B5EF4-FFF2-40B4-BE49-F238E27FC236}">
                <a16:creationId xmlns="" xmlns:a16="http://schemas.microsoft.com/office/drawing/2014/main" id="{64C06AB1-0FEA-D879-1F4C-A54AF13BBDA7}"/>
              </a:ext>
            </a:extLst>
          </p:cNvPr>
          <p:cNvSpPr>
            <a:spLocks noChangeArrowheads="1"/>
          </p:cNvSpPr>
          <p:nvPr/>
        </p:nvSpPr>
        <p:spPr bwMode="auto">
          <a:xfrm>
            <a:off x="72008" y="177325"/>
            <a:ext cx="8357018"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buSzPct val="25000"/>
            </a:pPr>
            <a:r>
              <a:rPr lang="en-US" sz="36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rPr>
              <a:t>RECAP </a:t>
            </a:r>
            <a:endParaRPr lang="en-IN" sz="36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sym typeface="Arial"/>
            </a:endParaRPr>
          </a:p>
        </p:txBody>
      </p:sp>
      <p:sp>
        <p:nvSpPr>
          <p:cNvPr id="3" name="TextBox 2"/>
          <p:cNvSpPr txBox="1"/>
          <p:nvPr/>
        </p:nvSpPr>
        <p:spPr>
          <a:xfrm>
            <a:off x="72008" y="1653236"/>
            <a:ext cx="9071992" cy="2308324"/>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t>Traversal is the process of going through all nodes in the tree and printing the </a:t>
            </a:r>
            <a:r>
              <a:rPr lang="en-US" sz="2400" dirty="0" smtClean="0"/>
              <a:t>values.</a:t>
            </a:r>
          </a:p>
          <a:p>
            <a:pPr marL="342900" indent="-342900">
              <a:buFont typeface="Wingdings" panose="05000000000000000000" pitchFamily="2" charset="2"/>
              <a:buChar char="Ø"/>
            </a:pPr>
            <a:r>
              <a:rPr lang="en-US" sz="2400" dirty="0" smtClean="0"/>
              <a:t>Tree </a:t>
            </a:r>
            <a:r>
              <a:rPr lang="en-US" sz="2400" dirty="0"/>
              <a:t>Data Structure can be traversed in following ways:</a:t>
            </a:r>
          </a:p>
          <a:p>
            <a:pPr lvl="1" fontAlgn="base"/>
            <a:r>
              <a:rPr lang="en-US" sz="2400" dirty="0" err="1" smtClean="0"/>
              <a:t>Inorder</a:t>
            </a:r>
            <a:r>
              <a:rPr lang="en-US" sz="2400" dirty="0" smtClean="0"/>
              <a:t> </a:t>
            </a:r>
            <a:r>
              <a:rPr lang="en-US" sz="2400" dirty="0"/>
              <a:t>Traversal</a:t>
            </a:r>
          </a:p>
          <a:p>
            <a:pPr lvl="1" fontAlgn="base"/>
            <a:r>
              <a:rPr lang="en-US" sz="2400" dirty="0"/>
              <a:t>Preorder Traversal</a:t>
            </a:r>
          </a:p>
          <a:p>
            <a:pPr lvl="1" fontAlgn="base"/>
            <a:r>
              <a:rPr lang="en-US" sz="2400" dirty="0" err="1"/>
              <a:t>Postorder</a:t>
            </a:r>
            <a:r>
              <a:rPr lang="en-US" sz="2400" dirty="0"/>
              <a:t> </a:t>
            </a:r>
            <a:r>
              <a:rPr lang="en-US" sz="2400" dirty="0" smtClean="0"/>
              <a:t>Traversal</a:t>
            </a:r>
            <a:endParaRPr lang="en-US" sz="2400" dirty="0"/>
          </a:p>
        </p:txBody>
      </p:sp>
    </p:spTree>
    <p:extLst>
      <p:ext uri="{BB962C8B-B14F-4D97-AF65-F5344CB8AC3E}">
        <p14:creationId xmlns:p14="http://schemas.microsoft.com/office/powerpoint/2010/main" val="26254794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317165"/>
            <a:ext cx="456246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buSzPct val="25000"/>
            </a:pPr>
            <a:r>
              <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Binary Search Tree</a:t>
            </a:r>
          </a:p>
        </p:txBody>
      </p:sp>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 xmlns:a16="http://schemas.microsoft.com/office/drawing/2014/main"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239194" y="934271"/>
            <a:ext cx="8064896" cy="3046988"/>
          </a:xfrm>
          <a:prstGeom prst="rect">
            <a:avLst/>
          </a:prstGeom>
          <a:noFill/>
        </p:spPr>
        <p:txBody>
          <a:bodyPr wrap="square" rtlCol="0">
            <a:spAutoFit/>
          </a:bodyPr>
          <a:lstStyle/>
          <a:p>
            <a:pPr marL="342900" indent="-342900" fontAlgn="base">
              <a:buFont typeface="Wingdings" panose="05000000000000000000" pitchFamily="2" charset="2"/>
              <a:buChar char="Ø"/>
            </a:pPr>
            <a:r>
              <a:rPr lang="en-US" sz="2400" dirty="0"/>
              <a:t>A binary search tree(BST) is a special type of binary tree and is also known as a sorted or ordered binary tree. </a:t>
            </a:r>
            <a:endParaRPr lang="en-US" sz="2400" dirty="0" smtClean="0"/>
          </a:p>
          <a:p>
            <a:pPr marL="342900" indent="-342900" fontAlgn="base">
              <a:buFont typeface="Wingdings" panose="05000000000000000000" pitchFamily="2" charset="2"/>
              <a:buChar char="Ø"/>
            </a:pPr>
            <a:r>
              <a:rPr lang="en-US" sz="2400" dirty="0" smtClean="0"/>
              <a:t>In </a:t>
            </a:r>
            <a:r>
              <a:rPr lang="en-US" sz="2400" dirty="0"/>
              <a:t>a binary search </a:t>
            </a:r>
            <a:r>
              <a:rPr lang="en-US" sz="2400" dirty="0" smtClean="0"/>
              <a:t>tree the two properties are obeyed:</a:t>
            </a:r>
            <a:endParaRPr lang="en-US" sz="2400" dirty="0"/>
          </a:p>
          <a:p>
            <a:pPr marL="342900" indent="-342900" fontAlgn="base">
              <a:buFont typeface="Arial" panose="020B0604020202020204" pitchFamily="34" charset="0"/>
              <a:buChar char="•"/>
            </a:pPr>
            <a:r>
              <a:rPr lang="en-US" sz="2400" dirty="0" smtClean="0"/>
              <a:t> The </a:t>
            </a:r>
            <a:r>
              <a:rPr lang="en-US" sz="2400" dirty="0"/>
              <a:t>value of the left node is less than the value of the </a:t>
            </a:r>
            <a:r>
              <a:rPr lang="en-US" sz="2400" dirty="0" smtClean="0"/>
              <a:t>  </a:t>
            </a:r>
          </a:p>
          <a:p>
            <a:pPr fontAlgn="base"/>
            <a:r>
              <a:rPr lang="en-US" sz="2400" dirty="0"/>
              <a:t> </a:t>
            </a:r>
            <a:r>
              <a:rPr lang="en-US" sz="2400" dirty="0" smtClean="0"/>
              <a:t>     parent node.</a:t>
            </a:r>
          </a:p>
          <a:p>
            <a:pPr marL="342900" indent="-342900" fontAlgn="base">
              <a:buFont typeface="Arial" panose="020B0604020202020204" pitchFamily="34" charset="0"/>
              <a:buChar char="•"/>
            </a:pPr>
            <a:r>
              <a:rPr lang="en-US" sz="2400" dirty="0" smtClean="0"/>
              <a:t>The </a:t>
            </a:r>
            <a:r>
              <a:rPr lang="en-US" sz="2400" dirty="0"/>
              <a:t>value of the right node is greater than the value of the parent node.</a:t>
            </a:r>
          </a:p>
          <a:p>
            <a:endParaRPr lang="en-IN" sz="2400" dirty="0"/>
          </a:p>
        </p:txBody>
      </p:sp>
      <p:pic>
        <p:nvPicPr>
          <p:cNvPr id="3" name="Picture 2"/>
          <p:cNvPicPr>
            <a:picLocks noChangeAspect="1"/>
          </p:cNvPicPr>
          <p:nvPr/>
        </p:nvPicPr>
        <p:blipFill>
          <a:blip r:embed="rId5"/>
          <a:stretch>
            <a:fillRect/>
          </a:stretch>
        </p:blipFill>
        <p:spPr>
          <a:xfrm>
            <a:off x="2693895" y="3428999"/>
            <a:ext cx="6184950" cy="3175841"/>
          </a:xfrm>
          <a:prstGeom prst="rect">
            <a:avLst/>
          </a:prstGeom>
        </p:spPr>
      </p:pic>
    </p:spTree>
    <p:extLst>
      <p:ext uri="{BB962C8B-B14F-4D97-AF65-F5344CB8AC3E}">
        <p14:creationId xmlns:p14="http://schemas.microsoft.com/office/powerpoint/2010/main" val="302585381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317165"/>
            <a:ext cx="456246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buSzPct val="25000"/>
            </a:pPr>
            <a:r>
              <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Binary Search Tree</a:t>
            </a:r>
          </a:p>
        </p:txBody>
      </p:sp>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 xmlns:a16="http://schemas.microsoft.com/office/drawing/2014/main"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pic>
        <p:nvPicPr>
          <p:cNvPr id="8" name="Picture 7"/>
          <p:cNvPicPr>
            <a:picLocks noChangeAspect="1"/>
          </p:cNvPicPr>
          <p:nvPr/>
        </p:nvPicPr>
        <p:blipFill>
          <a:blip r:embed="rId5"/>
          <a:stretch>
            <a:fillRect/>
          </a:stretch>
        </p:blipFill>
        <p:spPr>
          <a:xfrm>
            <a:off x="179512" y="1386553"/>
            <a:ext cx="8144459" cy="4438153"/>
          </a:xfrm>
          <a:prstGeom prst="rect">
            <a:avLst/>
          </a:prstGeom>
        </p:spPr>
      </p:pic>
    </p:spTree>
    <p:extLst>
      <p:ext uri="{BB962C8B-B14F-4D97-AF65-F5344CB8AC3E}">
        <p14:creationId xmlns:p14="http://schemas.microsoft.com/office/powerpoint/2010/main" val="359835054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179512" y="317165"/>
            <a:ext cx="72491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buSzPct val="25000"/>
            </a:pPr>
            <a:r>
              <a:rPr lang="en-IN"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Creation of Binary </a:t>
            </a:r>
            <a:r>
              <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 Tree</a:t>
            </a:r>
          </a:p>
        </p:txBody>
      </p:sp>
      <p:cxnSp>
        <p:nvCxnSpPr>
          <p:cNvPr id="7" name="Straight Connector 6"/>
          <p:cNvCxnSpPr/>
          <p:nvPr/>
        </p:nvCxnSpPr>
        <p:spPr>
          <a:xfrm>
            <a:off x="-36513" y="901940"/>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 xmlns:a16="http://schemas.microsoft.com/office/drawing/2014/main"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239193" y="934271"/>
            <a:ext cx="8941319" cy="3416320"/>
          </a:xfrm>
          <a:prstGeom prst="rect">
            <a:avLst/>
          </a:prstGeom>
          <a:noFill/>
        </p:spPr>
        <p:txBody>
          <a:bodyPr wrap="square" rtlCol="0">
            <a:spAutoFit/>
          </a:bodyPr>
          <a:lstStyle/>
          <a:p>
            <a:r>
              <a:rPr lang="en-US" sz="2400" dirty="0" smtClean="0"/>
              <a:t>Creating a BST by considering the following </a:t>
            </a:r>
          </a:p>
          <a:p>
            <a:r>
              <a:rPr lang="en-US" sz="2400" dirty="0" smtClean="0"/>
              <a:t>data </a:t>
            </a:r>
            <a:r>
              <a:rPr lang="en-US" sz="2400" dirty="0"/>
              <a:t>elements </a:t>
            </a:r>
            <a:r>
              <a:rPr lang="en-US" sz="2400" b="1" dirty="0" smtClean="0"/>
              <a:t>- </a:t>
            </a:r>
            <a:r>
              <a:rPr lang="en-US" sz="2400" b="1" dirty="0"/>
              <a:t>45, 15, 79, 90, 10, 55, 12, 20, </a:t>
            </a:r>
            <a:r>
              <a:rPr lang="en-US" sz="2400" b="1" dirty="0" smtClean="0"/>
              <a:t>50</a:t>
            </a:r>
          </a:p>
          <a:p>
            <a:endParaRPr lang="en-US" sz="2400" b="1" dirty="0"/>
          </a:p>
          <a:p>
            <a:r>
              <a:rPr lang="en-IN" sz="2400" b="1" dirty="0"/>
              <a:t>Step 1 - Insert 45</a:t>
            </a:r>
            <a:r>
              <a:rPr lang="en-IN" sz="2400" b="1" dirty="0" smtClean="0"/>
              <a:t>.                           </a:t>
            </a:r>
            <a:r>
              <a:rPr lang="en-US" sz="2400" b="1" dirty="0" smtClean="0"/>
              <a:t>Step </a:t>
            </a:r>
            <a:r>
              <a:rPr lang="en-US" sz="2400" b="1" dirty="0"/>
              <a:t>2 - Insert 15.</a:t>
            </a:r>
            <a:endParaRPr lang="en-US" sz="2400" dirty="0"/>
          </a:p>
          <a:p>
            <a:r>
              <a:rPr lang="en-US" sz="2400" dirty="0" smtClean="0"/>
              <a:t>                                                           As </a:t>
            </a:r>
            <a:r>
              <a:rPr lang="en-US" sz="2400" dirty="0"/>
              <a:t>15 is smaller than 45, so insert it as </a:t>
            </a:r>
            <a:r>
              <a:rPr lang="en-US" sz="2400" dirty="0" smtClean="0"/>
              <a:t>          </a:t>
            </a:r>
          </a:p>
          <a:p>
            <a:r>
              <a:rPr lang="en-US" sz="2400" dirty="0"/>
              <a:t> </a:t>
            </a:r>
            <a:r>
              <a:rPr lang="en-US" sz="2400" dirty="0" smtClean="0"/>
              <a:t>                                                          the </a:t>
            </a:r>
            <a:r>
              <a:rPr lang="en-US" sz="2400" dirty="0"/>
              <a:t>root node of the left </a:t>
            </a:r>
            <a:r>
              <a:rPr lang="en-US" sz="2400" dirty="0" err="1"/>
              <a:t>subtree</a:t>
            </a:r>
            <a:r>
              <a:rPr lang="en-US" sz="2400" dirty="0"/>
              <a:t>.</a:t>
            </a:r>
          </a:p>
          <a:p>
            <a:endParaRPr lang="en-IN" sz="2400" b="1" dirty="0" smtClean="0"/>
          </a:p>
          <a:p>
            <a:endParaRPr lang="en-US" sz="2400" b="1" dirty="0"/>
          </a:p>
          <a:p>
            <a:endParaRPr lang="en-IN" sz="2400" dirty="0"/>
          </a:p>
        </p:txBody>
      </p:sp>
      <p:pic>
        <p:nvPicPr>
          <p:cNvPr id="12" name="Picture 11"/>
          <p:cNvPicPr>
            <a:picLocks noChangeAspect="1"/>
          </p:cNvPicPr>
          <p:nvPr/>
        </p:nvPicPr>
        <p:blipFill>
          <a:blip r:embed="rId5"/>
          <a:stretch>
            <a:fillRect/>
          </a:stretch>
        </p:blipFill>
        <p:spPr>
          <a:xfrm>
            <a:off x="323528" y="3205914"/>
            <a:ext cx="1314450" cy="1495425"/>
          </a:xfrm>
          <a:prstGeom prst="rect">
            <a:avLst/>
          </a:prstGeom>
        </p:spPr>
      </p:pic>
      <p:pic>
        <p:nvPicPr>
          <p:cNvPr id="13" name="Picture 12"/>
          <p:cNvPicPr>
            <a:picLocks noChangeAspect="1"/>
          </p:cNvPicPr>
          <p:nvPr/>
        </p:nvPicPr>
        <p:blipFill>
          <a:blip r:embed="rId6"/>
          <a:stretch>
            <a:fillRect/>
          </a:stretch>
        </p:blipFill>
        <p:spPr>
          <a:xfrm>
            <a:off x="4139952" y="3717032"/>
            <a:ext cx="3467100" cy="2341689"/>
          </a:xfrm>
          <a:prstGeom prst="rect">
            <a:avLst/>
          </a:prstGeom>
        </p:spPr>
      </p:pic>
    </p:spTree>
    <p:extLst>
      <p:ext uri="{BB962C8B-B14F-4D97-AF65-F5344CB8AC3E}">
        <p14:creationId xmlns:p14="http://schemas.microsoft.com/office/powerpoint/2010/main" val="64596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ppt_x"/>
                                          </p:val>
                                        </p:tav>
                                        <p:tav tm="100000">
                                          <p:val>
                                            <p:strVal val="#ppt_x"/>
                                          </p:val>
                                        </p:tav>
                                      </p:tavLst>
                                    </p:anim>
                                    <p:anim calcmode="lin" valueType="num">
                                      <p:cBhvr additive="base">
                                        <p:cTn id="1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20188" y="70794"/>
            <a:ext cx="72491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buSzPct val="25000"/>
            </a:pPr>
            <a:r>
              <a:rPr lang="en-IN"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Creation of Binary </a:t>
            </a:r>
            <a:r>
              <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 Tree</a:t>
            </a:r>
          </a:p>
        </p:txBody>
      </p:sp>
      <p:cxnSp>
        <p:nvCxnSpPr>
          <p:cNvPr id="7" name="Straight Connector 6"/>
          <p:cNvCxnSpPr/>
          <p:nvPr/>
        </p:nvCxnSpPr>
        <p:spPr>
          <a:xfrm>
            <a:off x="-36513" y="655569"/>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 xmlns:a16="http://schemas.microsoft.com/office/drawing/2014/main"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19597" y="639612"/>
            <a:ext cx="8941319" cy="2677656"/>
          </a:xfrm>
          <a:prstGeom prst="rect">
            <a:avLst/>
          </a:prstGeom>
          <a:noFill/>
        </p:spPr>
        <p:txBody>
          <a:bodyPr wrap="square" rtlCol="0">
            <a:spAutoFit/>
          </a:bodyPr>
          <a:lstStyle/>
          <a:p>
            <a:r>
              <a:rPr lang="en-IN" sz="2400" b="1" dirty="0" smtClean="0"/>
              <a:t>Step 3 </a:t>
            </a:r>
            <a:r>
              <a:rPr lang="en-IN" sz="2400" b="1" dirty="0"/>
              <a:t>- Insert 79</a:t>
            </a:r>
            <a:r>
              <a:rPr lang="en-IN" sz="2400" b="1" dirty="0" smtClean="0"/>
              <a:t>.</a:t>
            </a:r>
          </a:p>
          <a:p>
            <a:r>
              <a:rPr lang="en-US" sz="2400" dirty="0"/>
              <a:t>As 79 is greater than 45, </a:t>
            </a:r>
            <a:r>
              <a:rPr lang="en-US" sz="2400" dirty="0" smtClean="0"/>
              <a:t>so </a:t>
            </a:r>
            <a:r>
              <a:rPr lang="en-US" sz="2400" dirty="0"/>
              <a:t>insert it as the root node of the right </a:t>
            </a:r>
            <a:r>
              <a:rPr lang="en-US" sz="2400" dirty="0" err="1"/>
              <a:t>subtree</a:t>
            </a:r>
            <a:r>
              <a:rPr lang="en-US" sz="2400" dirty="0"/>
              <a:t>.</a:t>
            </a:r>
            <a:r>
              <a:rPr lang="en-IN" sz="2400" b="1" dirty="0" smtClean="0"/>
              <a:t>  </a:t>
            </a:r>
          </a:p>
          <a:p>
            <a:r>
              <a:rPr lang="en-US" sz="2400" dirty="0" smtClean="0"/>
              <a:t>         </a:t>
            </a:r>
          </a:p>
          <a:p>
            <a:endParaRPr lang="en-IN" sz="2400" b="1" dirty="0" smtClean="0"/>
          </a:p>
          <a:p>
            <a:endParaRPr lang="en-US" sz="2400" b="1" dirty="0"/>
          </a:p>
          <a:p>
            <a:endParaRPr lang="en-IN" sz="2400" dirty="0"/>
          </a:p>
        </p:txBody>
      </p:sp>
      <p:pic>
        <p:nvPicPr>
          <p:cNvPr id="3" name="Picture 2"/>
          <p:cNvPicPr>
            <a:picLocks noChangeAspect="1"/>
          </p:cNvPicPr>
          <p:nvPr/>
        </p:nvPicPr>
        <p:blipFill>
          <a:blip r:embed="rId5"/>
          <a:stretch>
            <a:fillRect/>
          </a:stretch>
        </p:blipFill>
        <p:spPr>
          <a:xfrm>
            <a:off x="2195736" y="1436635"/>
            <a:ext cx="3657600" cy="1776342"/>
          </a:xfrm>
          <a:prstGeom prst="rect">
            <a:avLst/>
          </a:prstGeom>
        </p:spPr>
      </p:pic>
      <p:sp>
        <p:nvSpPr>
          <p:cNvPr id="8" name="Rectangle 7"/>
          <p:cNvSpPr/>
          <p:nvPr/>
        </p:nvSpPr>
        <p:spPr>
          <a:xfrm>
            <a:off x="179512" y="3357746"/>
            <a:ext cx="8615092" cy="1569660"/>
          </a:xfrm>
          <a:prstGeom prst="rect">
            <a:avLst/>
          </a:prstGeom>
        </p:spPr>
        <p:txBody>
          <a:bodyPr wrap="square">
            <a:spAutoFit/>
          </a:bodyPr>
          <a:lstStyle/>
          <a:p>
            <a:r>
              <a:rPr lang="en-IN" sz="2400" b="1" dirty="0"/>
              <a:t>Step 4 - Insert 90</a:t>
            </a:r>
            <a:r>
              <a:rPr lang="en-IN" sz="2400" b="1" dirty="0" smtClean="0"/>
              <a:t>.</a:t>
            </a:r>
          </a:p>
          <a:p>
            <a:r>
              <a:rPr lang="en-US" sz="2400" dirty="0"/>
              <a:t>90 is greater than 45 and 79, so it will be inserted as the right </a:t>
            </a:r>
            <a:r>
              <a:rPr lang="en-US" sz="2400" dirty="0" err="1"/>
              <a:t>subtree</a:t>
            </a:r>
            <a:r>
              <a:rPr lang="en-US" sz="2400" dirty="0"/>
              <a:t> of 79</a:t>
            </a:r>
            <a:r>
              <a:rPr lang="en-US" sz="2400" dirty="0" smtClean="0"/>
              <a:t>.</a:t>
            </a:r>
          </a:p>
          <a:p>
            <a:endParaRPr lang="en-IN" sz="2400" b="1" dirty="0"/>
          </a:p>
        </p:txBody>
      </p:sp>
      <p:pic>
        <p:nvPicPr>
          <p:cNvPr id="10" name="Picture 9"/>
          <p:cNvPicPr>
            <a:picLocks noChangeAspect="1"/>
          </p:cNvPicPr>
          <p:nvPr/>
        </p:nvPicPr>
        <p:blipFill>
          <a:blip r:embed="rId6"/>
          <a:stretch>
            <a:fillRect/>
          </a:stretch>
        </p:blipFill>
        <p:spPr>
          <a:xfrm>
            <a:off x="2698975" y="4255921"/>
            <a:ext cx="3898059" cy="2370541"/>
          </a:xfrm>
          <a:prstGeom prst="rect">
            <a:avLst/>
          </a:prstGeom>
        </p:spPr>
      </p:pic>
    </p:spTree>
    <p:extLst>
      <p:ext uri="{BB962C8B-B14F-4D97-AF65-F5344CB8AC3E}">
        <p14:creationId xmlns:p14="http://schemas.microsoft.com/office/powerpoint/2010/main" val="354649870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20188" y="70794"/>
            <a:ext cx="72491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buSzPct val="25000"/>
            </a:pPr>
            <a:r>
              <a:rPr lang="en-IN"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Creation of Binary </a:t>
            </a:r>
            <a:r>
              <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 Tree</a:t>
            </a:r>
          </a:p>
        </p:txBody>
      </p:sp>
      <p:cxnSp>
        <p:nvCxnSpPr>
          <p:cNvPr id="7" name="Straight Connector 6"/>
          <p:cNvCxnSpPr/>
          <p:nvPr/>
        </p:nvCxnSpPr>
        <p:spPr>
          <a:xfrm>
            <a:off x="-36513" y="655569"/>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 xmlns:a16="http://schemas.microsoft.com/office/drawing/2014/main"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19597" y="639612"/>
            <a:ext cx="8941319" cy="3046988"/>
          </a:xfrm>
          <a:prstGeom prst="rect">
            <a:avLst/>
          </a:prstGeom>
          <a:noFill/>
        </p:spPr>
        <p:txBody>
          <a:bodyPr wrap="square" rtlCol="0">
            <a:spAutoFit/>
          </a:bodyPr>
          <a:lstStyle/>
          <a:p>
            <a:r>
              <a:rPr lang="en-IN" sz="2400" b="1" dirty="0"/>
              <a:t>Step 5 - Insert </a:t>
            </a:r>
            <a:r>
              <a:rPr lang="en-IN" sz="2400" b="1" dirty="0" smtClean="0"/>
              <a:t>10.</a:t>
            </a:r>
          </a:p>
          <a:p>
            <a:r>
              <a:rPr lang="en-US" sz="2400" dirty="0"/>
              <a:t>10 is smaller than 45 and 15, so it will be inserted as a left </a:t>
            </a:r>
            <a:r>
              <a:rPr lang="en-US" sz="2400" dirty="0" err="1"/>
              <a:t>subtree</a:t>
            </a:r>
            <a:r>
              <a:rPr lang="en-US" sz="2400" dirty="0"/>
              <a:t> of 15.</a:t>
            </a:r>
          </a:p>
          <a:p>
            <a:r>
              <a:rPr lang="en-US" sz="2400" dirty="0"/>
              <a:t/>
            </a:r>
            <a:br>
              <a:rPr lang="en-US" sz="2400" dirty="0"/>
            </a:br>
            <a:r>
              <a:rPr lang="en-US" sz="2400" dirty="0"/>
              <a:t>         </a:t>
            </a:r>
            <a:endParaRPr lang="en-US" sz="2400" dirty="0" smtClean="0"/>
          </a:p>
          <a:p>
            <a:endParaRPr lang="en-IN" sz="2400" b="1" dirty="0" smtClean="0"/>
          </a:p>
          <a:p>
            <a:endParaRPr lang="en-US" sz="2400" b="1" dirty="0"/>
          </a:p>
          <a:p>
            <a:endParaRPr lang="en-IN" sz="2400" dirty="0"/>
          </a:p>
        </p:txBody>
      </p:sp>
      <p:sp>
        <p:nvSpPr>
          <p:cNvPr id="8" name="Rectangle 7"/>
          <p:cNvSpPr/>
          <p:nvPr/>
        </p:nvSpPr>
        <p:spPr>
          <a:xfrm>
            <a:off x="147497" y="3259782"/>
            <a:ext cx="8615092" cy="2308324"/>
          </a:xfrm>
          <a:prstGeom prst="rect">
            <a:avLst/>
          </a:prstGeom>
        </p:spPr>
        <p:txBody>
          <a:bodyPr wrap="square">
            <a:spAutoFit/>
          </a:bodyPr>
          <a:lstStyle/>
          <a:p>
            <a:endParaRPr lang="en-IN" sz="2400" b="1" dirty="0"/>
          </a:p>
          <a:p>
            <a:r>
              <a:rPr lang="en-IN" sz="2400" b="1" dirty="0"/>
              <a:t>Step 6 - Insert </a:t>
            </a:r>
            <a:r>
              <a:rPr lang="en-IN" sz="2400" b="1" dirty="0" smtClean="0"/>
              <a:t>55.</a:t>
            </a:r>
          </a:p>
          <a:p>
            <a:r>
              <a:rPr lang="en-US" sz="2400" dirty="0"/>
              <a:t>55 is larger than 45 and smaller than 79, so it will be inserted as the left </a:t>
            </a:r>
            <a:r>
              <a:rPr lang="en-US" sz="2400" dirty="0" err="1"/>
              <a:t>subtree</a:t>
            </a:r>
            <a:r>
              <a:rPr lang="en-US" sz="2400" dirty="0"/>
              <a:t> of 79.</a:t>
            </a:r>
          </a:p>
          <a:p>
            <a:r>
              <a:rPr lang="en-US" sz="2400" dirty="0"/>
              <a:t/>
            </a:r>
            <a:br>
              <a:rPr lang="en-US" sz="2400" dirty="0"/>
            </a:br>
            <a:endParaRPr lang="en-IN" sz="2400" b="1" dirty="0"/>
          </a:p>
        </p:txBody>
      </p:sp>
      <p:pic>
        <p:nvPicPr>
          <p:cNvPr id="11" name="Picture 10"/>
          <p:cNvPicPr>
            <a:picLocks noChangeAspect="1"/>
          </p:cNvPicPr>
          <p:nvPr/>
        </p:nvPicPr>
        <p:blipFill>
          <a:blip r:embed="rId5"/>
          <a:stretch>
            <a:fillRect/>
          </a:stretch>
        </p:blipFill>
        <p:spPr>
          <a:xfrm>
            <a:off x="2339752" y="1516419"/>
            <a:ext cx="5719376" cy="2157404"/>
          </a:xfrm>
          <a:prstGeom prst="rect">
            <a:avLst/>
          </a:prstGeom>
        </p:spPr>
      </p:pic>
      <p:pic>
        <p:nvPicPr>
          <p:cNvPr id="12" name="Picture 11"/>
          <p:cNvPicPr>
            <a:picLocks noChangeAspect="1"/>
          </p:cNvPicPr>
          <p:nvPr/>
        </p:nvPicPr>
        <p:blipFill>
          <a:blip r:embed="rId6"/>
          <a:stretch>
            <a:fillRect/>
          </a:stretch>
        </p:blipFill>
        <p:spPr>
          <a:xfrm>
            <a:off x="2915816" y="4491075"/>
            <a:ext cx="5040560" cy="2035299"/>
          </a:xfrm>
          <a:prstGeom prst="rect">
            <a:avLst/>
          </a:prstGeom>
        </p:spPr>
      </p:pic>
    </p:spTree>
    <p:extLst>
      <p:ext uri="{BB962C8B-B14F-4D97-AF65-F5344CB8AC3E}">
        <p14:creationId xmlns:p14="http://schemas.microsoft.com/office/powerpoint/2010/main" val="39578949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1" y="0"/>
            <a:ext cx="9180512" cy="6885384"/>
          </a:xfrm>
        </p:spPr>
      </p:pic>
      <p:sp>
        <p:nvSpPr>
          <p:cNvPr id="5" name="Rectangle 1"/>
          <p:cNvSpPr>
            <a:spLocks noChangeArrowheads="1"/>
          </p:cNvSpPr>
          <p:nvPr/>
        </p:nvSpPr>
        <p:spPr bwMode="auto">
          <a:xfrm>
            <a:off x="20188" y="70794"/>
            <a:ext cx="72491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fontAlgn="base">
              <a:buSzPct val="25000"/>
            </a:pPr>
            <a:r>
              <a:rPr lang="en-IN" sz="3200" b="1" kern="100" dirty="0" smtClean="0">
                <a:solidFill>
                  <a:srgbClr val="E31E24"/>
                </a:solidFill>
                <a:latin typeface="Verdana" panose="020B0604030504040204" pitchFamily="34" charset="0"/>
                <a:ea typeface="Times New Roman" panose="02020603050405020304" pitchFamily="18" charset="0"/>
                <a:cs typeface="Times New Roman" panose="02020603050405020304" pitchFamily="18" charset="0"/>
              </a:rPr>
              <a:t>Creation of Binary </a:t>
            </a:r>
            <a:r>
              <a:rPr lang="en-IN" sz="3200" b="1" kern="100" dirty="0">
                <a:solidFill>
                  <a:srgbClr val="E31E24"/>
                </a:solidFill>
                <a:latin typeface="Verdana" panose="020B0604030504040204" pitchFamily="34" charset="0"/>
                <a:ea typeface="Times New Roman" panose="02020603050405020304" pitchFamily="18" charset="0"/>
                <a:cs typeface="Times New Roman" panose="02020603050405020304" pitchFamily="18" charset="0"/>
              </a:rPr>
              <a:t>Search Tree</a:t>
            </a:r>
          </a:p>
        </p:txBody>
      </p:sp>
      <p:cxnSp>
        <p:nvCxnSpPr>
          <p:cNvPr id="7" name="Straight Connector 6"/>
          <p:cNvCxnSpPr/>
          <p:nvPr/>
        </p:nvCxnSpPr>
        <p:spPr>
          <a:xfrm>
            <a:off x="-36513" y="655569"/>
            <a:ext cx="9180513" cy="0"/>
          </a:xfrm>
          <a:prstGeom prst="line">
            <a:avLst/>
          </a:prstGeom>
          <a:ln w="25400">
            <a:solidFill>
              <a:srgbClr val="0060AA"/>
            </a:solidFill>
          </a:ln>
        </p:spPr>
        <p:style>
          <a:lnRef idx="1">
            <a:schemeClr val="accent1"/>
          </a:lnRef>
          <a:fillRef idx="0">
            <a:schemeClr val="accent1"/>
          </a:fillRef>
          <a:effectRef idx="0">
            <a:schemeClr val="accent1"/>
          </a:effectRef>
          <a:fontRef idx="minor">
            <a:schemeClr val="tx1"/>
          </a:fontRef>
        </p:style>
      </p:cxnSp>
      <p:pic>
        <p:nvPicPr>
          <p:cNvPr id="9" name="Picture 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08" y="6309320"/>
            <a:ext cx="2411760" cy="346691"/>
          </a:xfrm>
          <a:prstGeom prst="rect">
            <a:avLst/>
          </a:prstGeom>
        </p:spPr>
      </p:pic>
      <p:sp>
        <p:nvSpPr>
          <p:cNvPr id="6" name="TextBox 5">
            <a:extLst>
              <a:ext uri="{FF2B5EF4-FFF2-40B4-BE49-F238E27FC236}">
                <a16:creationId xmlns="" xmlns:a16="http://schemas.microsoft.com/office/drawing/2014/main" id="{AE24D516-77C6-C96A-5F77-D099623448D8}"/>
              </a:ext>
            </a:extLst>
          </p:cNvPr>
          <p:cNvSpPr txBox="1"/>
          <p:nvPr/>
        </p:nvSpPr>
        <p:spPr>
          <a:xfrm>
            <a:off x="179512" y="1293834"/>
            <a:ext cx="8784976" cy="829266"/>
          </a:xfrm>
          <a:prstGeom prst="rect">
            <a:avLst/>
          </a:prstGeom>
          <a:noFill/>
        </p:spPr>
        <p:txBody>
          <a:bodyPr wrap="square">
            <a:spAutoFit/>
          </a:bodyPr>
          <a:lstStyle/>
          <a:p>
            <a:pPr marL="0" marR="0" algn="just" fontAlgn="base">
              <a:lnSpc>
                <a:spcPct val="107000"/>
              </a:lnSpc>
              <a:spcBef>
                <a:spcPts val="0"/>
              </a:spcBef>
              <a:spcAft>
                <a:spcPts val="0"/>
              </a:spcAft>
            </a:pPr>
            <a:r>
              <a:rPr lang="en-US" sz="18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rPr>
              <a:t> </a:t>
            </a:r>
            <a:endParaRPr lang="en-US" sz="2400" kern="100" dirty="0">
              <a:solidFill>
                <a:srgbClr val="000000"/>
              </a:solidFill>
              <a:effectLst/>
              <a:latin typeface="Verdana" panose="020B0604030504040204" pitchFamily="34" charset="0"/>
              <a:ea typeface="Times New Roman" panose="02020603050405020304" pitchFamily="18" charset="0"/>
              <a:cs typeface="Times New Roman" panose="02020603050405020304" pitchFamily="18" charset="0"/>
            </a:endParaRPr>
          </a:p>
          <a:p>
            <a:pPr marL="0" marR="0" algn="just" fontAlgn="base">
              <a:lnSpc>
                <a:spcPct val="107000"/>
              </a:lnSpc>
              <a:spcBef>
                <a:spcPts val="0"/>
              </a:spcBef>
              <a:spcAft>
                <a:spcPts val="0"/>
              </a:spcAft>
            </a:pPr>
            <a:endParaRPr lang="en-US" sz="2800" kern="100" dirty="0">
              <a:effectLst/>
              <a:latin typeface="+mj-lt"/>
              <a:ea typeface="Calibri" panose="020F0502020204030204" pitchFamily="34" charset="0"/>
              <a:cs typeface="Times New Roman" panose="02020603050405020304" pitchFamily="18" charset="0"/>
            </a:endParaRPr>
          </a:p>
        </p:txBody>
      </p:sp>
      <p:sp>
        <p:nvSpPr>
          <p:cNvPr id="2" name="TextBox 1"/>
          <p:cNvSpPr txBox="1"/>
          <p:nvPr/>
        </p:nvSpPr>
        <p:spPr>
          <a:xfrm>
            <a:off x="119597" y="639612"/>
            <a:ext cx="8941319" cy="2677656"/>
          </a:xfrm>
          <a:prstGeom prst="rect">
            <a:avLst/>
          </a:prstGeom>
          <a:noFill/>
        </p:spPr>
        <p:txBody>
          <a:bodyPr wrap="square" rtlCol="0">
            <a:spAutoFit/>
          </a:bodyPr>
          <a:lstStyle/>
          <a:p>
            <a:r>
              <a:rPr lang="en-IN" sz="2400" b="1" dirty="0"/>
              <a:t>Step 7</a:t>
            </a:r>
            <a:r>
              <a:rPr lang="en-IN" sz="2400" b="1" dirty="0" smtClean="0"/>
              <a:t>- </a:t>
            </a:r>
            <a:r>
              <a:rPr lang="en-IN" sz="2400" b="1" dirty="0"/>
              <a:t>Insert </a:t>
            </a:r>
            <a:r>
              <a:rPr lang="en-IN" sz="2400" b="1" dirty="0" smtClean="0"/>
              <a:t>12.</a:t>
            </a:r>
          </a:p>
          <a:p>
            <a:r>
              <a:rPr lang="en-US" sz="2400" dirty="0"/>
              <a:t>12 is smaller than 45 and 15 but greater than 10, so it will be inserted as the right </a:t>
            </a:r>
            <a:r>
              <a:rPr lang="en-US" sz="2400" dirty="0" err="1"/>
              <a:t>subtree</a:t>
            </a:r>
            <a:r>
              <a:rPr lang="en-US" sz="2400" dirty="0"/>
              <a:t> of 10</a:t>
            </a:r>
            <a:br>
              <a:rPr lang="en-US" sz="2400" dirty="0"/>
            </a:br>
            <a:r>
              <a:rPr lang="en-US" sz="2400" dirty="0"/>
              <a:t>         </a:t>
            </a:r>
            <a:endParaRPr lang="en-US" sz="2400" dirty="0" smtClean="0"/>
          </a:p>
          <a:p>
            <a:endParaRPr lang="en-IN" sz="2400" b="1" dirty="0" smtClean="0"/>
          </a:p>
          <a:p>
            <a:endParaRPr lang="en-US" sz="2400" b="1" dirty="0"/>
          </a:p>
          <a:p>
            <a:endParaRPr lang="en-IN" sz="2400" dirty="0"/>
          </a:p>
        </p:txBody>
      </p:sp>
      <p:sp>
        <p:nvSpPr>
          <p:cNvPr id="8" name="Rectangle 7"/>
          <p:cNvSpPr/>
          <p:nvPr/>
        </p:nvSpPr>
        <p:spPr>
          <a:xfrm>
            <a:off x="147497" y="3259782"/>
            <a:ext cx="8615092" cy="2308324"/>
          </a:xfrm>
          <a:prstGeom prst="rect">
            <a:avLst/>
          </a:prstGeom>
        </p:spPr>
        <p:txBody>
          <a:bodyPr wrap="square">
            <a:spAutoFit/>
          </a:bodyPr>
          <a:lstStyle/>
          <a:p>
            <a:endParaRPr lang="en-IN" sz="2400" b="1" dirty="0"/>
          </a:p>
          <a:p>
            <a:r>
              <a:rPr lang="en-IN" sz="2400" b="1" dirty="0"/>
              <a:t>Step </a:t>
            </a:r>
            <a:r>
              <a:rPr lang="en-IN" sz="2400" b="1" dirty="0" smtClean="0"/>
              <a:t>8 </a:t>
            </a:r>
            <a:r>
              <a:rPr lang="en-IN" sz="2400" b="1" dirty="0"/>
              <a:t>-  Insert 20</a:t>
            </a:r>
            <a:r>
              <a:rPr lang="en-IN" sz="2400" b="1" dirty="0" smtClean="0"/>
              <a:t>.</a:t>
            </a:r>
          </a:p>
          <a:p>
            <a:r>
              <a:rPr lang="en-US" sz="2400" dirty="0"/>
              <a:t>20 is smaller than 45 but greater than 15, so it will be inserted as the right </a:t>
            </a:r>
            <a:r>
              <a:rPr lang="en-US" sz="2400" dirty="0" err="1"/>
              <a:t>subtree</a:t>
            </a:r>
            <a:r>
              <a:rPr lang="en-US" sz="2400" dirty="0"/>
              <a:t> of 15</a:t>
            </a:r>
            <a:r>
              <a:rPr lang="en-US" sz="2400" dirty="0" smtClean="0"/>
              <a:t>.</a:t>
            </a:r>
            <a:endParaRPr lang="en-US" sz="2400" dirty="0"/>
          </a:p>
          <a:p>
            <a:r>
              <a:rPr lang="en-US" sz="2400" dirty="0"/>
              <a:t/>
            </a:r>
            <a:br>
              <a:rPr lang="en-US" sz="2400" dirty="0"/>
            </a:br>
            <a:endParaRPr lang="en-IN" sz="2400" b="1" dirty="0"/>
          </a:p>
        </p:txBody>
      </p:sp>
      <p:pic>
        <p:nvPicPr>
          <p:cNvPr id="3" name="Picture 2"/>
          <p:cNvPicPr>
            <a:picLocks noChangeAspect="1"/>
          </p:cNvPicPr>
          <p:nvPr/>
        </p:nvPicPr>
        <p:blipFill>
          <a:blip r:embed="rId5"/>
          <a:stretch>
            <a:fillRect/>
          </a:stretch>
        </p:blipFill>
        <p:spPr>
          <a:xfrm>
            <a:off x="3672408" y="1530527"/>
            <a:ext cx="5292080" cy="2219334"/>
          </a:xfrm>
          <a:prstGeom prst="rect">
            <a:avLst/>
          </a:prstGeom>
        </p:spPr>
      </p:pic>
      <p:pic>
        <p:nvPicPr>
          <p:cNvPr id="10" name="Picture 9"/>
          <p:cNvPicPr>
            <a:picLocks noChangeAspect="1"/>
          </p:cNvPicPr>
          <p:nvPr/>
        </p:nvPicPr>
        <p:blipFill>
          <a:blip r:embed="rId6"/>
          <a:stretch>
            <a:fillRect/>
          </a:stretch>
        </p:blipFill>
        <p:spPr>
          <a:xfrm>
            <a:off x="3196163" y="4634583"/>
            <a:ext cx="5667375" cy="1890761"/>
          </a:xfrm>
          <a:prstGeom prst="rect">
            <a:avLst/>
          </a:prstGeom>
        </p:spPr>
      </p:pic>
    </p:spTree>
    <p:extLst>
      <p:ext uri="{BB962C8B-B14F-4D97-AF65-F5344CB8AC3E}">
        <p14:creationId xmlns:p14="http://schemas.microsoft.com/office/powerpoint/2010/main" val="157575588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9800</TotalTime>
  <Words>920</Words>
  <Application>Microsoft Office PowerPoint</Application>
  <PresentationFormat>On-screen Show (4:3)</PresentationFormat>
  <Paragraphs>265</Paragraphs>
  <Slides>28</Slides>
  <Notes>26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28</vt:i4>
      </vt:variant>
    </vt:vector>
  </HeadingPairs>
  <TitlesOfParts>
    <vt:vector size="39" baseType="lpstr">
      <vt:lpstr>Arial</vt:lpstr>
      <vt:lpstr>Arial Black</vt:lpstr>
      <vt:lpstr>Calibri</vt:lpstr>
      <vt:lpstr>Courier New</vt:lpstr>
      <vt:lpstr>Garamond</vt:lpstr>
      <vt:lpstr>Sylfaen</vt:lpstr>
      <vt:lpstr>Symbol</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Operations on Binary Search Tree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WEBDEV</dc:creator>
  <cp:lastModifiedBy>Microsoft account</cp:lastModifiedBy>
  <cp:revision>840</cp:revision>
  <cp:lastPrinted>2022-09-05T08:43:44Z</cp:lastPrinted>
  <dcterms:created xsi:type="dcterms:W3CDTF">2020-01-16T09:05:56Z</dcterms:created>
  <dcterms:modified xsi:type="dcterms:W3CDTF">2025-08-07T16:32:48Z</dcterms:modified>
</cp:coreProperties>
</file>