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887" r:id="rId2"/>
    <p:sldId id="571" r:id="rId3"/>
    <p:sldId id="560" r:id="rId4"/>
    <p:sldId id="580" r:id="rId5"/>
    <p:sldId id="587" r:id="rId6"/>
    <p:sldId id="623" r:id="rId7"/>
    <p:sldId id="607" r:id="rId8"/>
    <p:sldId id="625" r:id="rId9"/>
    <p:sldId id="626" r:id="rId10"/>
    <p:sldId id="702" r:id="rId11"/>
    <p:sldId id="880" r:id="rId12"/>
    <p:sldId id="881" r:id="rId13"/>
    <p:sldId id="627" r:id="rId14"/>
    <p:sldId id="618" r:id="rId15"/>
    <p:sldId id="628" r:id="rId16"/>
    <p:sldId id="629" r:id="rId17"/>
    <p:sldId id="630" r:id="rId18"/>
    <p:sldId id="631" r:id="rId19"/>
    <p:sldId id="882" r:id="rId20"/>
    <p:sldId id="884" r:id="rId21"/>
    <p:sldId id="885" r:id="rId22"/>
    <p:sldId id="883" r:id="rId23"/>
    <p:sldId id="886" r:id="rId24"/>
    <p:sldId id="713" r:id="rId25"/>
    <p:sldId id="632" r:id="rId26"/>
    <p:sldId id="636" r:id="rId27"/>
    <p:sldId id="633" r:id="rId28"/>
    <p:sldId id="634" r:id="rId29"/>
    <p:sldId id="878" r:id="rId30"/>
    <p:sldId id="639" r:id="rId31"/>
    <p:sldId id="643" r:id="rId32"/>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E24"/>
    <a:srgbClr val="0060AA"/>
    <a:srgbClr val="0066B3"/>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88000" autoAdjust="0"/>
  </p:normalViewPr>
  <p:slideViewPr>
    <p:cSldViewPr>
      <p:cViewPr varScale="1">
        <p:scale>
          <a:sx n="77" d="100"/>
          <a:sy n="77" d="100"/>
        </p:scale>
        <p:origin x="1123"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72BFB-7AD4-4E70-B6BA-DC2B3F4F583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IN"/>
        </a:p>
      </dgm:t>
    </dgm:pt>
    <dgm:pt modelId="{0D684EAB-94C0-4E9E-9CA9-A8419FADC72B}">
      <dgm:prSet phldrT="[Text]" custT="1"/>
      <dgm:spPr>
        <a:solidFill>
          <a:srgbClr val="92D050"/>
        </a:solidFill>
      </dgm:spPr>
      <dgm:t>
        <a:bodyPr/>
        <a:lstStyle/>
        <a:p>
          <a:r>
            <a:rPr lang="en-US" sz="2400" b="1" dirty="0" smtClean="0">
              <a:solidFill>
                <a:schemeClr val="tx1"/>
              </a:solidFill>
            </a:rPr>
            <a:t>Searching a Node in BST</a:t>
          </a:r>
          <a:endParaRPr lang="en-IN" sz="2400" b="1" dirty="0">
            <a:solidFill>
              <a:schemeClr val="tx1"/>
            </a:solidFill>
          </a:endParaRPr>
        </a:p>
      </dgm:t>
    </dgm:pt>
    <dgm:pt modelId="{E2635514-60AA-4BD3-A3E4-B9E2D410FB2C}" type="parTrans" cxnId="{DE49C229-FF00-46A1-B729-66F88DF6E58A}">
      <dgm:prSet/>
      <dgm:spPr/>
      <dgm:t>
        <a:bodyPr/>
        <a:lstStyle/>
        <a:p>
          <a:endParaRPr lang="en-IN"/>
        </a:p>
      </dgm:t>
    </dgm:pt>
    <dgm:pt modelId="{4BA10792-FF5C-40BE-A169-6D8325A4859C}" type="sibTrans" cxnId="{DE49C229-FF00-46A1-B729-66F88DF6E58A}">
      <dgm:prSet/>
      <dgm:spPr/>
      <dgm:t>
        <a:bodyPr/>
        <a:lstStyle/>
        <a:p>
          <a:endParaRPr lang="en-IN"/>
        </a:p>
      </dgm:t>
    </dgm:pt>
    <dgm:pt modelId="{B68E0CBB-B503-48B5-A481-D6D255AFF164}">
      <dgm:prSet phldrT="[Text]"/>
      <dgm:spPr/>
      <dgm:t>
        <a:bodyPr/>
        <a:lstStyle/>
        <a:p>
          <a:endParaRPr lang="en-IN" dirty="0"/>
        </a:p>
      </dgm:t>
    </dgm:pt>
    <dgm:pt modelId="{71F1B68F-FA2F-492C-9C6E-C67D72D2BF18}" type="parTrans" cxnId="{CA094B2F-5084-4198-9C50-E5DD2A329238}">
      <dgm:prSet/>
      <dgm:spPr/>
      <dgm:t>
        <a:bodyPr/>
        <a:lstStyle/>
        <a:p>
          <a:endParaRPr lang="en-IN"/>
        </a:p>
      </dgm:t>
    </dgm:pt>
    <dgm:pt modelId="{7E9A3AAF-C2E6-458F-AE73-C778400E52CD}" type="sibTrans" cxnId="{CA094B2F-5084-4198-9C50-E5DD2A329238}">
      <dgm:prSet/>
      <dgm:spPr/>
      <dgm:t>
        <a:bodyPr/>
        <a:lstStyle/>
        <a:p>
          <a:endParaRPr lang="en-IN"/>
        </a:p>
      </dgm:t>
    </dgm:pt>
    <dgm:pt modelId="{533EFC90-29A0-4422-9F62-7C6ACA6E80E4}">
      <dgm:prSet phldrT="[Text]" custT="1"/>
      <dgm:spPr/>
      <dgm:t>
        <a:bodyPr/>
        <a:lstStyle/>
        <a:p>
          <a:r>
            <a:rPr lang="en-US" sz="2400" b="1" dirty="0" smtClean="0">
              <a:solidFill>
                <a:schemeClr val="tx1"/>
              </a:solidFill>
            </a:rPr>
            <a:t>Insertion a new Node in BST</a:t>
          </a:r>
          <a:endParaRPr lang="en-IN" sz="2400" b="1" i="0" dirty="0">
            <a:solidFill>
              <a:schemeClr val="tx1"/>
            </a:solidFill>
          </a:endParaRPr>
        </a:p>
      </dgm:t>
    </dgm:pt>
    <dgm:pt modelId="{1EE4244C-3C5B-47E7-9E2E-DEAFFF4E91A6}" type="parTrans" cxnId="{522A1B2B-D8CD-48E4-8B07-78FB69BCD7FF}">
      <dgm:prSet/>
      <dgm:spPr/>
      <dgm:t>
        <a:bodyPr/>
        <a:lstStyle/>
        <a:p>
          <a:endParaRPr lang="en-IN"/>
        </a:p>
      </dgm:t>
    </dgm:pt>
    <dgm:pt modelId="{C11E7009-04F5-4E49-B7B2-8FCAEC7791B8}" type="sibTrans" cxnId="{522A1B2B-D8CD-48E4-8B07-78FB69BCD7FF}">
      <dgm:prSet/>
      <dgm:spPr/>
      <dgm:t>
        <a:bodyPr/>
        <a:lstStyle/>
        <a:p>
          <a:endParaRPr lang="en-IN"/>
        </a:p>
      </dgm:t>
    </dgm:pt>
    <dgm:pt modelId="{E18C3B70-D9AE-443C-A98C-BC6087152C8F}">
      <dgm:prSet phldrT="[Text]"/>
      <dgm:spPr/>
      <dgm:t>
        <a:bodyPr/>
        <a:lstStyle/>
        <a:p>
          <a:endParaRPr lang="en-IN" dirty="0"/>
        </a:p>
      </dgm:t>
    </dgm:pt>
    <dgm:pt modelId="{3AD17FC0-593E-437C-8986-B6C5B2D18315}" type="parTrans" cxnId="{6B964C4B-D83F-4586-85C0-92961D3E475D}">
      <dgm:prSet/>
      <dgm:spPr/>
      <dgm:t>
        <a:bodyPr/>
        <a:lstStyle/>
        <a:p>
          <a:endParaRPr lang="en-IN"/>
        </a:p>
      </dgm:t>
    </dgm:pt>
    <dgm:pt modelId="{D5E79E83-699B-4253-B2FA-79A845B9B02F}" type="sibTrans" cxnId="{6B964C4B-D83F-4586-85C0-92961D3E475D}">
      <dgm:prSet/>
      <dgm:spPr/>
      <dgm:t>
        <a:bodyPr/>
        <a:lstStyle/>
        <a:p>
          <a:endParaRPr lang="en-IN"/>
        </a:p>
      </dgm:t>
    </dgm:pt>
    <dgm:pt modelId="{24C800F5-EBEB-42F6-A6F8-A0266B92E08D}">
      <dgm:prSet phldrT="[Text]" custT="1"/>
      <dgm:spPr>
        <a:solidFill>
          <a:schemeClr val="tx2">
            <a:lumMod val="40000"/>
            <a:lumOff val="60000"/>
          </a:schemeClr>
        </a:solidFill>
      </dgm:spPr>
      <dgm:t>
        <a:bodyPr/>
        <a:lstStyle/>
        <a:p>
          <a:r>
            <a:rPr lang="en-US" sz="2400" b="1" dirty="0" smtClean="0">
              <a:solidFill>
                <a:schemeClr val="tx1"/>
              </a:solidFill>
            </a:rPr>
            <a:t>Deleting a Node in BST</a:t>
          </a:r>
          <a:endParaRPr lang="en-IN" sz="2400" b="1" dirty="0">
            <a:solidFill>
              <a:schemeClr val="tx1"/>
            </a:solidFill>
          </a:endParaRPr>
        </a:p>
      </dgm:t>
    </dgm:pt>
    <dgm:pt modelId="{4D9BD087-DA44-4FBB-9C5D-BB05F43F31C6}" type="parTrans" cxnId="{559A5446-DF5C-4EDA-AB2C-69F9E7D4677E}">
      <dgm:prSet/>
      <dgm:spPr/>
      <dgm:t>
        <a:bodyPr/>
        <a:lstStyle/>
        <a:p>
          <a:endParaRPr lang="en-IN"/>
        </a:p>
      </dgm:t>
    </dgm:pt>
    <dgm:pt modelId="{C30C405C-DFE2-4A4F-86AA-DBDB2BA05A96}" type="sibTrans" cxnId="{559A5446-DF5C-4EDA-AB2C-69F9E7D4677E}">
      <dgm:prSet/>
      <dgm:spPr/>
      <dgm:t>
        <a:bodyPr/>
        <a:lstStyle/>
        <a:p>
          <a:endParaRPr lang="en-IN"/>
        </a:p>
      </dgm:t>
    </dgm:pt>
    <dgm:pt modelId="{D7972E75-76D7-4C7D-B40A-908EA894E432}" type="pres">
      <dgm:prSet presAssocID="{A2172BFB-7AD4-4E70-B6BA-DC2B3F4F5838}" presName="linear" presStyleCnt="0">
        <dgm:presLayoutVars>
          <dgm:animLvl val="lvl"/>
          <dgm:resizeHandles val="exact"/>
        </dgm:presLayoutVars>
      </dgm:prSet>
      <dgm:spPr/>
      <dgm:t>
        <a:bodyPr/>
        <a:lstStyle/>
        <a:p>
          <a:endParaRPr lang="en-IN"/>
        </a:p>
      </dgm:t>
    </dgm:pt>
    <dgm:pt modelId="{2228016E-E9FF-4EF9-8AF8-7302CED141AD}" type="pres">
      <dgm:prSet presAssocID="{0D684EAB-94C0-4E9E-9CA9-A8419FADC72B}" presName="parentText" presStyleLbl="node1" presStyleIdx="0" presStyleCnt="3">
        <dgm:presLayoutVars>
          <dgm:chMax val="0"/>
          <dgm:bulletEnabled val="1"/>
        </dgm:presLayoutVars>
      </dgm:prSet>
      <dgm:spPr/>
      <dgm:t>
        <a:bodyPr/>
        <a:lstStyle/>
        <a:p>
          <a:endParaRPr lang="en-IN"/>
        </a:p>
      </dgm:t>
    </dgm:pt>
    <dgm:pt modelId="{E6B0E609-E055-4BE3-A646-5C8258945148}" type="pres">
      <dgm:prSet presAssocID="{0D684EAB-94C0-4E9E-9CA9-A8419FADC72B}" presName="childText" presStyleLbl="revTx" presStyleIdx="0" presStyleCnt="2">
        <dgm:presLayoutVars>
          <dgm:bulletEnabled val="1"/>
        </dgm:presLayoutVars>
      </dgm:prSet>
      <dgm:spPr/>
      <dgm:t>
        <a:bodyPr/>
        <a:lstStyle/>
        <a:p>
          <a:endParaRPr lang="en-IN"/>
        </a:p>
      </dgm:t>
    </dgm:pt>
    <dgm:pt modelId="{691C1408-B222-4110-9904-5DE725D1E4FB}" type="pres">
      <dgm:prSet presAssocID="{533EFC90-29A0-4422-9F62-7C6ACA6E80E4}" presName="parentText" presStyleLbl="node1" presStyleIdx="1" presStyleCnt="3" custLinFactNeighborX="-53" custLinFactNeighborY="-57841">
        <dgm:presLayoutVars>
          <dgm:chMax val="0"/>
          <dgm:bulletEnabled val="1"/>
        </dgm:presLayoutVars>
      </dgm:prSet>
      <dgm:spPr/>
      <dgm:t>
        <a:bodyPr/>
        <a:lstStyle/>
        <a:p>
          <a:endParaRPr lang="en-IN"/>
        </a:p>
      </dgm:t>
    </dgm:pt>
    <dgm:pt modelId="{61664315-FBD1-4698-9261-D66879E47C14}" type="pres">
      <dgm:prSet presAssocID="{533EFC90-29A0-4422-9F62-7C6ACA6E80E4}" presName="childText" presStyleLbl="revTx" presStyleIdx="1" presStyleCnt="2">
        <dgm:presLayoutVars>
          <dgm:bulletEnabled val="1"/>
        </dgm:presLayoutVars>
      </dgm:prSet>
      <dgm:spPr/>
      <dgm:t>
        <a:bodyPr/>
        <a:lstStyle/>
        <a:p>
          <a:endParaRPr lang="en-IN"/>
        </a:p>
      </dgm:t>
    </dgm:pt>
    <dgm:pt modelId="{8CC7DBE8-EDD3-4A5C-AFCD-009662F82A4E}" type="pres">
      <dgm:prSet presAssocID="{24C800F5-EBEB-42F6-A6F8-A0266B92E08D}" presName="parentText" presStyleLbl="node1" presStyleIdx="2" presStyleCnt="3" custLinFactY="-6910" custLinFactNeighborX="860" custLinFactNeighborY="-100000">
        <dgm:presLayoutVars>
          <dgm:chMax val="0"/>
          <dgm:bulletEnabled val="1"/>
        </dgm:presLayoutVars>
      </dgm:prSet>
      <dgm:spPr/>
      <dgm:t>
        <a:bodyPr/>
        <a:lstStyle/>
        <a:p>
          <a:endParaRPr lang="en-IN"/>
        </a:p>
      </dgm:t>
    </dgm:pt>
  </dgm:ptLst>
  <dgm:cxnLst>
    <dgm:cxn modelId="{98C64836-18E2-4DA7-AA02-43F4AEA669DC}" type="presOf" srcId="{B68E0CBB-B503-48B5-A481-D6D255AFF164}" destId="{E6B0E609-E055-4BE3-A646-5C8258945148}" srcOrd="0" destOrd="0" presId="urn:microsoft.com/office/officeart/2005/8/layout/vList2"/>
    <dgm:cxn modelId="{559A5446-DF5C-4EDA-AB2C-69F9E7D4677E}" srcId="{A2172BFB-7AD4-4E70-B6BA-DC2B3F4F5838}" destId="{24C800F5-EBEB-42F6-A6F8-A0266B92E08D}" srcOrd="2" destOrd="0" parTransId="{4D9BD087-DA44-4FBB-9C5D-BB05F43F31C6}" sibTransId="{C30C405C-DFE2-4A4F-86AA-DBDB2BA05A96}"/>
    <dgm:cxn modelId="{6B964C4B-D83F-4586-85C0-92961D3E475D}" srcId="{533EFC90-29A0-4422-9F62-7C6ACA6E80E4}" destId="{E18C3B70-D9AE-443C-A98C-BC6087152C8F}" srcOrd="0" destOrd="0" parTransId="{3AD17FC0-593E-437C-8986-B6C5B2D18315}" sibTransId="{D5E79E83-699B-4253-B2FA-79A845B9B02F}"/>
    <dgm:cxn modelId="{522A1B2B-D8CD-48E4-8B07-78FB69BCD7FF}" srcId="{A2172BFB-7AD4-4E70-B6BA-DC2B3F4F5838}" destId="{533EFC90-29A0-4422-9F62-7C6ACA6E80E4}" srcOrd="1" destOrd="0" parTransId="{1EE4244C-3C5B-47E7-9E2E-DEAFFF4E91A6}" sibTransId="{C11E7009-04F5-4E49-B7B2-8FCAEC7791B8}"/>
    <dgm:cxn modelId="{DE49C229-FF00-46A1-B729-66F88DF6E58A}" srcId="{A2172BFB-7AD4-4E70-B6BA-DC2B3F4F5838}" destId="{0D684EAB-94C0-4E9E-9CA9-A8419FADC72B}" srcOrd="0" destOrd="0" parTransId="{E2635514-60AA-4BD3-A3E4-B9E2D410FB2C}" sibTransId="{4BA10792-FF5C-40BE-A169-6D8325A4859C}"/>
    <dgm:cxn modelId="{2B79AF19-97C5-4908-862C-2817EB290C1E}" type="presOf" srcId="{0D684EAB-94C0-4E9E-9CA9-A8419FADC72B}" destId="{2228016E-E9FF-4EF9-8AF8-7302CED141AD}" srcOrd="0" destOrd="0" presId="urn:microsoft.com/office/officeart/2005/8/layout/vList2"/>
    <dgm:cxn modelId="{F3C34E15-CE9F-46BB-9CA6-D336685A0292}" type="presOf" srcId="{A2172BFB-7AD4-4E70-B6BA-DC2B3F4F5838}" destId="{D7972E75-76D7-4C7D-B40A-908EA894E432}" srcOrd="0" destOrd="0" presId="urn:microsoft.com/office/officeart/2005/8/layout/vList2"/>
    <dgm:cxn modelId="{F04813C9-2F6A-4202-803B-F34FCDE4CCA8}" type="presOf" srcId="{533EFC90-29A0-4422-9F62-7C6ACA6E80E4}" destId="{691C1408-B222-4110-9904-5DE725D1E4FB}" srcOrd="0" destOrd="0" presId="urn:microsoft.com/office/officeart/2005/8/layout/vList2"/>
    <dgm:cxn modelId="{CA094B2F-5084-4198-9C50-E5DD2A329238}" srcId="{0D684EAB-94C0-4E9E-9CA9-A8419FADC72B}" destId="{B68E0CBB-B503-48B5-A481-D6D255AFF164}" srcOrd="0" destOrd="0" parTransId="{71F1B68F-FA2F-492C-9C6E-C67D72D2BF18}" sibTransId="{7E9A3AAF-C2E6-458F-AE73-C778400E52CD}"/>
    <dgm:cxn modelId="{288E267C-E228-4358-B141-D678A37FCFDF}" type="presOf" srcId="{E18C3B70-D9AE-443C-A98C-BC6087152C8F}" destId="{61664315-FBD1-4698-9261-D66879E47C14}" srcOrd="0" destOrd="0" presId="urn:microsoft.com/office/officeart/2005/8/layout/vList2"/>
    <dgm:cxn modelId="{2CE454F9-AEDB-4C9C-988F-8DFD81F8093B}" type="presOf" srcId="{24C800F5-EBEB-42F6-A6F8-A0266B92E08D}" destId="{8CC7DBE8-EDD3-4A5C-AFCD-009662F82A4E}" srcOrd="0" destOrd="0" presId="urn:microsoft.com/office/officeart/2005/8/layout/vList2"/>
    <dgm:cxn modelId="{DC210160-1794-406A-A67F-1EA6275DBB85}" type="presParOf" srcId="{D7972E75-76D7-4C7D-B40A-908EA894E432}" destId="{2228016E-E9FF-4EF9-8AF8-7302CED141AD}" srcOrd="0" destOrd="0" presId="urn:microsoft.com/office/officeart/2005/8/layout/vList2"/>
    <dgm:cxn modelId="{3D95A281-FC1D-40F0-A6E9-82C038318B11}" type="presParOf" srcId="{D7972E75-76D7-4C7D-B40A-908EA894E432}" destId="{E6B0E609-E055-4BE3-A646-5C8258945148}" srcOrd="1" destOrd="0" presId="urn:microsoft.com/office/officeart/2005/8/layout/vList2"/>
    <dgm:cxn modelId="{A1A650EC-F7F0-409D-BB37-D8E62B9E7B37}" type="presParOf" srcId="{D7972E75-76D7-4C7D-B40A-908EA894E432}" destId="{691C1408-B222-4110-9904-5DE725D1E4FB}" srcOrd="2" destOrd="0" presId="urn:microsoft.com/office/officeart/2005/8/layout/vList2"/>
    <dgm:cxn modelId="{E5D40D7A-9254-4BB3-95EF-6655A768C6A1}" type="presParOf" srcId="{D7972E75-76D7-4C7D-B40A-908EA894E432}" destId="{61664315-FBD1-4698-9261-D66879E47C14}" srcOrd="3" destOrd="0" presId="urn:microsoft.com/office/officeart/2005/8/layout/vList2"/>
    <dgm:cxn modelId="{A31780FE-BCEB-4A64-9123-C457070EF2D3}" type="presParOf" srcId="{D7972E75-76D7-4C7D-B40A-908EA894E432}" destId="{8CC7DBE8-EDD3-4A5C-AFCD-009662F82A4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07-08-2025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a:t>
            </a:fld>
            <a:endParaRPr lang="en-IN"/>
          </a:p>
        </p:txBody>
      </p:sp>
    </p:spTree>
    <p:extLst>
      <p:ext uri="{BB962C8B-B14F-4D97-AF65-F5344CB8AC3E}">
        <p14:creationId xmlns:p14="http://schemas.microsoft.com/office/powerpoint/2010/main" val="270910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13</a:t>
            </a:fld>
            <a:endParaRPr lang="en-IN"/>
          </a:p>
        </p:txBody>
      </p:sp>
    </p:spTree>
    <p:extLst>
      <p:ext uri="{BB962C8B-B14F-4D97-AF65-F5344CB8AC3E}">
        <p14:creationId xmlns:p14="http://schemas.microsoft.com/office/powerpoint/2010/main" val="375441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14</a:t>
            </a:fld>
            <a:endParaRPr lang="en-IN"/>
          </a:p>
        </p:txBody>
      </p:sp>
    </p:spTree>
    <p:extLst>
      <p:ext uri="{BB962C8B-B14F-4D97-AF65-F5344CB8AC3E}">
        <p14:creationId xmlns:p14="http://schemas.microsoft.com/office/powerpoint/2010/main" val="191956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15</a:t>
            </a:fld>
            <a:endParaRPr lang="en-IN"/>
          </a:p>
        </p:txBody>
      </p:sp>
    </p:spTree>
    <p:extLst>
      <p:ext uri="{BB962C8B-B14F-4D97-AF65-F5344CB8AC3E}">
        <p14:creationId xmlns:p14="http://schemas.microsoft.com/office/powerpoint/2010/main" val="3858424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16</a:t>
            </a:fld>
            <a:endParaRPr lang="en-IN"/>
          </a:p>
        </p:txBody>
      </p:sp>
    </p:spTree>
    <p:extLst>
      <p:ext uri="{BB962C8B-B14F-4D97-AF65-F5344CB8AC3E}">
        <p14:creationId xmlns:p14="http://schemas.microsoft.com/office/powerpoint/2010/main" val="2305391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17</a:t>
            </a:fld>
            <a:endParaRPr lang="en-IN"/>
          </a:p>
        </p:txBody>
      </p:sp>
    </p:spTree>
    <p:extLst>
      <p:ext uri="{BB962C8B-B14F-4D97-AF65-F5344CB8AC3E}">
        <p14:creationId xmlns:p14="http://schemas.microsoft.com/office/powerpoint/2010/main" val="1215212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18</a:t>
            </a:fld>
            <a:endParaRPr lang="en-IN"/>
          </a:p>
        </p:txBody>
      </p:sp>
    </p:spTree>
    <p:extLst>
      <p:ext uri="{BB962C8B-B14F-4D97-AF65-F5344CB8AC3E}">
        <p14:creationId xmlns:p14="http://schemas.microsoft.com/office/powerpoint/2010/main" val="337665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24</a:t>
            </a:fld>
            <a:endParaRPr lang="en-IN"/>
          </a:p>
        </p:txBody>
      </p:sp>
    </p:spTree>
    <p:extLst>
      <p:ext uri="{BB962C8B-B14F-4D97-AF65-F5344CB8AC3E}">
        <p14:creationId xmlns:p14="http://schemas.microsoft.com/office/powerpoint/2010/main" val="305254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25</a:t>
            </a:fld>
            <a:endParaRPr lang="en-IN"/>
          </a:p>
        </p:txBody>
      </p:sp>
    </p:spTree>
    <p:extLst>
      <p:ext uri="{BB962C8B-B14F-4D97-AF65-F5344CB8AC3E}">
        <p14:creationId xmlns:p14="http://schemas.microsoft.com/office/powerpoint/2010/main" val="3105232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26</a:t>
            </a:fld>
            <a:endParaRPr lang="en-IN"/>
          </a:p>
        </p:txBody>
      </p:sp>
    </p:spTree>
    <p:extLst>
      <p:ext uri="{BB962C8B-B14F-4D97-AF65-F5344CB8AC3E}">
        <p14:creationId xmlns:p14="http://schemas.microsoft.com/office/powerpoint/2010/main" val="1078239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27</a:t>
            </a:fld>
            <a:endParaRPr lang="en-IN"/>
          </a:p>
        </p:txBody>
      </p:sp>
    </p:spTree>
    <p:extLst>
      <p:ext uri="{BB962C8B-B14F-4D97-AF65-F5344CB8AC3E}">
        <p14:creationId xmlns:p14="http://schemas.microsoft.com/office/powerpoint/2010/main" val="187009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0974DFB-3008-8543-633F-58A4FDCE5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405E617-873D-1C3C-F1FE-596A7096C4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0C17E02-BCF9-92D4-5122-7BCC78C0136E}"/>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7DB01162-177B-B734-FFE6-17BCFEDA52EB}"/>
              </a:ext>
            </a:extLst>
          </p:cNvPr>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993367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28</a:t>
            </a:fld>
            <a:endParaRPr lang="en-IN"/>
          </a:p>
        </p:txBody>
      </p:sp>
    </p:spTree>
    <p:extLst>
      <p:ext uri="{BB962C8B-B14F-4D97-AF65-F5344CB8AC3E}">
        <p14:creationId xmlns:p14="http://schemas.microsoft.com/office/powerpoint/2010/main" val="377734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A22BD2B-7558-AC42-0F89-11BB869D799C}"/>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 xmlns:a16="http://schemas.microsoft.com/office/drawing/2014/main" id="{E84625AE-FFFA-4019-4485-254214019FA9}"/>
              </a:ext>
            </a:extLst>
          </p:cNvPr>
          <p:cNvSpPr>
            <a:spLocks noGrp="1"/>
          </p:cNvSpPr>
          <p:nvPr>
            <p:ph type="sldNum" sz="quarter" idx="5"/>
          </p:nvPr>
        </p:nvSpPr>
        <p:spPr/>
        <p:txBody>
          <a:bodyPr/>
          <a:lstStyle/>
          <a:p>
            <a:fld id="{DAB949B3-C4AB-4FB2-8B24-B07A558BD59F}" type="slidenum">
              <a:rPr lang="en-IN" smtClean="0"/>
              <a:t>29</a:t>
            </a:fld>
            <a:endParaRPr lang="en-IN"/>
          </a:p>
        </p:txBody>
      </p:sp>
    </p:spTree>
    <p:extLst>
      <p:ext uri="{BB962C8B-B14F-4D97-AF65-F5344CB8AC3E}">
        <p14:creationId xmlns:p14="http://schemas.microsoft.com/office/powerpoint/2010/main" val="1065261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A22BD2B-7558-AC42-0F89-11BB869D799C}"/>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 xmlns:a16="http://schemas.microsoft.com/office/drawing/2014/main" id="{E84625AE-FFFA-4019-4485-254214019FA9}"/>
              </a:ext>
            </a:extLst>
          </p:cNvPr>
          <p:cNvSpPr>
            <a:spLocks noGrp="1"/>
          </p:cNvSpPr>
          <p:nvPr>
            <p:ph type="sldNum" sz="quarter" idx="5"/>
          </p:nvPr>
        </p:nvSpPr>
        <p:spPr/>
        <p:txBody>
          <a:bodyPr/>
          <a:lstStyle/>
          <a:p>
            <a:fld id="{DAB949B3-C4AB-4FB2-8B24-B07A558BD59F}" type="slidenum">
              <a:rPr lang="en-IN" smtClean="0"/>
              <a:t>30</a:t>
            </a:fld>
            <a:endParaRPr lang="en-IN"/>
          </a:p>
        </p:txBody>
      </p:sp>
    </p:spTree>
    <p:extLst>
      <p:ext uri="{BB962C8B-B14F-4D97-AF65-F5344CB8AC3E}">
        <p14:creationId xmlns:p14="http://schemas.microsoft.com/office/powerpoint/2010/main" val="314771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871688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165392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7021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271311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263430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547768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1692776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07-08-2025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07-08-2025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07-08-2025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07-08-2025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8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onlinegdb.com/RhKosnZb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s://onlinegdb.com/RhKosnZb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onlinegdb.com/RhKosnZb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nlinegdb.com/RhKosnZb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hyperlink" Target="https://www.geeksforgeeks.org/tree-data-structure/" TargetMode="External"/><Relationship Id="rId13" Type="http://schemas.openxmlformats.org/officeDocument/2006/relationships/hyperlink" Target="https://www.scaler.com/topics/data-structures/tree-data-structure/" TargetMode="External"/><Relationship Id="rId3" Type="http://schemas.openxmlformats.org/officeDocument/2006/relationships/image" Target="../media/image1.png"/><Relationship Id="rId7" Type="http://schemas.openxmlformats.org/officeDocument/2006/relationships/hyperlink" Target="https://www.javatpoint.com/tree" TargetMode="External"/><Relationship Id="rId12" Type="http://schemas.openxmlformats.org/officeDocument/2006/relationships/hyperlink" Target="https://www.simplilearn.com/tutorials/data-structure-tutorial/trees-in-data-structur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upgrad.com/blog/5-types-of-binary-tree/" TargetMode="External"/><Relationship Id="rId11" Type="http://schemas.openxmlformats.org/officeDocument/2006/relationships/hyperlink" Target="https://www.tutorialspoint.com/data_structures_algorithms/tree_data_structure.htm" TargetMode="External"/><Relationship Id="rId5" Type="http://schemas.openxmlformats.org/officeDocument/2006/relationships/hyperlink" Target="https://www.youtube.com/watch?v=oSWTXtMglKE" TargetMode="External"/><Relationship Id="rId10" Type="http://schemas.openxmlformats.org/officeDocument/2006/relationships/hyperlink" Target="https://www.tutorialspoint.com/data_structures_algorithms/array_data_structure.htm" TargetMode="External"/><Relationship Id="rId4" Type="http://schemas.openxmlformats.org/officeDocument/2006/relationships/image" Target="../media/image3.png"/><Relationship Id="rId9" Type="http://schemas.openxmlformats.org/officeDocument/2006/relationships/hyperlink" Target="https://www.sanfoundry.com/1000-data-structure-questions-answer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7272"/>
            <a:ext cx="9144000" cy="6895272"/>
          </a:xfr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0788" y="969957"/>
            <a:ext cx="4797049" cy="690655"/>
          </a:xfrm>
          <a:prstGeom prst="rect">
            <a:avLst/>
          </a:prstGeom>
        </p:spPr>
      </p:pic>
      <p:sp>
        <p:nvSpPr>
          <p:cNvPr id="3" name="Rectangle 1">
            <a:extLst>
              <a:ext uri="{FF2B5EF4-FFF2-40B4-BE49-F238E27FC236}">
                <a16:creationId xmlns="" xmlns:a16="http://schemas.microsoft.com/office/drawing/2014/main" id="{0A7DA37A-11B2-EE8B-F6D4-23A07A6F9262}"/>
              </a:ext>
            </a:extLst>
          </p:cNvPr>
          <p:cNvSpPr>
            <a:spLocks noChangeArrowheads="1"/>
          </p:cNvSpPr>
          <p:nvPr/>
        </p:nvSpPr>
        <p:spPr bwMode="auto">
          <a:xfrm>
            <a:off x="1240846" y="4203550"/>
            <a:ext cx="6480720" cy="53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lgn="ctr">
              <a:buSzPct val="25000"/>
            </a:pPr>
            <a:r>
              <a:rPr lang="en-US" sz="1500" b="1" kern="100" dirty="0">
                <a:latin typeface="Sylfaen" panose="010A0502050306030303" pitchFamily="18" charset="0"/>
                <a:ea typeface="Times New Roman" panose="02020603050405020304" pitchFamily="18" charset="0"/>
                <a:cs typeface="Times New Roman" panose="02020603050405020304" pitchFamily="18" charset="0"/>
              </a:rPr>
              <a:t>Associate Professor, School of Engineering &amp; Technology </a:t>
            </a:r>
          </a:p>
          <a:p>
            <a:pPr lvl="0" algn="ctr">
              <a:buSzPct val="25000"/>
            </a:pPr>
            <a:r>
              <a:rPr lang="en-US" sz="1500" b="1" kern="100" dirty="0">
                <a:latin typeface="Sylfaen" panose="010A0502050306030303" pitchFamily="18" charset="0"/>
                <a:ea typeface="Times New Roman" panose="02020603050405020304" pitchFamily="18" charset="0"/>
                <a:cs typeface="Times New Roman" panose="02020603050405020304" pitchFamily="18" charset="0"/>
              </a:rPr>
              <a:t>K.R. </a:t>
            </a:r>
            <a:r>
              <a:rPr lang="en-US" sz="1500" b="1" kern="100" dirty="0" err="1">
                <a:latin typeface="Sylfaen" panose="010A0502050306030303" pitchFamily="18" charset="0"/>
                <a:ea typeface="Times New Roman" panose="02020603050405020304" pitchFamily="18" charset="0"/>
                <a:cs typeface="Times New Roman" panose="02020603050405020304" pitchFamily="18" charset="0"/>
              </a:rPr>
              <a:t>Mangalam</a:t>
            </a:r>
            <a:r>
              <a:rPr lang="en-US" sz="1500" b="1" kern="100" dirty="0">
                <a:latin typeface="Sylfaen" panose="010A0502050306030303" pitchFamily="18" charset="0"/>
                <a:ea typeface="Times New Roman" panose="02020603050405020304" pitchFamily="18" charset="0"/>
                <a:cs typeface="Times New Roman" panose="02020603050405020304" pitchFamily="18" charset="0"/>
              </a:rPr>
              <a:t> University </a:t>
            </a:r>
            <a:endParaRPr lang="en-IN" sz="1500" b="1" dirty="0">
              <a:solidFill>
                <a:srgbClr val="E31E24"/>
              </a:solidFill>
              <a:latin typeface="Sylfaen" panose="010A0502050306030303" pitchFamily="18" charset="0"/>
              <a:cs typeface="Times New Roman" panose="02020603050405020304" pitchFamily="18" charset="0"/>
              <a:sym typeface="Arial"/>
            </a:endParaRPr>
          </a:p>
        </p:txBody>
      </p:sp>
      <p:sp>
        <p:nvSpPr>
          <p:cNvPr id="6" name="Rectangle 1">
            <a:extLst>
              <a:ext uri="{FF2B5EF4-FFF2-40B4-BE49-F238E27FC236}">
                <a16:creationId xmlns="" xmlns:a16="http://schemas.microsoft.com/office/drawing/2014/main" id="{5BBDD341-9065-6500-56A4-3D760AE6D8BD}"/>
              </a:ext>
            </a:extLst>
          </p:cNvPr>
          <p:cNvSpPr>
            <a:spLocks noChangeArrowheads="1"/>
          </p:cNvSpPr>
          <p:nvPr/>
        </p:nvSpPr>
        <p:spPr bwMode="auto">
          <a:xfrm>
            <a:off x="1218381" y="2066484"/>
            <a:ext cx="6372708" cy="9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lgn="ctr">
              <a:buSzPct val="25000"/>
            </a:pPr>
            <a:r>
              <a:rPr lang="en-US" sz="2400" b="1" kern="100" dirty="0">
                <a:latin typeface="Verdana" panose="020B0604030504040204" pitchFamily="34" charset="0"/>
                <a:ea typeface="Times New Roman" panose="02020603050405020304" pitchFamily="18" charset="0"/>
                <a:cs typeface="Times New Roman" panose="02020603050405020304" pitchFamily="18" charset="0"/>
              </a:rPr>
              <a:t>	</a:t>
            </a:r>
            <a:r>
              <a:rPr lang="en-US" sz="3000" b="1" kern="100" dirty="0">
                <a:latin typeface="Verdana" panose="020B0604030504040204" pitchFamily="34" charset="0"/>
                <a:ea typeface="Times New Roman" panose="02020603050405020304" pitchFamily="18" charset="0"/>
                <a:cs typeface="Times New Roman" panose="02020603050405020304" pitchFamily="18" charset="0"/>
              </a:rPr>
              <a:t>Data Structure</a:t>
            </a:r>
          </a:p>
          <a:p>
            <a:pPr lvl="0" algn="ctr">
              <a:buSzPct val="25000"/>
            </a:pPr>
            <a:r>
              <a:rPr lang="en-US" sz="2700" b="1" kern="100" dirty="0">
                <a:latin typeface="Verdana" panose="020B0604030504040204" pitchFamily="34" charset="0"/>
                <a:ea typeface="Times New Roman" panose="02020603050405020304" pitchFamily="18" charset="0"/>
                <a:cs typeface="Times New Roman" panose="02020603050405020304" pitchFamily="18" charset="0"/>
                <a:sym typeface="Arial"/>
              </a:rPr>
              <a:t>Course Code : ENCS205</a:t>
            </a:r>
            <a:endParaRPr lang="en-IN" sz="2700" b="1" kern="100" dirty="0">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7" name="Rectangle 1">
            <a:extLst>
              <a:ext uri="{FF2B5EF4-FFF2-40B4-BE49-F238E27FC236}">
                <a16:creationId xmlns="" xmlns:a16="http://schemas.microsoft.com/office/drawing/2014/main" id="{99D8B597-3B07-52D6-2F94-7B4B11AB32A8}"/>
              </a:ext>
            </a:extLst>
          </p:cNvPr>
          <p:cNvSpPr>
            <a:spLocks noChangeArrowheads="1"/>
          </p:cNvSpPr>
          <p:nvPr/>
        </p:nvSpPr>
        <p:spPr bwMode="auto">
          <a:xfrm>
            <a:off x="1294852" y="3435669"/>
            <a:ext cx="6372708"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lgn="ctr">
              <a:buSzPct val="25000"/>
            </a:pPr>
            <a:r>
              <a:rPr lang="en-US" sz="2100" b="1" kern="100" dirty="0" err="1">
                <a:latin typeface="Times New Roman" panose="02020603050405020304" pitchFamily="18" charset="0"/>
                <a:cs typeface="Times New Roman" panose="02020603050405020304" pitchFamily="18" charset="0"/>
                <a:sym typeface="Arial"/>
              </a:rPr>
              <a:t>Dr</a:t>
            </a:r>
            <a:r>
              <a:rPr lang="en-US" sz="2100" b="1" kern="100" dirty="0">
                <a:latin typeface="Times New Roman" panose="02020603050405020304" pitchFamily="18" charset="0"/>
                <a:cs typeface="Times New Roman" panose="02020603050405020304" pitchFamily="18" charset="0"/>
                <a:sym typeface="Arial"/>
              </a:rPr>
              <a:t> Swati Gupta</a:t>
            </a:r>
            <a:endParaRPr lang="en-IN" sz="2100" b="1" dirty="0">
              <a:solidFill>
                <a:srgbClr val="E31E24"/>
              </a:solidFill>
              <a:latin typeface="Times New Roman" panose="02020603050405020304" pitchFamily="18" charset="0"/>
              <a:cs typeface="Times New Roman" panose="02020603050405020304" pitchFamily="18" charset="0"/>
              <a:sym typeface="Arial"/>
            </a:endParaRPr>
          </a:p>
        </p:txBody>
      </p:sp>
      <p:sp>
        <p:nvSpPr>
          <p:cNvPr id="2" name="TextBox 1"/>
          <p:cNvSpPr txBox="1"/>
          <p:nvPr/>
        </p:nvSpPr>
        <p:spPr>
          <a:xfrm>
            <a:off x="2357754" y="5103186"/>
            <a:ext cx="4320480" cy="415498"/>
          </a:xfrm>
          <a:prstGeom prst="rect">
            <a:avLst/>
          </a:prstGeom>
          <a:noFill/>
        </p:spPr>
        <p:txBody>
          <a:bodyPr wrap="square" rtlCol="0">
            <a:spAutoFit/>
          </a:bodyPr>
          <a:lstStyle/>
          <a:p>
            <a:pPr algn="ctr"/>
            <a:r>
              <a:rPr lang="en-US" sz="2100" b="1">
                <a:solidFill>
                  <a:srgbClr val="FF0000"/>
                </a:solidFill>
                <a:latin typeface="Arial Black" panose="020B0A04020102020204" pitchFamily="34" charset="0"/>
              </a:rPr>
              <a:t>Unit </a:t>
            </a:r>
            <a:r>
              <a:rPr lang="en-US" sz="2100" b="1" smtClean="0">
                <a:solidFill>
                  <a:srgbClr val="FF0000"/>
                </a:solidFill>
                <a:latin typeface="Arial Black" panose="020B0A04020102020204" pitchFamily="34" charset="0"/>
              </a:rPr>
              <a:t>4 </a:t>
            </a:r>
            <a:r>
              <a:rPr lang="en-US" sz="2100" b="1" dirty="0">
                <a:solidFill>
                  <a:srgbClr val="FF0000"/>
                </a:solidFill>
                <a:latin typeface="Arial Black" panose="020B0A04020102020204" pitchFamily="34" charset="0"/>
              </a:rPr>
              <a:t>:Trees and Graphs</a:t>
            </a:r>
            <a:endParaRPr lang="en-IN" sz="21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283691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6104"/>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Complexity of Inserting </a:t>
            </a: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a New Node In Binary Search </a:t>
            </a: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Tree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938581"/>
            <a:ext cx="8496944" cy="461665"/>
          </a:xfrm>
          <a:prstGeom prst="rect">
            <a:avLst/>
          </a:prstGeom>
          <a:noFill/>
        </p:spPr>
        <p:txBody>
          <a:bodyPr wrap="square" rtlCol="0">
            <a:spAutoFit/>
          </a:bodyPr>
          <a:lstStyle/>
          <a:p>
            <a:pPr algn="just"/>
            <a:endParaRPr lang="en-IN" sz="2400" dirty="0"/>
          </a:p>
        </p:txBody>
      </p:sp>
      <mc:AlternateContent xmlns:mc="http://schemas.openxmlformats.org/markup-compatibility/2006" xmlns:a14="http://schemas.microsoft.com/office/drawing/2010/main">
        <mc:Choice Requires="a14">
          <p:sp>
            <p:nvSpPr>
              <p:cNvPr id="3" name="TextBox 2"/>
              <p:cNvSpPr txBox="1"/>
              <p:nvPr/>
            </p:nvSpPr>
            <p:spPr>
              <a:xfrm>
                <a:off x="323528" y="1628800"/>
                <a:ext cx="806489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Complexity of Insertion Process = O(h) where h is the height of </a:t>
                </a:r>
                <a:r>
                  <a:rPr lang="en-US" sz="2400" dirty="0" smtClean="0">
                    <a:latin typeface="Times New Roman" panose="02020603050405020304" pitchFamily="18" charset="0"/>
                    <a:cs typeface="Times New Roman" panose="02020603050405020304" pitchFamily="18" charset="0"/>
                  </a:rPr>
                  <a:t>BST</a:t>
                </a:r>
              </a:p>
              <a:p>
                <a:endParaRPr lang="en-US" sz="2400" dirty="0">
                  <a:latin typeface="Times New Roman" panose="02020603050405020304" pitchFamily="18" charset="0"/>
                  <a:cs typeface="Times New Roman" panose="02020603050405020304" pitchFamily="18" charset="0"/>
                </a:endParaRPr>
              </a:p>
              <a:p>
                <a:r>
                  <a:rPr lang="en-US" sz="2400" dirty="0"/>
                  <a:t>If BST is complete binary tree or almost complete binary tree then, </a:t>
                </a:r>
                <a:endParaRPr lang="en-US" sz="2400" dirty="0" smtClean="0"/>
              </a:p>
              <a:p>
                <a:endParaRPr lang="en-US" sz="2400" dirty="0"/>
              </a:p>
              <a:p>
                <a:r>
                  <a:rPr lang="en-US" sz="2400" dirty="0" smtClean="0"/>
                  <a:t> </a:t>
                </a:r>
                <a:r>
                  <a:rPr lang="en-US" sz="2400" dirty="0"/>
                  <a:t>Complexity of the Insertion Process = </a:t>
                </a:r>
                <a:r>
                  <a:rPr lang="en-US" sz="2400" dirty="0" smtClean="0"/>
                  <a:t>O(log </a:t>
                </a:r>
                <a14:m>
                  <m:oMath xmlns:m="http://schemas.openxmlformats.org/officeDocument/2006/math">
                    <m:r>
                      <a:rPr lang="en-US" sz="2400" i="1" dirty="0" smtClean="0">
                        <a:latin typeface="Cambria Math" panose="02040503050406030204" pitchFamily="18" charset="0"/>
                      </a:rPr>
                      <m:t>2</m:t>
                    </m:r>
                  </m:oMath>
                </a14:m>
                <a:r>
                  <a:rPr lang="en-US" sz="2400" dirty="0"/>
                  <a:t> n).</a:t>
                </a:r>
                <a:endParaRPr lang="en-IN" sz="2400"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23528" y="1628800"/>
                <a:ext cx="8064896" cy="2677656"/>
              </a:xfrm>
              <a:prstGeom prst="rect">
                <a:avLst/>
              </a:prstGeom>
              <a:blipFill rotWithShape="0">
                <a:blip r:embed="rId5"/>
                <a:stretch>
                  <a:fillRect l="-1134" t="-1822" r="-831" b="-4328"/>
                </a:stretch>
              </a:blipFill>
            </p:spPr>
            <p:txBody>
              <a:bodyPr/>
              <a:lstStyle/>
              <a:p>
                <a:r>
                  <a:rPr lang="en-IN">
                    <a:noFill/>
                  </a:rPr>
                  <a:t> </a:t>
                </a:r>
              </a:p>
            </p:txBody>
          </p:sp>
        </mc:Fallback>
      </mc:AlternateContent>
    </p:spTree>
    <p:extLst>
      <p:ext uri="{BB962C8B-B14F-4D97-AF65-F5344CB8AC3E}">
        <p14:creationId xmlns:p14="http://schemas.microsoft.com/office/powerpoint/2010/main" val="62561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7504" y="25260"/>
            <a:ext cx="8712968" cy="857250"/>
          </a:xfrm>
        </p:spPr>
        <p:txBody>
          <a:bodyPr>
            <a:normAutofit fontScale="90000"/>
          </a:bodyPr>
          <a:lstStyle/>
          <a:p>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a:t>
            </a:r>
            <a:r>
              <a:rPr lang="en-US"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Binary </a:t>
            </a:r>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endParaRPr lang="en-CA"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p:txBody>
          <a:bodyPr>
            <a:normAutofit/>
          </a:bodyPr>
          <a:lstStyle/>
          <a:p>
            <a:pPr>
              <a:buFont typeface="Arial" charset="0"/>
              <a:buNone/>
            </a:pPr>
            <a:r>
              <a:rPr lang="en-CA" altLang="en-US" sz="1800" dirty="0">
                <a:latin typeface="Arial" charset="0"/>
                <a:cs typeface="Arial" charset="0"/>
              </a:rPr>
              <a:t>	</a:t>
            </a:r>
          </a:p>
        </p:txBody>
      </p:sp>
      <p:cxnSp>
        <p:nvCxnSpPr>
          <p:cNvPr id="5" name="Straight Connector 4">
            <a:extLst>
              <a:ext uri="{FF2B5EF4-FFF2-40B4-BE49-F238E27FC236}">
                <a16:creationId xmlns:a16="http://schemas.microsoft.com/office/drawing/2014/main" xmlns="" id="{6550C769-3FF2-465E-2CF3-1703CA2E5E23}"/>
              </a:ext>
            </a:extLst>
          </p:cNvPr>
          <p:cNvCxnSpPr/>
          <p:nvPr/>
        </p:nvCxnSpPr>
        <p:spPr>
          <a:xfrm flipV="1">
            <a:off x="0" y="790279"/>
            <a:ext cx="9144000" cy="2796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3B7A1180-1697-901D-882B-382076FF1C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6381328"/>
            <a:ext cx="1808820" cy="260018"/>
          </a:xfrm>
          <a:prstGeom prst="rect">
            <a:avLst/>
          </a:prstGeom>
        </p:spPr>
      </p:pic>
      <p:sp>
        <p:nvSpPr>
          <p:cNvPr id="2" name="Rectangle 1"/>
          <p:cNvSpPr/>
          <p:nvPr/>
        </p:nvSpPr>
        <p:spPr>
          <a:xfrm>
            <a:off x="403782" y="941063"/>
            <a:ext cx="7981460" cy="733981"/>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smtClean="0">
                <a:solidFill>
                  <a:schemeClr val="tx1"/>
                </a:solidFill>
              </a:rPr>
              <a:t>Function to insert a node in the binary search tree</a:t>
            </a:r>
            <a:endParaRPr lang="en-IN" sz="2400" b="1" dirty="0">
              <a:solidFill>
                <a:schemeClr val="tx1"/>
              </a:solidFill>
            </a:endParaRPr>
          </a:p>
        </p:txBody>
      </p:sp>
      <p:sp>
        <p:nvSpPr>
          <p:cNvPr id="3" name="Rectangle 2"/>
          <p:cNvSpPr/>
          <p:nvPr/>
        </p:nvSpPr>
        <p:spPr>
          <a:xfrm>
            <a:off x="400601" y="1675043"/>
            <a:ext cx="7984641" cy="4567989"/>
          </a:xfrm>
          <a:prstGeom prst="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sz="2000" dirty="0"/>
          </a:p>
          <a:p>
            <a:r>
              <a:rPr lang="en-US" sz="2000" dirty="0" err="1" smtClean="0"/>
              <a:t>TreeNode</a:t>
            </a:r>
            <a:r>
              <a:rPr lang="en-US" sz="2000" dirty="0" smtClean="0"/>
              <a:t>* </a:t>
            </a:r>
            <a:r>
              <a:rPr lang="en-US" sz="2000" dirty="0" err="1" smtClean="0"/>
              <a:t>insertNode</a:t>
            </a:r>
            <a:r>
              <a:rPr lang="en-US" sz="2000" dirty="0" smtClean="0"/>
              <a:t>(</a:t>
            </a:r>
            <a:r>
              <a:rPr lang="en-US" sz="2000" dirty="0" err="1" smtClean="0"/>
              <a:t>TreeNode</a:t>
            </a:r>
            <a:r>
              <a:rPr lang="en-US" sz="2000" dirty="0" smtClean="0"/>
              <a:t>* root, </a:t>
            </a:r>
            <a:r>
              <a:rPr lang="en-US" sz="2000" dirty="0" err="1" smtClean="0"/>
              <a:t>int</a:t>
            </a:r>
            <a:r>
              <a:rPr lang="en-US" sz="2000" dirty="0" smtClean="0"/>
              <a:t> value) {</a:t>
            </a:r>
          </a:p>
          <a:p>
            <a:r>
              <a:rPr lang="en-US" sz="2000" dirty="0" smtClean="0"/>
              <a:t>    // If the tree is empty, create a new node and return it</a:t>
            </a:r>
          </a:p>
          <a:p>
            <a:r>
              <a:rPr lang="en-US" sz="2000" dirty="0" smtClean="0"/>
              <a:t>    if (root == </a:t>
            </a:r>
            <a:r>
              <a:rPr lang="en-US" sz="2000" dirty="0" err="1" smtClean="0"/>
              <a:t>nullptr</a:t>
            </a:r>
            <a:r>
              <a:rPr lang="en-US" sz="2000" dirty="0" smtClean="0"/>
              <a:t>) {</a:t>
            </a:r>
          </a:p>
          <a:p>
            <a:r>
              <a:rPr lang="en-US" sz="2000" dirty="0" smtClean="0"/>
              <a:t>        return new </a:t>
            </a:r>
            <a:r>
              <a:rPr lang="en-US" sz="2000" dirty="0" err="1" smtClean="0"/>
              <a:t>TreeNode</a:t>
            </a:r>
            <a:r>
              <a:rPr lang="en-US" sz="2000" dirty="0" smtClean="0"/>
              <a:t>(value);</a:t>
            </a:r>
          </a:p>
          <a:p>
            <a:r>
              <a:rPr lang="en-US" sz="2000" dirty="0" smtClean="0"/>
              <a:t>    }</a:t>
            </a:r>
          </a:p>
          <a:p>
            <a:endParaRPr lang="en-US" sz="2000" dirty="0" smtClean="0"/>
          </a:p>
          <a:p>
            <a:r>
              <a:rPr lang="en-US" sz="2000" dirty="0" smtClean="0"/>
              <a:t>    // Otherwise, recursively insert the node in the appropriate position</a:t>
            </a:r>
          </a:p>
          <a:p>
            <a:r>
              <a:rPr lang="en-US" sz="2000" dirty="0" smtClean="0"/>
              <a:t>    if (value &lt; root-&gt;data) {</a:t>
            </a:r>
          </a:p>
          <a:p>
            <a:r>
              <a:rPr lang="en-US" sz="2000" dirty="0" smtClean="0"/>
              <a:t>        root-&gt;left = </a:t>
            </a:r>
            <a:r>
              <a:rPr lang="en-US" sz="2000" dirty="0" err="1" smtClean="0"/>
              <a:t>insertNode</a:t>
            </a:r>
            <a:r>
              <a:rPr lang="en-US" sz="2000" dirty="0" smtClean="0"/>
              <a:t>(root-&gt;left, value);</a:t>
            </a:r>
          </a:p>
          <a:p>
            <a:r>
              <a:rPr lang="en-US" sz="2000" dirty="0" smtClean="0"/>
              <a:t>    } else {</a:t>
            </a:r>
          </a:p>
          <a:p>
            <a:r>
              <a:rPr lang="en-US" sz="2000" dirty="0" smtClean="0"/>
              <a:t>        root-&gt;right = </a:t>
            </a:r>
            <a:r>
              <a:rPr lang="en-US" sz="2000" dirty="0" err="1" smtClean="0"/>
              <a:t>insertNode</a:t>
            </a:r>
            <a:r>
              <a:rPr lang="en-US" sz="2000" dirty="0" smtClean="0"/>
              <a:t>(root-&gt;right, value);</a:t>
            </a:r>
          </a:p>
          <a:p>
            <a:r>
              <a:rPr lang="en-US" sz="2000" dirty="0" smtClean="0"/>
              <a:t>    }</a:t>
            </a:r>
          </a:p>
          <a:p>
            <a:r>
              <a:rPr lang="en-US" sz="2000" dirty="0" smtClean="0"/>
              <a:t>    return root;</a:t>
            </a:r>
          </a:p>
          <a:p>
            <a:r>
              <a:rPr lang="en-US" sz="2000" dirty="0" smtClean="0"/>
              <a:t>}</a:t>
            </a:r>
            <a:endParaRPr lang="en-IN" sz="2000" dirty="0"/>
          </a:p>
        </p:txBody>
      </p:sp>
      <p:sp>
        <p:nvSpPr>
          <p:cNvPr id="4" name="Rectangle 3"/>
          <p:cNvSpPr/>
          <p:nvPr/>
        </p:nvSpPr>
        <p:spPr>
          <a:xfrm>
            <a:off x="2747299" y="6371584"/>
            <a:ext cx="6033255" cy="646331"/>
          </a:xfrm>
          <a:prstGeom prst="rect">
            <a:avLst/>
          </a:prstGeom>
        </p:spPr>
        <p:txBody>
          <a:bodyPr wrap="none">
            <a:spAutoFit/>
          </a:bodyPr>
          <a:lstStyle/>
          <a:p>
            <a:r>
              <a:rPr lang="en-IN" dirty="0" smtClean="0">
                <a:hlinkClick r:id="rId3"/>
              </a:rPr>
              <a:t>Access the Complete Code :https</a:t>
            </a:r>
            <a:r>
              <a:rPr lang="en-IN" dirty="0">
                <a:hlinkClick r:id="rId3"/>
              </a:rPr>
              <a:t>://</a:t>
            </a:r>
            <a:r>
              <a:rPr lang="en-IN" dirty="0" smtClean="0">
                <a:hlinkClick r:id="rId3"/>
              </a:rPr>
              <a:t>onlinegdb.com/RhKosnZbr</a:t>
            </a:r>
            <a:r>
              <a:rPr lang="en-IN" dirty="0" smtClean="0"/>
              <a:t>.</a:t>
            </a:r>
          </a:p>
          <a:p>
            <a:endParaRPr lang="en-IN" dirty="0"/>
          </a:p>
        </p:txBody>
      </p:sp>
    </p:spTree>
    <p:extLst>
      <p:ext uri="{BB962C8B-B14F-4D97-AF65-F5344CB8AC3E}">
        <p14:creationId xmlns:p14="http://schemas.microsoft.com/office/powerpoint/2010/main" val="351881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7504" y="25260"/>
            <a:ext cx="8712968" cy="857250"/>
          </a:xfrm>
        </p:spPr>
        <p:txBody>
          <a:bodyPr>
            <a:normAutofit fontScale="90000"/>
          </a:bodyPr>
          <a:lstStyle/>
          <a:p>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a:t>
            </a:r>
            <a:r>
              <a:rPr lang="en-US"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Binary </a:t>
            </a:r>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endParaRPr lang="en-CA"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p:txBody>
          <a:bodyPr>
            <a:normAutofit/>
          </a:bodyPr>
          <a:lstStyle/>
          <a:p>
            <a:pPr>
              <a:buFont typeface="Arial" charset="0"/>
              <a:buNone/>
            </a:pPr>
            <a:r>
              <a:rPr lang="en-CA" altLang="en-US" sz="1800" dirty="0">
                <a:latin typeface="Arial" charset="0"/>
                <a:cs typeface="Arial" charset="0"/>
              </a:rPr>
              <a:t>	</a:t>
            </a:r>
          </a:p>
        </p:txBody>
      </p:sp>
      <p:cxnSp>
        <p:nvCxnSpPr>
          <p:cNvPr id="5" name="Straight Connector 4">
            <a:extLst>
              <a:ext uri="{FF2B5EF4-FFF2-40B4-BE49-F238E27FC236}">
                <a16:creationId xmlns:a16="http://schemas.microsoft.com/office/drawing/2014/main" xmlns="" id="{6550C769-3FF2-465E-2CF3-1703CA2E5E23}"/>
              </a:ext>
            </a:extLst>
          </p:cNvPr>
          <p:cNvCxnSpPr/>
          <p:nvPr/>
        </p:nvCxnSpPr>
        <p:spPr>
          <a:xfrm flipV="1">
            <a:off x="0" y="790279"/>
            <a:ext cx="9144000" cy="2796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3B7A1180-1697-901D-882B-382076FF1C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252" y="6453336"/>
            <a:ext cx="1808820" cy="260018"/>
          </a:xfrm>
          <a:prstGeom prst="rect">
            <a:avLst/>
          </a:prstGeom>
        </p:spPr>
      </p:pic>
      <p:sp>
        <p:nvSpPr>
          <p:cNvPr id="2" name="Rectangle 1"/>
          <p:cNvSpPr/>
          <p:nvPr/>
        </p:nvSpPr>
        <p:spPr>
          <a:xfrm>
            <a:off x="403782" y="941063"/>
            <a:ext cx="7981460" cy="733981"/>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chemeClr val="tx1"/>
                </a:solidFill>
              </a:rPr>
              <a:t>Function to search for a node in the binary search tree</a:t>
            </a:r>
            <a:endParaRPr lang="en-IN" sz="2400" b="1" dirty="0">
              <a:solidFill>
                <a:schemeClr val="tx1"/>
              </a:solidFill>
            </a:endParaRPr>
          </a:p>
        </p:txBody>
      </p:sp>
      <p:sp>
        <p:nvSpPr>
          <p:cNvPr id="3" name="Rectangle 2"/>
          <p:cNvSpPr/>
          <p:nvPr/>
        </p:nvSpPr>
        <p:spPr>
          <a:xfrm>
            <a:off x="400601" y="1675043"/>
            <a:ext cx="7984641" cy="4567989"/>
          </a:xfrm>
          <a:prstGeom prst="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sz="2000" dirty="0"/>
          </a:p>
          <a:p>
            <a:r>
              <a:rPr lang="en-US" sz="2000" dirty="0" err="1"/>
              <a:t>TreeNode</a:t>
            </a:r>
            <a:r>
              <a:rPr lang="en-US" sz="2000" dirty="0"/>
              <a:t>* </a:t>
            </a:r>
            <a:r>
              <a:rPr lang="en-US" sz="2000" dirty="0" err="1"/>
              <a:t>searchNode</a:t>
            </a:r>
            <a:r>
              <a:rPr lang="en-US" sz="2000" dirty="0"/>
              <a:t>(</a:t>
            </a:r>
            <a:r>
              <a:rPr lang="en-US" sz="2000" dirty="0" err="1"/>
              <a:t>TreeNode</a:t>
            </a:r>
            <a:r>
              <a:rPr lang="en-US" sz="2000" dirty="0"/>
              <a:t>* root, </a:t>
            </a:r>
            <a:r>
              <a:rPr lang="en-US" sz="2000" dirty="0" err="1"/>
              <a:t>int</a:t>
            </a:r>
            <a:r>
              <a:rPr lang="en-US" sz="2000" dirty="0"/>
              <a:t> value) {</a:t>
            </a:r>
          </a:p>
          <a:p>
            <a:r>
              <a:rPr lang="en-US" sz="2000" dirty="0"/>
              <a:t>    // If the tree is empty or the value is found, return the root</a:t>
            </a:r>
          </a:p>
          <a:p>
            <a:r>
              <a:rPr lang="en-US" sz="2000" dirty="0"/>
              <a:t>    if (root == </a:t>
            </a:r>
            <a:r>
              <a:rPr lang="en-US" sz="2000" dirty="0" err="1"/>
              <a:t>nullptr</a:t>
            </a:r>
            <a:r>
              <a:rPr lang="en-US" sz="2000" dirty="0"/>
              <a:t> || root-&gt;data == value) {</a:t>
            </a:r>
          </a:p>
          <a:p>
            <a:r>
              <a:rPr lang="en-US" sz="2000" dirty="0"/>
              <a:t>        return root;</a:t>
            </a:r>
          </a:p>
          <a:p>
            <a:r>
              <a:rPr lang="en-US" sz="2000" dirty="0"/>
              <a:t>    }</a:t>
            </a:r>
          </a:p>
          <a:p>
            <a:endParaRPr lang="en-US" sz="2000" dirty="0"/>
          </a:p>
          <a:p>
            <a:r>
              <a:rPr lang="en-US" sz="2000" dirty="0"/>
              <a:t>    // Otherwise, recursively search the left or right </a:t>
            </a:r>
            <a:r>
              <a:rPr lang="en-US" sz="2000" dirty="0" err="1"/>
              <a:t>subtree</a:t>
            </a:r>
            <a:endParaRPr lang="en-US" sz="2000" dirty="0"/>
          </a:p>
          <a:p>
            <a:r>
              <a:rPr lang="en-US" sz="2000" dirty="0"/>
              <a:t>    if (value &lt; root-&gt;data) {</a:t>
            </a:r>
          </a:p>
          <a:p>
            <a:r>
              <a:rPr lang="en-US" sz="2000" dirty="0"/>
              <a:t>        return </a:t>
            </a:r>
            <a:r>
              <a:rPr lang="en-US" sz="2000" dirty="0" err="1"/>
              <a:t>searchNode</a:t>
            </a:r>
            <a:r>
              <a:rPr lang="en-US" sz="2000" dirty="0"/>
              <a:t>(root-&gt;left, value);</a:t>
            </a:r>
          </a:p>
          <a:p>
            <a:r>
              <a:rPr lang="en-US" sz="2000" dirty="0"/>
              <a:t>    } else {</a:t>
            </a:r>
          </a:p>
          <a:p>
            <a:r>
              <a:rPr lang="en-US" sz="2000" dirty="0"/>
              <a:t>        return </a:t>
            </a:r>
            <a:r>
              <a:rPr lang="en-US" sz="2000" dirty="0" err="1"/>
              <a:t>searchNode</a:t>
            </a:r>
            <a:r>
              <a:rPr lang="en-US" sz="2000" dirty="0"/>
              <a:t>(root-&gt;right, value);</a:t>
            </a:r>
          </a:p>
          <a:p>
            <a:r>
              <a:rPr lang="en-US" sz="2000" dirty="0"/>
              <a:t>    }</a:t>
            </a:r>
          </a:p>
          <a:p>
            <a:r>
              <a:rPr lang="en-US" sz="2000" dirty="0"/>
              <a:t>}</a:t>
            </a:r>
            <a:endParaRPr lang="en-US" sz="2000" dirty="0" smtClean="0"/>
          </a:p>
        </p:txBody>
      </p:sp>
    </p:spTree>
    <p:extLst>
      <p:ext uri="{BB962C8B-B14F-4D97-AF65-F5344CB8AC3E}">
        <p14:creationId xmlns:p14="http://schemas.microsoft.com/office/powerpoint/2010/main" val="125560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Node from Binary Search Tree </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7763" y="1042187"/>
            <a:ext cx="8496944" cy="461665"/>
          </a:xfrm>
          <a:prstGeom prst="rect">
            <a:avLst/>
          </a:prstGeom>
          <a:noFill/>
        </p:spPr>
        <p:txBody>
          <a:bodyPr wrap="square" rtlCol="0">
            <a:spAutoFit/>
          </a:bodyPr>
          <a:lstStyle/>
          <a:p>
            <a:pPr algn="just"/>
            <a:endParaRPr lang="en-IN" sz="2400" dirty="0"/>
          </a:p>
        </p:txBody>
      </p:sp>
      <p:sp>
        <p:nvSpPr>
          <p:cNvPr id="13" name="Rectangle 12"/>
          <p:cNvSpPr>
            <a:spLocks noGrp="1" noChangeArrowheads="1"/>
          </p:cNvSpPr>
          <p:nvPr/>
        </p:nvSpPr>
        <p:spPr bwMode="auto">
          <a:xfrm>
            <a:off x="222236" y="1600034"/>
            <a:ext cx="8452471" cy="4709286"/>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1</a:t>
            </a:r>
            <a:r>
              <a:rPr lang="en-US" sz="2400" dirty="0"/>
              <a:t>. Search the node which needs to be deleted.</a:t>
            </a:r>
          </a:p>
          <a:p>
            <a:pPr marL="0" indent="0">
              <a:buNone/>
            </a:pPr>
            <a:r>
              <a:rPr lang="en-US" sz="2400" dirty="0" smtClean="0">
                <a:solidFill>
                  <a:srgbClr val="FF0000"/>
                </a:solidFill>
              </a:rPr>
              <a:t>Case 1:</a:t>
            </a:r>
            <a:r>
              <a:rPr lang="en-US" sz="2400" dirty="0" smtClean="0"/>
              <a:t> if </a:t>
            </a:r>
            <a:r>
              <a:rPr lang="en-US" sz="2400" dirty="0"/>
              <a:t>node doesn’t have any child then set the parent’s pointer to NULL and delete the node.</a:t>
            </a:r>
          </a:p>
          <a:p>
            <a:pPr marL="0" indent="0">
              <a:buNone/>
            </a:pPr>
            <a:r>
              <a:rPr lang="en-US" sz="2400" dirty="0" smtClean="0">
                <a:solidFill>
                  <a:srgbClr val="FF0000"/>
                </a:solidFill>
              </a:rPr>
              <a:t>Case 2:</a:t>
            </a:r>
            <a:r>
              <a:rPr lang="en-US" sz="2400" dirty="0" smtClean="0"/>
              <a:t> If </a:t>
            </a:r>
            <a:r>
              <a:rPr lang="en-US" sz="2400" dirty="0"/>
              <a:t>node has one child then set the parent’s pointer to the child and delete the </a:t>
            </a:r>
            <a:r>
              <a:rPr lang="en-US" sz="2400" dirty="0" smtClean="0"/>
              <a:t>node.</a:t>
            </a:r>
          </a:p>
          <a:p>
            <a:pPr marL="0" indent="0">
              <a:buNone/>
            </a:pPr>
            <a:r>
              <a:rPr lang="en-US" sz="2400" dirty="0" smtClean="0">
                <a:solidFill>
                  <a:srgbClr val="FF0000"/>
                </a:solidFill>
              </a:rPr>
              <a:t>Case 3 : </a:t>
            </a:r>
            <a:r>
              <a:rPr lang="en-US" sz="2400" dirty="0" smtClean="0"/>
              <a:t>If </a:t>
            </a:r>
            <a:r>
              <a:rPr lang="en-US" sz="2400" dirty="0"/>
              <a:t>node has two child then</a:t>
            </a:r>
          </a:p>
          <a:p>
            <a:pPr lvl="1"/>
            <a:r>
              <a:rPr lang="en-US" sz="2400" dirty="0">
                <a:solidFill>
                  <a:srgbClr val="010000"/>
                </a:solidFill>
              </a:rPr>
              <a:t>set the parent’s pointer to right child of the node.</a:t>
            </a:r>
          </a:p>
          <a:p>
            <a:pPr lvl="1"/>
            <a:r>
              <a:rPr lang="en-US" sz="2400" dirty="0">
                <a:solidFill>
                  <a:srgbClr val="010000"/>
                </a:solidFill>
              </a:rPr>
              <a:t>insert the node’s left child as the child of node’s right child to it’s appropriate place</a:t>
            </a:r>
          </a:p>
          <a:p>
            <a:pPr marL="0" indent="0">
              <a:buNone/>
            </a:pPr>
            <a:r>
              <a:rPr lang="en-US" sz="2400" dirty="0" smtClean="0"/>
              <a:t>    </a:t>
            </a:r>
            <a:r>
              <a:rPr lang="en-US" sz="2400" dirty="0"/>
              <a:t>  </a:t>
            </a:r>
          </a:p>
        </p:txBody>
      </p:sp>
    </p:spTree>
    <p:extLst>
      <p:ext uri="{BB962C8B-B14F-4D97-AF65-F5344CB8AC3E}">
        <p14:creationId xmlns:p14="http://schemas.microsoft.com/office/powerpoint/2010/main" val="443353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Node from Binary Search Tree </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1717393"/>
          </a:xfrm>
          <a:prstGeom prst="rect">
            <a:avLst/>
          </a:prstGeom>
          <a:noFill/>
        </p:spPr>
        <p:txBody>
          <a:bodyPr wrap="square">
            <a:spAutoFit/>
          </a:bodyPr>
          <a:lstStyle/>
          <a:p>
            <a:pPr>
              <a:lnSpc>
                <a:spcPct val="110000"/>
              </a:lnSpc>
              <a:defRPr/>
            </a:pPr>
            <a:r>
              <a:rPr lang="en-US" altLang="en-US" sz="2400" dirty="0" smtClean="0"/>
              <a:t>Deletion </a:t>
            </a:r>
            <a:r>
              <a:rPr lang="en-US" altLang="en-US" sz="2400" dirty="0"/>
              <a:t>operation needs to keep the property of BSTs. </a:t>
            </a:r>
          </a:p>
          <a:p>
            <a:pPr>
              <a:lnSpc>
                <a:spcPct val="110000"/>
              </a:lnSpc>
              <a:defRPr/>
            </a:pPr>
            <a:endParaRPr lang="en-US" altLang="en-US" sz="2400" dirty="0"/>
          </a:p>
          <a:p>
            <a:pPr>
              <a:lnSpc>
                <a:spcPct val="110000"/>
              </a:lnSpc>
              <a:buFont typeface="Arial" panose="020B0604020202020204" pitchFamily="34" charset="0"/>
              <a:buNone/>
              <a:defRPr/>
            </a:pPr>
            <a:r>
              <a:rPr lang="en-US" altLang="en-US" sz="2400" b="1" dirty="0" smtClean="0"/>
              <a:t>Case 1: Deleting a node that has no children. </a:t>
            </a:r>
          </a:p>
          <a:p>
            <a:pPr>
              <a:lnSpc>
                <a:spcPct val="110000"/>
              </a:lnSpc>
              <a:buFont typeface="Arial" panose="020B0604020202020204" pitchFamily="34" charset="0"/>
              <a:buNone/>
              <a:defRPr/>
            </a:pPr>
            <a:r>
              <a:rPr lang="en-US" altLang="en-US" sz="2400" dirty="0" smtClean="0"/>
              <a:t>For </a:t>
            </a:r>
            <a:r>
              <a:rPr lang="en-US" altLang="en-US" sz="2400" dirty="0"/>
              <a:t>example, deleting node 78 in the tree below.</a:t>
            </a:r>
          </a:p>
        </p:txBody>
      </p:sp>
      <p:sp>
        <p:nvSpPr>
          <p:cNvPr id="2" name="TextBox 1"/>
          <p:cNvSpPr txBox="1"/>
          <p:nvPr/>
        </p:nvSpPr>
        <p:spPr>
          <a:xfrm>
            <a:off x="177763" y="1042187"/>
            <a:ext cx="8496944" cy="461665"/>
          </a:xfrm>
          <a:prstGeom prst="rect">
            <a:avLst/>
          </a:prstGeom>
          <a:noFill/>
        </p:spPr>
        <p:txBody>
          <a:bodyPr wrap="square" rtlCol="0">
            <a:spAutoFit/>
          </a:bodyPr>
          <a:lstStyle/>
          <a:p>
            <a:pPr algn="just"/>
            <a:endParaRPr lang="en-IN" sz="2400" dirty="0"/>
          </a:p>
        </p:txBody>
      </p:sp>
      <p:grpSp>
        <p:nvGrpSpPr>
          <p:cNvPr id="8" name="Group 4"/>
          <p:cNvGrpSpPr>
            <a:grpSpLocks/>
          </p:cNvGrpSpPr>
          <p:nvPr/>
        </p:nvGrpSpPr>
        <p:grpSpPr bwMode="auto">
          <a:xfrm>
            <a:off x="540035" y="3526850"/>
            <a:ext cx="7772400" cy="2438400"/>
            <a:chOff x="744" y="2208"/>
            <a:chExt cx="3096" cy="1079"/>
          </a:xfrm>
        </p:grpSpPr>
        <p:sp>
          <p:nvSpPr>
            <p:cNvPr id="10" name="Oval 5"/>
            <p:cNvSpPr>
              <a:spLocks noChangeArrowheads="1"/>
            </p:cNvSpPr>
            <p:nvPr/>
          </p:nvSpPr>
          <p:spPr bwMode="auto">
            <a:xfrm>
              <a:off x="888" y="2208"/>
              <a:ext cx="216" cy="216"/>
            </a:xfrm>
            <a:prstGeom prst="ellipse">
              <a:avLst/>
            </a:prstGeom>
            <a:solidFill>
              <a:srgbClr val="FFCC99"/>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dirty="0">
                  <a:solidFill>
                    <a:srgbClr val="993300"/>
                  </a:solidFill>
                  <a:latin typeface="Constantia" panose="02030602050306030303" pitchFamily="18" charset="0"/>
                </a:rPr>
                <a:t>45</a:t>
              </a:r>
            </a:p>
          </p:txBody>
        </p:sp>
        <p:sp>
          <p:nvSpPr>
            <p:cNvPr id="11" name="Line 6"/>
            <p:cNvSpPr>
              <a:spLocks noChangeShapeType="1"/>
            </p:cNvSpPr>
            <p:nvPr/>
          </p:nvSpPr>
          <p:spPr bwMode="auto">
            <a:xfrm flipH="1">
              <a:off x="888"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Oval 7"/>
            <p:cNvSpPr>
              <a:spLocks noChangeArrowheads="1"/>
            </p:cNvSpPr>
            <p:nvPr/>
          </p:nvSpPr>
          <p:spPr bwMode="auto">
            <a:xfrm>
              <a:off x="744"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13" name="Line 8"/>
            <p:cNvSpPr>
              <a:spLocks noChangeShapeType="1"/>
            </p:cNvSpPr>
            <p:nvPr/>
          </p:nvSpPr>
          <p:spPr bwMode="auto">
            <a:xfrm>
              <a:off x="1032"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Oval 9"/>
            <p:cNvSpPr>
              <a:spLocks noChangeArrowheads="1"/>
            </p:cNvSpPr>
            <p:nvPr/>
          </p:nvSpPr>
          <p:spPr bwMode="auto">
            <a:xfrm>
              <a:off x="1032"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56</a:t>
              </a:r>
            </a:p>
          </p:txBody>
        </p:sp>
        <p:sp>
          <p:nvSpPr>
            <p:cNvPr id="15" name="Line 10"/>
            <p:cNvSpPr>
              <a:spLocks noChangeShapeType="1"/>
            </p:cNvSpPr>
            <p:nvPr/>
          </p:nvSpPr>
          <p:spPr bwMode="auto">
            <a:xfrm>
              <a:off x="1176"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Oval 11"/>
            <p:cNvSpPr>
              <a:spLocks noChangeArrowheads="1"/>
            </p:cNvSpPr>
            <p:nvPr/>
          </p:nvSpPr>
          <p:spPr bwMode="auto">
            <a:xfrm>
              <a:off x="1176"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78</a:t>
              </a:r>
            </a:p>
          </p:txBody>
        </p:sp>
        <p:sp>
          <p:nvSpPr>
            <p:cNvPr id="17" name="Line 12"/>
            <p:cNvSpPr>
              <a:spLocks noChangeShapeType="1"/>
            </p:cNvSpPr>
            <p:nvPr/>
          </p:nvSpPr>
          <p:spPr bwMode="auto">
            <a:xfrm flipH="1">
              <a:off x="1032"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 name="Oval 13"/>
            <p:cNvSpPr>
              <a:spLocks noChangeArrowheads="1"/>
            </p:cNvSpPr>
            <p:nvPr/>
          </p:nvSpPr>
          <p:spPr bwMode="auto">
            <a:xfrm>
              <a:off x="888"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19" name="Line 14"/>
            <p:cNvSpPr>
              <a:spLocks noChangeShapeType="1"/>
            </p:cNvSpPr>
            <p:nvPr/>
          </p:nvSpPr>
          <p:spPr bwMode="auto">
            <a:xfrm>
              <a:off x="960" y="2999"/>
              <a:ext cx="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Oval 15"/>
            <p:cNvSpPr>
              <a:spLocks noChangeArrowheads="1"/>
            </p:cNvSpPr>
            <p:nvPr/>
          </p:nvSpPr>
          <p:spPr bwMode="auto">
            <a:xfrm>
              <a:off x="888" y="3071"/>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21" name="Oval 16"/>
            <p:cNvSpPr>
              <a:spLocks noChangeArrowheads="1"/>
            </p:cNvSpPr>
            <p:nvPr/>
          </p:nvSpPr>
          <p:spPr bwMode="auto">
            <a:xfrm>
              <a:off x="1680" y="220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45</a:t>
              </a:r>
            </a:p>
          </p:txBody>
        </p:sp>
        <p:sp>
          <p:nvSpPr>
            <p:cNvPr id="22" name="Line 17"/>
            <p:cNvSpPr>
              <a:spLocks noChangeShapeType="1"/>
            </p:cNvSpPr>
            <p:nvPr/>
          </p:nvSpPr>
          <p:spPr bwMode="auto">
            <a:xfrm flipH="1">
              <a:off x="1680"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 name="Oval 18"/>
            <p:cNvSpPr>
              <a:spLocks noChangeArrowheads="1"/>
            </p:cNvSpPr>
            <p:nvPr/>
          </p:nvSpPr>
          <p:spPr bwMode="auto">
            <a:xfrm>
              <a:off x="1536"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24" name="Line 19"/>
            <p:cNvSpPr>
              <a:spLocks noChangeShapeType="1"/>
            </p:cNvSpPr>
            <p:nvPr/>
          </p:nvSpPr>
          <p:spPr bwMode="auto">
            <a:xfrm>
              <a:off x="1824"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Oval 20"/>
            <p:cNvSpPr>
              <a:spLocks noChangeArrowheads="1"/>
            </p:cNvSpPr>
            <p:nvPr/>
          </p:nvSpPr>
          <p:spPr bwMode="auto">
            <a:xfrm>
              <a:off x="1824" y="2496"/>
              <a:ext cx="216" cy="216"/>
            </a:xfrm>
            <a:prstGeom prst="ellipse">
              <a:avLst/>
            </a:prstGeom>
            <a:solidFill>
              <a:srgbClr val="FFCC99"/>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56</a:t>
              </a:r>
            </a:p>
          </p:txBody>
        </p:sp>
        <p:sp>
          <p:nvSpPr>
            <p:cNvPr id="26" name="Line 21"/>
            <p:cNvSpPr>
              <a:spLocks noChangeShapeType="1"/>
            </p:cNvSpPr>
            <p:nvPr/>
          </p:nvSpPr>
          <p:spPr bwMode="auto">
            <a:xfrm>
              <a:off x="1968"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Oval 22"/>
            <p:cNvSpPr>
              <a:spLocks noChangeArrowheads="1"/>
            </p:cNvSpPr>
            <p:nvPr/>
          </p:nvSpPr>
          <p:spPr bwMode="auto">
            <a:xfrm>
              <a:off x="1968"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78</a:t>
              </a:r>
            </a:p>
          </p:txBody>
        </p:sp>
        <p:sp>
          <p:nvSpPr>
            <p:cNvPr id="28" name="Line 23"/>
            <p:cNvSpPr>
              <a:spLocks noChangeShapeType="1"/>
            </p:cNvSpPr>
            <p:nvPr/>
          </p:nvSpPr>
          <p:spPr bwMode="auto">
            <a:xfrm flipH="1">
              <a:off x="1824"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 name="Oval 24"/>
            <p:cNvSpPr>
              <a:spLocks noChangeArrowheads="1"/>
            </p:cNvSpPr>
            <p:nvPr/>
          </p:nvSpPr>
          <p:spPr bwMode="auto">
            <a:xfrm>
              <a:off x="1680"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30" name="Line 25"/>
            <p:cNvSpPr>
              <a:spLocks noChangeShapeType="1"/>
            </p:cNvSpPr>
            <p:nvPr/>
          </p:nvSpPr>
          <p:spPr bwMode="auto">
            <a:xfrm>
              <a:off x="1752" y="2999"/>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 name="Oval 26"/>
            <p:cNvSpPr>
              <a:spLocks noChangeArrowheads="1"/>
            </p:cNvSpPr>
            <p:nvPr/>
          </p:nvSpPr>
          <p:spPr bwMode="auto">
            <a:xfrm>
              <a:off x="1680" y="3071"/>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32" name="Oval 27"/>
            <p:cNvSpPr>
              <a:spLocks noChangeArrowheads="1"/>
            </p:cNvSpPr>
            <p:nvPr/>
          </p:nvSpPr>
          <p:spPr bwMode="auto">
            <a:xfrm>
              <a:off x="2544" y="220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45</a:t>
              </a:r>
            </a:p>
          </p:txBody>
        </p:sp>
        <p:sp>
          <p:nvSpPr>
            <p:cNvPr id="33" name="Line 28"/>
            <p:cNvSpPr>
              <a:spLocks noChangeShapeType="1"/>
            </p:cNvSpPr>
            <p:nvPr/>
          </p:nvSpPr>
          <p:spPr bwMode="auto">
            <a:xfrm flipH="1">
              <a:off x="2544"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 name="Oval 29"/>
            <p:cNvSpPr>
              <a:spLocks noChangeArrowheads="1"/>
            </p:cNvSpPr>
            <p:nvPr/>
          </p:nvSpPr>
          <p:spPr bwMode="auto">
            <a:xfrm>
              <a:off x="2400"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35" name="Line 30"/>
            <p:cNvSpPr>
              <a:spLocks noChangeShapeType="1"/>
            </p:cNvSpPr>
            <p:nvPr/>
          </p:nvSpPr>
          <p:spPr bwMode="auto">
            <a:xfrm>
              <a:off x="2688"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Oval 31"/>
            <p:cNvSpPr>
              <a:spLocks noChangeArrowheads="1"/>
            </p:cNvSpPr>
            <p:nvPr/>
          </p:nvSpPr>
          <p:spPr bwMode="auto">
            <a:xfrm>
              <a:off x="2688"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56</a:t>
              </a:r>
            </a:p>
          </p:txBody>
        </p:sp>
        <p:sp>
          <p:nvSpPr>
            <p:cNvPr id="37" name="Line 32"/>
            <p:cNvSpPr>
              <a:spLocks noChangeShapeType="1"/>
            </p:cNvSpPr>
            <p:nvPr/>
          </p:nvSpPr>
          <p:spPr bwMode="auto">
            <a:xfrm>
              <a:off x="2832"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Oval 33"/>
            <p:cNvSpPr>
              <a:spLocks noChangeArrowheads="1"/>
            </p:cNvSpPr>
            <p:nvPr/>
          </p:nvSpPr>
          <p:spPr bwMode="auto">
            <a:xfrm>
              <a:off x="2832" y="2784"/>
              <a:ext cx="216" cy="216"/>
            </a:xfrm>
            <a:prstGeom prst="ellipse">
              <a:avLst/>
            </a:prstGeom>
            <a:solidFill>
              <a:srgbClr val="FFCC99"/>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78</a:t>
              </a:r>
            </a:p>
          </p:txBody>
        </p:sp>
        <p:sp>
          <p:nvSpPr>
            <p:cNvPr id="39" name="Line 34"/>
            <p:cNvSpPr>
              <a:spLocks noChangeShapeType="1"/>
            </p:cNvSpPr>
            <p:nvPr/>
          </p:nvSpPr>
          <p:spPr bwMode="auto">
            <a:xfrm flipH="1">
              <a:off x="2688"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 name="Oval 35"/>
            <p:cNvSpPr>
              <a:spLocks noChangeArrowheads="1"/>
            </p:cNvSpPr>
            <p:nvPr/>
          </p:nvSpPr>
          <p:spPr bwMode="auto">
            <a:xfrm>
              <a:off x="2544"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41" name="Line 36"/>
            <p:cNvSpPr>
              <a:spLocks noChangeShapeType="1"/>
            </p:cNvSpPr>
            <p:nvPr/>
          </p:nvSpPr>
          <p:spPr bwMode="auto">
            <a:xfrm>
              <a:off x="2616" y="2999"/>
              <a:ext cx="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 name="Oval 37"/>
            <p:cNvSpPr>
              <a:spLocks noChangeArrowheads="1"/>
            </p:cNvSpPr>
            <p:nvPr/>
          </p:nvSpPr>
          <p:spPr bwMode="auto">
            <a:xfrm>
              <a:off x="2544" y="3071"/>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43" name="Oval 38"/>
            <p:cNvSpPr>
              <a:spLocks noChangeArrowheads="1"/>
            </p:cNvSpPr>
            <p:nvPr/>
          </p:nvSpPr>
          <p:spPr bwMode="auto">
            <a:xfrm>
              <a:off x="3480" y="220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45</a:t>
              </a:r>
            </a:p>
          </p:txBody>
        </p:sp>
        <p:sp>
          <p:nvSpPr>
            <p:cNvPr id="44" name="Line 39"/>
            <p:cNvSpPr>
              <a:spLocks noChangeShapeType="1"/>
            </p:cNvSpPr>
            <p:nvPr/>
          </p:nvSpPr>
          <p:spPr bwMode="auto">
            <a:xfrm flipH="1">
              <a:off x="3480"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 name="Oval 40"/>
            <p:cNvSpPr>
              <a:spLocks noChangeArrowheads="1"/>
            </p:cNvSpPr>
            <p:nvPr/>
          </p:nvSpPr>
          <p:spPr bwMode="auto">
            <a:xfrm>
              <a:off x="3336"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46" name="Line 41"/>
            <p:cNvSpPr>
              <a:spLocks noChangeShapeType="1"/>
            </p:cNvSpPr>
            <p:nvPr/>
          </p:nvSpPr>
          <p:spPr bwMode="auto">
            <a:xfrm>
              <a:off x="3624"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 name="Oval 42"/>
            <p:cNvSpPr>
              <a:spLocks noChangeArrowheads="1"/>
            </p:cNvSpPr>
            <p:nvPr/>
          </p:nvSpPr>
          <p:spPr bwMode="auto">
            <a:xfrm>
              <a:off x="3624"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56</a:t>
              </a:r>
            </a:p>
          </p:txBody>
        </p:sp>
        <p:sp>
          <p:nvSpPr>
            <p:cNvPr id="48" name="Line 43"/>
            <p:cNvSpPr>
              <a:spLocks noChangeShapeType="1"/>
            </p:cNvSpPr>
            <p:nvPr/>
          </p:nvSpPr>
          <p:spPr bwMode="auto">
            <a:xfrm flipH="1">
              <a:off x="3624"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 name="Oval 44"/>
            <p:cNvSpPr>
              <a:spLocks noChangeArrowheads="1"/>
            </p:cNvSpPr>
            <p:nvPr/>
          </p:nvSpPr>
          <p:spPr bwMode="auto">
            <a:xfrm>
              <a:off x="3480"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50" name="Line 45"/>
            <p:cNvSpPr>
              <a:spLocks noChangeShapeType="1"/>
            </p:cNvSpPr>
            <p:nvPr/>
          </p:nvSpPr>
          <p:spPr bwMode="auto">
            <a:xfrm>
              <a:off x="3552" y="2999"/>
              <a:ext cx="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 name="Oval 46"/>
            <p:cNvSpPr>
              <a:spLocks noChangeArrowheads="1"/>
            </p:cNvSpPr>
            <p:nvPr/>
          </p:nvSpPr>
          <p:spPr bwMode="auto">
            <a:xfrm>
              <a:off x="3480" y="3071"/>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grpSp>
    </p:spTree>
    <p:extLst>
      <p:ext uri="{BB962C8B-B14F-4D97-AF65-F5344CB8AC3E}">
        <p14:creationId xmlns:p14="http://schemas.microsoft.com/office/powerpoint/2010/main" val="2561728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Node from Binary Search Tree </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1938992"/>
          </a:xfrm>
          <a:prstGeom prst="rect">
            <a:avLst/>
          </a:prstGeom>
          <a:noFill/>
        </p:spPr>
        <p:txBody>
          <a:bodyPr wrap="square">
            <a:spAutoFit/>
          </a:bodyPr>
          <a:lstStyle/>
          <a:p>
            <a:r>
              <a:rPr lang="en-US" altLang="en-US" sz="2400" b="1" i="1" dirty="0"/>
              <a:t>Case 2:</a:t>
            </a:r>
            <a:r>
              <a:rPr lang="en-US" altLang="en-US" sz="2400" b="1" dirty="0"/>
              <a:t> Deleting a node with one child (either left or right</a:t>
            </a:r>
            <a:r>
              <a:rPr lang="en-US" altLang="en-US" sz="2400" b="1" dirty="0" smtClean="0"/>
              <a:t>).</a:t>
            </a:r>
            <a:endParaRPr lang="en-US" altLang="en-US" sz="2400" b="1" dirty="0"/>
          </a:p>
          <a:p>
            <a:pPr marL="342900" indent="-342900" algn="just">
              <a:buFont typeface="Wingdings" panose="05000000000000000000" pitchFamily="2" charset="2"/>
              <a:buChar char="Ø"/>
            </a:pPr>
            <a:r>
              <a:rPr lang="en-US" altLang="en-US" sz="2400" dirty="0" smtClean="0"/>
              <a:t>if </a:t>
            </a:r>
            <a:r>
              <a:rPr lang="en-US" altLang="en-US" sz="2400" dirty="0"/>
              <a:t>the node was the left child of its parent, the node’s child becomes the left child of the node’s parent. </a:t>
            </a:r>
          </a:p>
          <a:p>
            <a:pPr marL="342900" indent="-342900" algn="just">
              <a:buFont typeface="Wingdings" panose="05000000000000000000" pitchFamily="2" charset="2"/>
              <a:buChar char="Ø"/>
            </a:pPr>
            <a:r>
              <a:rPr lang="en-US" altLang="en-US" sz="2400" dirty="0" smtClean="0"/>
              <a:t>Correspondingly</a:t>
            </a:r>
            <a:r>
              <a:rPr lang="en-US" altLang="en-US" sz="2400" dirty="0"/>
              <a:t>, if the node was the right child of its parent, the node’s child becomes the right child of the node’s parent. </a:t>
            </a:r>
          </a:p>
        </p:txBody>
      </p:sp>
      <p:sp>
        <p:nvSpPr>
          <p:cNvPr id="2" name="TextBox 1"/>
          <p:cNvSpPr txBox="1"/>
          <p:nvPr/>
        </p:nvSpPr>
        <p:spPr>
          <a:xfrm>
            <a:off x="177763" y="1042187"/>
            <a:ext cx="8496944" cy="461665"/>
          </a:xfrm>
          <a:prstGeom prst="rect">
            <a:avLst/>
          </a:prstGeom>
          <a:noFill/>
        </p:spPr>
        <p:txBody>
          <a:bodyPr wrap="square" rtlCol="0">
            <a:spAutoFit/>
          </a:bodyPr>
          <a:lstStyle/>
          <a:p>
            <a:pPr algn="just"/>
            <a:endParaRPr lang="en-IN" sz="2400" dirty="0"/>
          </a:p>
        </p:txBody>
      </p:sp>
      <p:grpSp>
        <p:nvGrpSpPr>
          <p:cNvPr id="8" name="Group 4"/>
          <p:cNvGrpSpPr>
            <a:grpSpLocks/>
          </p:cNvGrpSpPr>
          <p:nvPr/>
        </p:nvGrpSpPr>
        <p:grpSpPr bwMode="auto">
          <a:xfrm>
            <a:off x="540035" y="3526850"/>
            <a:ext cx="7772400" cy="2438400"/>
            <a:chOff x="744" y="2208"/>
            <a:chExt cx="3096" cy="1079"/>
          </a:xfrm>
        </p:grpSpPr>
        <p:sp>
          <p:nvSpPr>
            <p:cNvPr id="10" name="Oval 5"/>
            <p:cNvSpPr>
              <a:spLocks noChangeArrowheads="1"/>
            </p:cNvSpPr>
            <p:nvPr/>
          </p:nvSpPr>
          <p:spPr bwMode="auto">
            <a:xfrm>
              <a:off x="888" y="2208"/>
              <a:ext cx="216" cy="216"/>
            </a:xfrm>
            <a:prstGeom prst="ellipse">
              <a:avLst/>
            </a:prstGeom>
            <a:solidFill>
              <a:srgbClr val="FFCC99"/>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dirty="0">
                  <a:solidFill>
                    <a:srgbClr val="993300"/>
                  </a:solidFill>
                  <a:latin typeface="Constantia" panose="02030602050306030303" pitchFamily="18" charset="0"/>
                </a:rPr>
                <a:t>45</a:t>
              </a:r>
            </a:p>
          </p:txBody>
        </p:sp>
        <p:sp>
          <p:nvSpPr>
            <p:cNvPr id="11" name="Line 6"/>
            <p:cNvSpPr>
              <a:spLocks noChangeShapeType="1"/>
            </p:cNvSpPr>
            <p:nvPr/>
          </p:nvSpPr>
          <p:spPr bwMode="auto">
            <a:xfrm flipH="1">
              <a:off x="888"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Oval 7"/>
            <p:cNvSpPr>
              <a:spLocks noChangeArrowheads="1"/>
            </p:cNvSpPr>
            <p:nvPr/>
          </p:nvSpPr>
          <p:spPr bwMode="auto">
            <a:xfrm>
              <a:off x="744"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13" name="Line 8"/>
            <p:cNvSpPr>
              <a:spLocks noChangeShapeType="1"/>
            </p:cNvSpPr>
            <p:nvPr/>
          </p:nvSpPr>
          <p:spPr bwMode="auto">
            <a:xfrm>
              <a:off x="1032"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Oval 9"/>
            <p:cNvSpPr>
              <a:spLocks noChangeArrowheads="1"/>
            </p:cNvSpPr>
            <p:nvPr/>
          </p:nvSpPr>
          <p:spPr bwMode="auto">
            <a:xfrm>
              <a:off x="1032"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56</a:t>
              </a:r>
            </a:p>
          </p:txBody>
        </p:sp>
        <p:sp>
          <p:nvSpPr>
            <p:cNvPr id="15" name="Line 10"/>
            <p:cNvSpPr>
              <a:spLocks noChangeShapeType="1"/>
            </p:cNvSpPr>
            <p:nvPr/>
          </p:nvSpPr>
          <p:spPr bwMode="auto">
            <a:xfrm>
              <a:off x="1176"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 name="Oval 11"/>
            <p:cNvSpPr>
              <a:spLocks noChangeArrowheads="1"/>
            </p:cNvSpPr>
            <p:nvPr/>
          </p:nvSpPr>
          <p:spPr bwMode="auto">
            <a:xfrm>
              <a:off x="1176"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78</a:t>
              </a:r>
            </a:p>
          </p:txBody>
        </p:sp>
        <p:sp>
          <p:nvSpPr>
            <p:cNvPr id="17" name="Line 12"/>
            <p:cNvSpPr>
              <a:spLocks noChangeShapeType="1"/>
            </p:cNvSpPr>
            <p:nvPr/>
          </p:nvSpPr>
          <p:spPr bwMode="auto">
            <a:xfrm flipH="1">
              <a:off x="1032"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 name="Oval 13"/>
            <p:cNvSpPr>
              <a:spLocks noChangeArrowheads="1"/>
            </p:cNvSpPr>
            <p:nvPr/>
          </p:nvSpPr>
          <p:spPr bwMode="auto">
            <a:xfrm>
              <a:off x="888"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19" name="Line 14"/>
            <p:cNvSpPr>
              <a:spLocks noChangeShapeType="1"/>
            </p:cNvSpPr>
            <p:nvPr/>
          </p:nvSpPr>
          <p:spPr bwMode="auto">
            <a:xfrm>
              <a:off x="960" y="2999"/>
              <a:ext cx="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Oval 15"/>
            <p:cNvSpPr>
              <a:spLocks noChangeArrowheads="1"/>
            </p:cNvSpPr>
            <p:nvPr/>
          </p:nvSpPr>
          <p:spPr bwMode="auto">
            <a:xfrm>
              <a:off x="888" y="3071"/>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21" name="Oval 16"/>
            <p:cNvSpPr>
              <a:spLocks noChangeArrowheads="1"/>
            </p:cNvSpPr>
            <p:nvPr/>
          </p:nvSpPr>
          <p:spPr bwMode="auto">
            <a:xfrm>
              <a:off x="1680" y="220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45</a:t>
              </a:r>
            </a:p>
          </p:txBody>
        </p:sp>
        <p:sp>
          <p:nvSpPr>
            <p:cNvPr id="22" name="Line 17"/>
            <p:cNvSpPr>
              <a:spLocks noChangeShapeType="1"/>
            </p:cNvSpPr>
            <p:nvPr/>
          </p:nvSpPr>
          <p:spPr bwMode="auto">
            <a:xfrm flipH="1">
              <a:off x="1680"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 name="Oval 18"/>
            <p:cNvSpPr>
              <a:spLocks noChangeArrowheads="1"/>
            </p:cNvSpPr>
            <p:nvPr/>
          </p:nvSpPr>
          <p:spPr bwMode="auto">
            <a:xfrm>
              <a:off x="1536"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24" name="Line 19"/>
            <p:cNvSpPr>
              <a:spLocks noChangeShapeType="1"/>
            </p:cNvSpPr>
            <p:nvPr/>
          </p:nvSpPr>
          <p:spPr bwMode="auto">
            <a:xfrm>
              <a:off x="1824"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Oval 20"/>
            <p:cNvSpPr>
              <a:spLocks noChangeArrowheads="1"/>
            </p:cNvSpPr>
            <p:nvPr/>
          </p:nvSpPr>
          <p:spPr bwMode="auto">
            <a:xfrm>
              <a:off x="1824" y="2496"/>
              <a:ext cx="216" cy="216"/>
            </a:xfrm>
            <a:prstGeom prst="ellipse">
              <a:avLst/>
            </a:prstGeom>
            <a:solidFill>
              <a:srgbClr val="FFCC99"/>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56</a:t>
              </a:r>
            </a:p>
          </p:txBody>
        </p:sp>
        <p:sp>
          <p:nvSpPr>
            <p:cNvPr id="26" name="Line 21"/>
            <p:cNvSpPr>
              <a:spLocks noChangeShapeType="1"/>
            </p:cNvSpPr>
            <p:nvPr/>
          </p:nvSpPr>
          <p:spPr bwMode="auto">
            <a:xfrm>
              <a:off x="1968"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Oval 22"/>
            <p:cNvSpPr>
              <a:spLocks noChangeArrowheads="1"/>
            </p:cNvSpPr>
            <p:nvPr/>
          </p:nvSpPr>
          <p:spPr bwMode="auto">
            <a:xfrm>
              <a:off x="1968"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78</a:t>
              </a:r>
            </a:p>
          </p:txBody>
        </p:sp>
        <p:sp>
          <p:nvSpPr>
            <p:cNvPr id="28" name="Line 23"/>
            <p:cNvSpPr>
              <a:spLocks noChangeShapeType="1"/>
            </p:cNvSpPr>
            <p:nvPr/>
          </p:nvSpPr>
          <p:spPr bwMode="auto">
            <a:xfrm flipH="1">
              <a:off x="1824"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 name="Oval 24"/>
            <p:cNvSpPr>
              <a:spLocks noChangeArrowheads="1"/>
            </p:cNvSpPr>
            <p:nvPr/>
          </p:nvSpPr>
          <p:spPr bwMode="auto">
            <a:xfrm>
              <a:off x="1680"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30" name="Line 25"/>
            <p:cNvSpPr>
              <a:spLocks noChangeShapeType="1"/>
            </p:cNvSpPr>
            <p:nvPr/>
          </p:nvSpPr>
          <p:spPr bwMode="auto">
            <a:xfrm>
              <a:off x="1752" y="2999"/>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 name="Oval 26"/>
            <p:cNvSpPr>
              <a:spLocks noChangeArrowheads="1"/>
            </p:cNvSpPr>
            <p:nvPr/>
          </p:nvSpPr>
          <p:spPr bwMode="auto">
            <a:xfrm>
              <a:off x="1680" y="3071"/>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32" name="Oval 27"/>
            <p:cNvSpPr>
              <a:spLocks noChangeArrowheads="1"/>
            </p:cNvSpPr>
            <p:nvPr/>
          </p:nvSpPr>
          <p:spPr bwMode="auto">
            <a:xfrm>
              <a:off x="2544" y="220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45</a:t>
              </a:r>
            </a:p>
          </p:txBody>
        </p:sp>
        <p:sp>
          <p:nvSpPr>
            <p:cNvPr id="33" name="Line 28"/>
            <p:cNvSpPr>
              <a:spLocks noChangeShapeType="1"/>
            </p:cNvSpPr>
            <p:nvPr/>
          </p:nvSpPr>
          <p:spPr bwMode="auto">
            <a:xfrm flipH="1">
              <a:off x="2544"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 name="Oval 29"/>
            <p:cNvSpPr>
              <a:spLocks noChangeArrowheads="1"/>
            </p:cNvSpPr>
            <p:nvPr/>
          </p:nvSpPr>
          <p:spPr bwMode="auto">
            <a:xfrm>
              <a:off x="2400"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35" name="Line 30"/>
            <p:cNvSpPr>
              <a:spLocks noChangeShapeType="1"/>
            </p:cNvSpPr>
            <p:nvPr/>
          </p:nvSpPr>
          <p:spPr bwMode="auto">
            <a:xfrm>
              <a:off x="2688"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Oval 31"/>
            <p:cNvSpPr>
              <a:spLocks noChangeArrowheads="1"/>
            </p:cNvSpPr>
            <p:nvPr/>
          </p:nvSpPr>
          <p:spPr bwMode="auto">
            <a:xfrm>
              <a:off x="2688"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56</a:t>
              </a:r>
            </a:p>
          </p:txBody>
        </p:sp>
        <p:sp>
          <p:nvSpPr>
            <p:cNvPr id="37" name="Line 32"/>
            <p:cNvSpPr>
              <a:spLocks noChangeShapeType="1"/>
            </p:cNvSpPr>
            <p:nvPr/>
          </p:nvSpPr>
          <p:spPr bwMode="auto">
            <a:xfrm>
              <a:off x="2832"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Oval 33"/>
            <p:cNvSpPr>
              <a:spLocks noChangeArrowheads="1"/>
            </p:cNvSpPr>
            <p:nvPr/>
          </p:nvSpPr>
          <p:spPr bwMode="auto">
            <a:xfrm>
              <a:off x="2832" y="2784"/>
              <a:ext cx="216" cy="216"/>
            </a:xfrm>
            <a:prstGeom prst="ellipse">
              <a:avLst/>
            </a:prstGeom>
            <a:solidFill>
              <a:srgbClr val="FFCC99"/>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78</a:t>
              </a:r>
            </a:p>
          </p:txBody>
        </p:sp>
        <p:sp>
          <p:nvSpPr>
            <p:cNvPr id="39" name="Line 34"/>
            <p:cNvSpPr>
              <a:spLocks noChangeShapeType="1"/>
            </p:cNvSpPr>
            <p:nvPr/>
          </p:nvSpPr>
          <p:spPr bwMode="auto">
            <a:xfrm flipH="1">
              <a:off x="2688"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 name="Oval 35"/>
            <p:cNvSpPr>
              <a:spLocks noChangeArrowheads="1"/>
            </p:cNvSpPr>
            <p:nvPr/>
          </p:nvSpPr>
          <p:spPr bwMode="auto">
            <a:xfrm>
              <a:off x="2544"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41" name="Line 36"/>
            <p:cNvSpPr>
              <a:spLocks noChangeShapeType="1"/>
            </p:cNvSpPr>
            <p:nvPr/>
          </p:nvSpPr>
          <p:spPr bwMode="auto">
            <a:xfrm>
              <a:off x="2616" y="2999"/>
              <a:ext cx="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2" name="Oval 37"/>
            <p:cNvSpPr>
              <a:spLocks noChangeArrowheads="1"/>
            </p:cNvSpPr>
            <p:nvPr/>
          </p:nvSpPr>
          <p:spPr bwMode="auto">
            <a:xfrm>
              <a:off x="2544" y="3071"/>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43" name="Oval 38"/>
            <p:cNvSpPr>
              <a:spLocks noChangeArrowheads="1"/>
            </p:cNvSpPr>
            <p:nvPr/>
          </p:nvSpPr>
          <p:spPr bwMode="auto">
            <a:xfrm>
              <a:off x="3480" y="220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45</a:t>
              </a:r>
            </a:p>
          </p:txBody>
        </p:sp>
        <p:sp>
          <p:nvSpPr>
            <p:cNvPr id="44" name="Line 39"/>
            <p:cNvSpPr>
              <a:spLocks noChangeShapeType="1"/>
            </p:cNvSpPr>
            <p:nvPr/>
          </p:nvSpPr>
          <p:spPr bwMode="auto">
            <a:xfrm flipH="1">
              <a:off x="3480"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5" name="Oval 40"/>
            <p:cNvSpPr>
              <a:spLocks noChangeArrowheads="1"/>
            </p:cNvSpPr>
            <p:nvPr/>
          </p:nvSpPr>
          <p:spPr bwMode="auto">
            <a:xfrm>
              <a:off x="3336"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46" name="Line 41"/>
            <p:cNvSpPr>
              <a:spLocks noChangeShapeType="1"/>
            </p:cNvSpPr>
            <p:nvPr/>
          </p:nvSpPr>
          <p:spPr bwMode="auto">
            <a:xfrm>
              <a:off x="3624" y="2424"/>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 name="Oval 42"/>
            <p:cNvSpPr>
              <a:spLocks noChangeArrowheads="1"/>
            </p:cNvSpPr>
            <p:nvPr/>
          </p:nvSpPr>
          <p:spPr bwMode="auto">
            <a:xfrm>
              <a:off x="3624" y="2496"/>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56</a:t>
              </a:r>
            </a:p>
          </p:txBody>
        </p:sp>
        <p:sp>
          <p:nvSpPr>
            <p:cNvPr id="48" name="Line 43"/>
            <p:cNvSpPr>
              <a:spLocks noChangeShapeType="1"/>
            </p:cNvSpPr>
            <p:nvPr/>
          </p:nvSpPr>
          <p:spPr bwMode="auto">
            <a:xfrm flipH="1">
              <a:off x="3624" y="2712"/>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 name="Oval 44"/>
            <p:cNvSpPr>
              <a:spLocks noChangeArrowheads="1"/>
            </p:cNvSpPr>
            <p:nvPr/>
          </p:nvSpPr>
          <p:spPr bwMode="auto">
            <a:xfrm>
              <a:off x="3480" y="27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50" name="Line 45"/>
            <p:cNvSpPr>
              <a:spLocks noChangeShapeType="1"/>
            </p:cNvSpPr>
            <p:nvPr/>
          </p:nvSpPr>
          <p:spPr bwMode="auto">
            <a:xfrm>
              <a:off x="3552" y="2999"/>
              <a:ext cx="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 name="Oval 46"/>
            <p:cNvSpPr>
              <a:spLocks noChangeArrowheads="1"/>
            </p:cNvSpPr>
            <p:nvPr/>
          </p:nvSpPr>
          <p:spPr bwMode="auto">
            <a:xfrm>
              <a:off x="3480" y="3071"/>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grpSp>
    </p:spTree>
    <p:extLst>
      <p:ext uri="{BB962C8B-B14F-4D97-AF65-F5344CB8AC3E}">
        <p14:creationId xmlns:p14="http://schemas.microsoft.com/office/powerpoint/2010/main" val="2626362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Node from Binary Search Tree </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57696"/>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4179" y="1215618"/>
            <a:ext cx="8784976" cy="3046988"/>
          </a:xfrm>
          <a:prstGeom prst="rect">
            <a:avLst/>
          </a:prstGeom>
          <a:noFill/>
        </p:spPr>
        <p:txBody>
          <a:bodyPr wrap="square">
            <a:spAutoFit/>
          </a:bodyPr>
          <a:lstStyle/>
          <a:p>
            <a:pPr>
              <a:spcBef>
                <a:spcPct val="50000"/>
              </a:spcBef>
            </a:pPr>
            <a:r>
              <a:rPr lang="en-US" altLang="en-US" sz="2400" b="1" i="1" dirty="0"/>
              <a:t>Case 3:</a:t>
            </a:r>
            <a:r>
              <a:rPr lang="en-US" altLang="en-US" sz="2400" b="1" dirty="0"/>
              <a:t> Deleting a node with two children. </a:t>
            </a:r>
          </a:p>
          <a:p>
            <a:pPr marL="342900" indent="-342900">
              <a:spcBef>
                <a:spcPct val="50000"/>
              </a:spcBef>
              <a:buFont typeface="Wingdings" panose="05000000000000000000" pitchFamily="2" charset="2"/>
              <a:buChar char="Ø"/>
            </a:pPr>
            <a:r>
              <a:rPr lang="en-US" altLang="en-US" sz="2400" dirty="0" smtClean="0"/>
              <a:t>We replace </a:t>
            </a:r>
            <a:r>
              <a:rPr lang="en-US" altLang="en-US" sz="2400" dirty="0"/>
              <a:t>the node’s value with its in-order predecessor (largest value in the left sub-tree) or in-order successor (smallest value in the right sub-tree). </a:t>
            </a:r>
            <a:endParaRPr lang="en-US" altLang="en-US" sz="2400" dirty="0" smtClean="0"/>
          </a:p>
          <a:p>
            <a:pPr marL="342900" indent="-342900">
              <a:spcBef>
                <a:spcPct val="50000"/>
              </a:spcBef>
              <a:buFont typeface="Wingdings" panose="05000000000000000000" pitchFamily="2" charset="2"/>
              <a:buChar char="Ø"/>
            </a:pPr>
            <a:r>
              <a:rPr lang="en-US" altLang="en-US" sz="2400" dirty="0" smtClean="0"/>
              <a:t>The </a:t>
            </a:r>
            <a:r>
              <a:rPr lang="en-US" altLang="en-US" sz="2400" dirty="0"/>
              <a:t>in-order predecessor or the successor can then be deleted using any of the above cases. </a:t>
            </a:r>
          </a:p>
          <a:p>
            <a:pPr marL="342900" indent="-342900" algn="just">
              <a:buFont typeface="Wingdings" panose="05000000000000000000" pitchFamily="2" charset="2"/>
              <a:buChar char="Ø"/>
            </a:pPr>
            <a:endParaRPr lang="en-US" altLang="en-US" sz="2400" dirty="0"/>
          </a:p>
        </p:txBody>
      </p:sp>
      <p:sp>
        <p:nvSpPr>
          <p:cNvPr id="2" name="TextBox 1"/>
          <p:cNvSpPr txBox="1"/>
          <p:nvPr/>
        </p:nvSpPr>
        <p:spPr>
          <a:xfrm>
            <a:off x="160831" y="926864"/>
            <a:ext cx="8496944" cy="461665"/>
          </a:xfrm>
          <a:prstGeom prst="rect">
            <a:avLst/>
          </a:prstGeom>
          <a:noFill/>
        </p:spPr>
        <p:txBody>
          <a:bodyPr wrap="square" rtlCol="0">
            <a:spAutoFit/>
          </a:bodyPr>
          <a:lstStyle/>
          <a:p>
            <a:pPr algn="just"/>
            <a:endParaRPr lang="en-IN" sz="2400" dirty="0"/>
          </a:p>
        </p:txBody>
      </p:sp>
      <p:grpSp>
        <p:nvGrpSpPr>
          <p:cNvPr id="52" name="Group 2"/>
          <p:cNvGrpSpPr>
            <a:grpSpLocks/>
          </p:cNvGrpSpPr>
          <p:nvPr/>
        </p:nvGrpSpPr>
        <p:grpSpPr bwMode="auto">
          <a:xfrm>
            <a:off x="477043" y="3870920"/>
            <a:ext cx="8153400" cy="2438400"/>
            <a:chOff x="624" y="384"/>
            <a:chExt cx="3240" cy="1080"/>
          </a:xfrm>
        </p:grpSpPr>
        <p:sp>
          <p:nvSpPr>
            <p:cNvPr id="53" name="Oval 3"/>
            <p:cNvSpPr>
              <a:spLocks noChangeArrowheads="1"/>
            </p:cNvSpPr>
            <p:nvPr/>
          </p:nvSpPr>
          <p:spPr bwMode="auto">
            <a:xfrm>
              <a:off x="768" y="384"/>
              <a:ext cx="216" cy="216"/>
            </a:xfrm>
            <a:prstGeom prst="ellipse">
              <a:avLst/>
            </a:prstGeom>
            <a:solidFill>
              <a:srgbClr val="FFCC99"/>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chemeClr val="accent2"/>
                  </a:solidFill>
                  <a:latin typeface="Constantia" panose="02030602050306030303" pitchFamily="18" charset="0"/>
                </a:rPr>
                <a:t>45</a:t>
              </a:r>
            </a:p>
          </p:txBody>
        </p:sp>
        <p:sp>
          <p:nvSpPr>
            <p:cNvPr id="54" name="Line 4"/>
            <p:cNvSpPr>
              <a:spLocks noChangeShapeType="1"/>
            </p:cNvSpPr>
            <p:nvPr/>
          </p:nvSpPr>
          <p:spPr bwMode="auto">
            <a:xfrm flipH="1">
              <a:off x="768" y="600"/>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 name="Oval 5"/>
            <p:cNvSpPr>
              <a:spLocks noChangeArrowheads="1"/>
            </p:cNvSpPr>
            <p:nvPr/>
          </p:nvSpPr>
          <p:spPr bwMode="auto">
            <a:xfrm>
              <a:off x="624" y="672"/>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56" name="Line 6"/>
            <p:cNvSpPr>
              <a:spLocks noChangeShapeType="1"/>
            </p:cNvSpPr>
            <p:nvPr/>
          </p:nvSpPr>
          <p:spPr bwMode="auto">
            <a:xfrm>
              <a:off x="912" y="600"/>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 name="Oval 7"/>
            <p:cNvSpPr>
              <a:spLocks noChangeArrowheads="1"/>
            </p:cNvSpPr>
            <p:nvPr/>
          </p:nvSpPr>
          <p:spPr bwMode="auto">
            <a:xfrm>
              <a:off x="912" y="672"/>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56</a:t>
              </a:r>
            </a:p>
          </p:txBody>
        </p:sp>
        <p:sp>
          <p:nvSpPr>
            <p:cNvPr id="58" name="Line 8"/>
            <p:cNvSpPr>
              <a:spLocks noChangeShapeType="1"/>
            </p:cNvSpPr>
            <p:nvPr/>
          </p:nvSpPr>
          <p:spPr bwMode="auto">
            <a:xfrm>
              <a:off x="1056" y="888"/>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 name="Oval 9"/>
            <p:cNvSpPr>
              <a:spLocks noChangeArrowheads="1"/>
            </p:cNvSpPr>
            <p:nvPr/>
          </p:nvSpPr>
          <p:spPr bwMode="auto">
            <a:xfrm>
              <a:off x="1056" y="960"/>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78</a:t>
              </a:r>
            </a:p>
          </p:txBody>
        </p:sp>
        <p:sp>
          <p:nvSpPr>
            <p:cNvPr id="60" name="Line 10"/>
            <p:cNvSpPr>
              <a:spLocks noChangeShapeType="1"/>
            </p:cNvSpPr>
            <p:nvPr/>
          </p:nvSpPr>
          <p:spPr bwMode="auto">
            <a:xfrm flipH="1">
              <a:off x="912" y="888"/>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 name="Oval 11"/>
            <p:cNvSpPr>
              <a:spLocks noChangeArrowheads="1"/>
            </p:cNvSpPr>
            <p:nvPr/>
          </p:nvSpPr>
          <p:spPr bwMode="auto">
            <a:xfrm>
              <a:off x="768" y="960"/>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solidFill>
                    <a:srgbClr val="993300"/>
                  </a:solidFill>
                  <a:latin typeface="Constantia" panose="02030602050306030303" pitchFamily="18" charset="0"/>
                </a:rPr>
                <a:t>54</a:t>
              </a:r>
            </a:p>
          </p:txBody>
        </p:sp>
        <p:sp>
          <p:nvSpPr>
            <p:cNvPr id="62" name="Line 12"/>
            <p:cNvSpPr>
              <a:spLocks noChangeShapeType="1"/>
            </p:cNvSpPr>
            <p:nvPr/>
          </p:nvSpPr>
          <p:spPr bwMode="auto">
            <a:xfrm>
              <a:off x="840" y="1176"/>
              <a:ext cx="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3" name="Oval 13"/>
            <p:cNvSpPr>
              <a:spLocks noChangeArrowheads="1"/>
            </p:cNvSpPr>
            <p:nvPr/>
          </p:nvSpPr>
          <p:spPr bwMode="auto">
            <a:xfrm>
              <a:off x="768" y="124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64" name="Line 14"/>
            <p:cNvSpPr>
              <a:spLocks noChangeShapeType="1"/>
            </p:cNvSpPr>
            <p:nvPr/>
          </p:nvSpPr>
          <p:spPr bwMode="auto">
            <a:xfrm>
              <a:off x="1200" y="1176"/>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5" name="Oval 15"/>
            <p:cNvSpPr>
              <a:spLocks noChangeArrowheads="1"/>
            </p:cNvSpPr>
            <p:nvPr/>
          </p:nvSpPr>
          <p:spPr bwMode="auto">
            <a:xfrm>
              <a:off x="1200" y="124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80</a:t>
              </a:r>
            </a:p>
          </p:txBody>
        </p:sp>
        <p:sp>
          <p:nvSpPr>
            <p:cNvPr id="66" name="Oval 16"/>
            <p:cNvSpPr>
              <a:spLocks noChangeArrowheads="1"/>
            </p:cNvSpPr>
            <p:nvPr/>
          </p:nvSpPr>
          <p:spPr bwMode="auto">
            <a:xfrm>
              <a:off x="1560" y="3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45</a:t>
              </a:r>
            </a:p>
          </p:txBody>
        </p:sp>
        <p:sp>
          <p:nvSpPr>
            <p:cNvPr id="67" name="Line 17"/>
            <p:cNvSpPr>
              <a:spLocks noChangeShapeType="1"/>
            </p:cNvSpPr>
            <p:nvPr/>
          </p:nvSpPr>
          <p:spPr bwMode="auto">
            <a:xfrm flipH="1">
              <a:off x="1560" y="600"/>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8" name="Oval 18"/>
            <p:cNvSpPr>
              <a:spLocks noChangeArrowheads="1"/>
            </p:cNvSpPr>
            <p:nvPr/>
          </p:nvSpPr>
          <p:spPr bwMode="auto">
            <a:xfrm>
              <a:off x="1416" y="672"/>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69" name="Line 19"/>
            <p:cNvSpPr>
              <a:spLocks noChangeShapeType="1"/>
            </p:cNvSpPr>
            <p:nvPr/>
          </p:nvSpPr>
          <p:spPr bwMode="auto">
            <a:xfrm>
              <a:off x="1704" y="600"/>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0" name="Oval 20"/>
            <p:cNvSpPr>
              <a:spLocks noChangeArrowheads="1"/>
            </p:cNvSpPr>
            <p:nvPr/>
          </p:nvSpPr>
          <p:spPr bwMode="auto">
            <a:xfrm>
              <a:off x="1704" y="672"/>
              <a:ext cx="216" cy="216"/>
            </a:xfrm>
            <a:prstGeom prst="ellipse">
              <a:avLst/>
            </a:prstGeom>
            <a:solidFill>
              <a:srgbClr val="FFCC99"/>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56</a:t>
              </a:r>
            </a:p>
          </p:txBody>
        </p:sp>
        <p:sp>
          <p:nvSpPr>
            <p:cNvPr id="71" name="Line 21"/>
            <p:cNvSpPr>
              <a:spLocks noChangeShapeType="1"/>
            </p:cNvSpPr>
            <p:nvPr/>
          </p:nvSpPr>
          <p:spPr bwMode="auto">
            <a:xfrm>
              <a:off x="1848" y="888"/>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2" name="Oval 22"/>
            <p:cNvSpPr>
              <a:spLocks noChangeArrowheads="1"/>
            </p:cNvSpPr>
            <p:nvPr/>
          </p:nvSpPr>
          <p:spPr bwMode="auto">
            <a:xfrm>
              <a:off x="1848" y="960"/>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78</a:t>
              </a:r>
            </a:p>
          </p:txBody>
        </p:sp>
        <p:sp>
          <p:nvSpPr>
            <p:cNvPr id="73" name="Line 23"/>
            <p:cNvSpPr>
              <a:spLocks noChangeShapeType="1"/>
            </p:cNvSpPr>
            <p:nvPr/>
          </p:nvSpPr>
          <p:spPr bwMode="auto">
            <a:xfrm flipH="1">
              <a:off x="1704" y="888"/>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4" name="Oval 24"/>
            <p:cNvSpPr>
              <a:spLocks noChangeArrowheads="1"/>
            </p:cNvSpPr>
            <p:nvPr/>
          </p:nvSpPr>
          <p:spPr bwMode="auto">
            <a:xfrm>
              <a:off x="1560" y="960"/>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75" name="Line 25"/>
            <p:cNvSpPr>
              <a:spLocks noChangeShapeType="1"/>
            </p:cNvSpPr>
            <p:nvPr/>
          </p:nvSpPr>
          <p:spPr bwMode="auto">
            <a:xfrm>
              <a:off x="1632" y="1176"/>
              <a:ext cx="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6" name="Oval 26"/>
            <p:cNvSpPr>
              <a:spLocks noChangeArrowheads="1"/>
            </p:cNvSpPr>
            <p:nvPr/>
          </p:nvSpPr>
          <p:spPr bwMode="auto">
            <a:xfrm>
              <a:off x="1560" y="124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77" name="Line 27"/>
            <p:cNvSpPr>
              <a:spLocks noChangeShapeType="1"/>
            </p:cNvSpPr>
            <p:nvPr/>
          </p:nvSpPr>
          <p:spPr bwMode="auto">
            <a:xfrm>
              <a:off x="1992" y="1176"/>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 name="Oval 28"/>
            <p:cNvSpPr>
              <a:spLocks noChangeArrowheads="1"/>
            </p:cNvSpPr>
            <p:nvPr/>
          </p:nvSpPr>
          <p:spPr bwMode="auto">
            <a:xfrm>
              <a:off x="1992" y="124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80</a:t>
              </a:r>
            </a:p>
          </p:txBody>
        </p:sp>
        <p:sp>
          <p:nvSpPr>
            <p:cNvPr id="79" name="Oval 29"/>
            <p:cNvSpPr>
              <a:spLocks noChangeArrowheads="1"/>
            </p:cNvSpPr>
            <p:nvPr/>
          </p:nvSpPr>
          <p:spPr bwMode="auto">
            <a:xfrm>
              <a:off x="2352" y="3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45</a:t>
              </a:r>
            </a:p>
          </p:txBody>
        </p:sp>
        <p:sp>
          <p:nvSpPr>
            <p:cNvPr id="80" name="Line 30"/>
            <p:cNvSpPr>
              <a:spLocks noChangeShapeType="1"/>
            </p:cNvSpPr>
            <p:nvPr/>
          </p:nvSpPr>
          <p:spPr bwMode="auto">
            <a:xfrm flipH="1">
              <a:off x="2352" y="600"/>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 name="Oval 31"/>
            <p:cNvSpPr>
              <a:spLocks noChangeArrowheads="1"/>
            </p:cNvSpPr>
            <p:nvPr/>
          </p:nvSpPr>
          <p:spPr bwMode="auto">
            <a:xfrm>
              <a:off x="2208" y="672"/>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82" name="Line 32"/>
            <p:cNvSpPr>
              <a:spLocks noChangeShapeType="1"/>
            </p:cNvSpPr>
            <p:nvPr/>
          </p:nvSpPr>
          <p:spPr bwMode="auto">
            <a:xfrm>
              <a:off x="2496" y="600"/>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3" name="Oval 33"/>
            <p:cNvSpPr>
              <a:spLocks noChangeArrowheads="1"/>
            </p:cNvSpPr>
            <p:nvPr/>
          </p:nvSpPr>
          <p:spPr bwMode="auto">
            <a:xfrm>
              <a:off x="2496" y="672"/>
              <a:ext cx="216" cy="216"/>
            </a:xfrm>
            <a:prstGeom prst="ellipse">
              <a:avLst/>
            </a:prstGeom>
            <a:solidFill>
              <a:srgbClr val="FFCC99"/>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84" name="Line 34"/>
            <p:cNvSpPr>
              <a:spLocks noChangeShapeType="1"/>
            </p:cNvSpPr>
            <p:nvPr/>
          </p:nvSpPr>
          <p:spPr bwMode="auto">
            <a:xfrm>
              <a:off x="2640" y="888"/>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5" name="Oval 35"/>
            <p:cNvSpPr>
              <a:spLocks noChangeArrowheads="1"/>
            </p:cNvSpPr>
            <p:nvPr/>
          </p:nvSpPr>
          <p:spPr bwMode="auto">
            <a:xfrm>
              <a:off x="2640" y="960"/>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78</a:t>
              </a:r>
            </a:p>
          </p:txBody>
        </p:sp>
        <p:sp>
          <p:nvSpPr>
            <p:cNvPr id="86" name="Line 36"/>
            <p:cNvSpPr>
              <a:spLocks noChangeShapeType="1"/>
            </p:cNvSpPr>
            <p:nvPr/>
          </p:nvSpPr>
          <p:spPr bwMode="auto">
            <a:xfrm flipH="1">
              <a:off x="2496" y="888"/>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 name="Oval 37"/>
            <p:cNvSpPr>
              <a:spLocks noChangeArrowheads="1"/>
            </p:cNvSpPr>
            <p:nvPr/>
          </p:nvSpPr>
          <p:spPr bwMode="auto">
            <a:xfrm>
              <a:off x="2352" y="960"/>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88" name="Line 38"/>
            <p:cNvSpPr>
              <a:spLocks noChangeShapeType="1"/>
            </p:cNvSpPr>
            <p:nvPr/>
          </p:nvSpPr>
          <p:spPr bwMode="auto">
            <a:xfrm>
              <a:off x="2424" y="1176"/>
              <a:ext cx="7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9" name="Oval 39"/>
            <p:cNvSpPr>
              <a:spLocks noChangeArrowheads="1"/>
            </p:cNvSpPr>
            <p:nvPr/>
          </p:nvSpPr>
          <p:spPr bwMode="auto">
            <a:xfrm>
              <a:off x="2352" y="124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90" name="Line 40"/>
            <p:cNvSpPr>
              <a:spLocks noChangeShapeType="1"/>
            </p:cNvSpPr>
            <p:nvPr/>
          </p:nvSpPr>
          <p:spPr bwMode="auto">
            <a:xfrm>
              <a:off x="2784" y="1176"/>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1" name="Oval 41"/>
            <p:cNvSpPr>
              <a:spLocks noChangeArrowheads="1"/>
            </p:cNvSpPr>
            <p:nvPr/>
          </p:nvSpPr>
          <p:spPr bwMode="auto">
            <a:xfrm>
              <a:off x="2784" y="124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80</a:t>
              </a:r>
            </a:p>
          </p:txBody>
        </p:sp>
        <p:sp>
          <p:nvSpPr>
            <p:cNvPr id="92" name="Oval 42"/>
            <p:cNvSpPr>
              <a:spLocks noChangeArrowheads="1"/>
            </p:cNvSpPr>
            <p:nvPr/>
          </p:nvSpPr>
          <p:spPr bwMode="auto">
            <a:xfrm>
              <a:off x="3216" y="384"/>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45</a:t>
              </a:r>
            </a:p>
          </p:txBody>
        </p:sp>
        <p:sp>
          <p:nvSpPr>
            <p:cNvPr id="93" name="Line 43"/>
            <p:cNvSpPr>
              <a:spLocks noChangeShapeType="1"/>
            </p:cNvSpPr>
            <p:nvPr/>
          </p:nvSpPr>
          <p:spPr bwMode="auto">
            <a:xfrm flipH="1">
              <a:off x="3216" y="600"/>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4" name="Oval 44"/>
            <p:cNvSpPr>
              <a:spLocks noChangeArrowheads="1"/>
            </p:cNvSpPr>
            <p:nvPr/>
          </p:nvSpPr>
          <p:spPr bwMode="auto">
            <a:xfrm>
              <a:off x="3072" y="672"/>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39</a:t>
              </a:r>
            </a:p>
          </p:txBody>
        </p:sp>
        <p:sp>
          <p:nvSpPr>
            <p:cNvPr id="95" name="Line 45"/>
            <p:cNvSpPr>
              <a:spLocks noChangeShapeType="1"/>
            </p:cNvSpPr>
            <p:nvPr/>
          </p:nvSpPr>
          <p:spPr bwMode="auto">
            <a:xfrm>
              <a:off x="3360" y="600"/>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6" name="Oval 46"/>
            <p:cNvSpPr>
              <a:spLocks noChangeArrowheads="1"/>
            </p:cNvSpPr>
            <p:nvPr/>
          </p:nvSpPr>
          <p:spPr bwMode="auto">
            <a:xfrm>
              <a:off x="3360" y="672"/>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55</a:t>
              </a:r>
            </a:p>
          </p:txBody>
        </p:sp>
        <p:sp>
          <p:nvSpPr>
            <p:cNvPr id="97" name="Line 47"/>
            <p:cNvSpPr>
              <a:spLocks noChangeShapeType="1"/>
            </p:cNvSpPr>
            <p:nvPr/>
          </p:nvSpPr>
          <p:spPr bwMode="auto">
            <a:xfrm>
              <a:off x="3504" y="888"/>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 name="Oval 48"/>
            <p:cNvSpPr>
              <a:spLocks noChangeArrowheads="1"/>
            </p:cNvSpPr>
            <p:nvPr/>
          </p:nvSpPr>
          <p:spPr bwMode="auto">
            <a:xfrm>
              <a:off x="3504" y="960"/>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78</a:t>
              </a:r>
            </a:p>
          </p:txBody>
        </p:sp>
        <p:sp>
          <p:nvSpPr>
            <p:cNvPr id="99" name="Line 49"/>
            <p:cNvSpPr>
              <a:spLocks noChangeShapeType="1"/>
            </p:cNvSpPr>
            <p:nvPr/>
          </p:nvSpPr>
          <p:spPr bwMode="auto">
            <a:xfrm flipH="1">
              <a:off x="3360" y="888"/>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0" name="Oval 50"/>
            <p:cNvSpPr>
              <a:spLocks noChangeArrowheads="1"/>
            </p:cNvSpPr>
            <p:nvPr/>
          </p:nvSpPr>
          <p:spPr bwMode="auto">
            <a:xfrm>
              <a:off x="3216" y="960"/>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54</a:t>
              </a:r>
            </a:p>
          </p:txBody>
        </p:sp>
        <p:sp>
          <p:nvSpPr>
            <p:cNvPr id="101" name="Line 51"/>
            <p:cNvSpPr>
              <a:spLocks noChangeShapeType="1"/>
            </p:cNvSpPr>
            <p:nvPr/>
          </p:nvSpPr>
          <p:spPr bwMode="auto">
            <a:xfrm>
              <a:off x="3648" y="1176"/>
              <a:ext cx="72"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 name="Oval 52"/>
            <p:cNvSpPr>
              <a:spLocks noChangeArrowheads="1"/>
            </p:cNvSpPr>
            <p:nvPr/>
          </p:nvSpPr>
          <p:spPr bwMode="auto">
            <a:xfrm>
              <a:off x="3648" y="1248"/>
              <a:ext cx="216" cy="216"/>
            </a:xfrm>
            <a:prstGeom prst="ellipse">
              <a:avLst/>
            </a:prstGeom>
            <a:solidFill>
              <a:srgbClr val="FFFFCC"/>
            </a:solidFill>
            <a:ln w="9525">
              <a:solidFill>
                <a:schemeClr val="tx1"/>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b="1">
                  <a:solidFill>
                    <a:srgbClr val="993300"/>
                  </a:solidFill>
                  <a:latin typeface="Constantia" panose="02030602050306030303" pitchFamily="18" charset="0"/>
                </a:rPr>
                <a:t>80</a:t>
              </a:r>
            </a:p>
          </p:txBody>
        </p:sp>
      </p:grpSp>
    </p:spTree>
    <p:extLst>
      <p:ext uri="{BB962C8B-B14F-4D97-AF65-F5344CB8AC3E}">
        <p14:creationId xmlns:p14="http://schemas.microsoft.com/office/powerpoint/2010/main" val="3711253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6104"/>
            <a:ext cx="9180512" cy="6885384"/>
          </a:xfrm>
        </p:spPr>
      </p:pic>
      <p:sp>
        <p:nvSpPr>
          <p:cNvPr id="5" name="Rectangle 1"/>
          <p:cNvSpPr>
            <a:spLocks noChangeArrowheads="1"/>
          </p:cNvSpPr>
          <p:nvPr/>
        </p:nvSpPr>
        <p:spPr bwMode="auto">
          <a:xfrm>
            <a:off x="187707" y="142670"/>
            <a:ext cx="851333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28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New Node In Binary Search Tree : Pseudo code</a:t>
            </a:r>
            <a:endParaRPr lang="en-IN" sz="28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2000" y="1096777"/>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63621" y="867560"/>
            <a:ext cx="8496944" cy="461665"/>
          </a:xfrm>
          <a:prstGeom prst="rect">
            <a:avLst/>
          </a:prstGeom>
          <a:noFill/>
        </p:spPr>
        <p:txBody>
          <a:bodyPr wrap="square" rtlCol="0">
            <a:spAutoFit/>
          </a:bodyPr>
          <a:lstStyle/>
          <a:p>
            <a:pPr algn="just"/>
            <a:endParaRPr lang="en-IN" sz="2400" dirty="0"/>
          </a:p>
        </p:txBody>
      </p:sp>
      <p:sp>
        <p:nvSpPr>
          <p:cNvPr id="12" name="Rectangle 11"/>
          <p:cNvSpPr>
            <a:spLocks noGrp="1" noChangeArrowheads="1"/>
          </p:cNvSpPr>
          <p:nvPr/>
        </p:nvSpPr>
        <p:spPr bwMode="auto">
          <a:xfrm>
            <a:off x="1101872" y="1166612"/>
            <a:ext cx="7214544" cy="5070700"/>
          </a:xfrm>
          <a:prstGeom prst="rect">
            <a:avLst/>
          </a:prstGeom>
          <a:solidFill>
            <a:schemeClr val="accent4">
              <a:lumMod val="40000"/>
              <a:lumOff val="60000"/>
            </a:schemeClr>
          </a:solidFill>
          <a:ln>
            <a:solidFill>
              <a:schemeClr val="tx1"/>
            </a:solidFill>
            <a:miter lim="800000"/>
            <a:headEnd/>
            <a:tailEnd/>
          </a:ln>
          <a:effectLst>
            <a:outerShdw dist="107763" dir="2700000" algn="ctr" rotWithShape="0">
              <a:schemeClr val="bg2"/>
            </a:outerShdw>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sz="2400" b="1" dirty="0"/>
              <a:t>Delete (TREE, VAL)</a:t>
            </a:r>
          </a:p>
          <a:p>
            <a:pPr marL="0" indent="0">
              <a:lnSpc>
                <a:spcPct val="80000"/>
              </a:lnSpc>
              <a:buNone/>
            </a:pPr>
            <a:r>
              <a:rPr lang="en-US" altLang="en-US" sz="2400" b="1" dirty="0"/>
              <a:t>Step 1: IF TREE = NULL, then  </a:t>
            </a:r>
          </a:p>
          <a:p>
            <a:pPr marL="0" lvl="1" indent="0">
              <a:lnSpc>
                <a:spcPct val="80000"/>
              </a:lnSpc>
              <a:buNone/>
            </a:pPr>
            <a:r>
              <a:rPr lang="en-US" altLang="en-US" sz="2400" b="1" dirty="0">
                <a:solidFill>
                  <a:srgbClr val="010000"/>
                </a:solidFill>
              </a:rPr>
              <a:t>     Write “VAL not found in the tree”</a:t>
            </a:r>
          </a:p>
          <a:p>
            <a:pPr marL="0" indent="0">
              <a:lnSpc>
                <a:spcPct val="80000"/>
              </a:lnSpc>
              <a:buNone/>
            </a:pPr>
            <a:r>
              <a:rPr lang="en-US" altLang="en-US" sz="2400" b="1" dirty="0"/>
              <a:t>        ELSE IF VAL &lt; TREE-&gt;DATA</a:t>
            </a:r>
          </a:p>
          <a:p>
            <a:pPr marL="0" lvl="1" indent="0">
              <a:lnSpc>
                <a:spcPct val="80000"/>
              </a:lnSpc>
              <a:buNone/>
            </a:pPr>
            <a:r>
              <a:rPr lang="en-US" altLang="en-US" sz="2400" b="1" dirty="0" smtClean="0">
                <a:solidFill>
                  <a:srgbClr val="010000"/>
                </a:solidFill>
              </a:rPr>
              <a:t>      </a:t>
            </a:r>
            <a:r>
              <a:rPr lang="en-US" altLang="en-US" sz="2400" b="1" dirty="0">
                <a:solidFill>
                  <a:srgbClr val="010000"/>
                </a:solidFill>
              </a:rPr>
              <a:t>Delete(TREE-&gt;LEFT, VAL)</a:t>
            </a:r>
          </a:p>
          <a:p>
            <a:pPr marL="0" indent="0">
              <a:lnSpc>
                <a:spcPct val="80000"/>
              </a:lnSpc>
              <a:buNone/>
            </a:pPr>
            <a:r>
              <a:rPr lang="en-US" altLang="en-US" sz="2400" b="1" dirty="0" smtClean="0"/>
              <a:t>       </a:t>
            </a:r>
            <a:r>
              <a:rPr lang="en-US" altLang="en-US" sz="2400" b="1" dirty="0"/>
              <a:t>ELSE IF VAL &gt; TREE-&gt;DATA</a:t>
            </a:r>
          </a:p>
          <a:p>
            <a:pPr marL="0" lvl="1" indent="0">
              <a:lnSpc>
                <a:spcPct val="80000"/>
              </a:lnSpc>
              <a:buNone/>
            </a:pPr>
            <a:r>
              <a:rPr lang="en-US" altLang="en-US" sz="2400" b="1" dirty="0">
                <a:solidFill>
                  <a:srgbClr val="010000"/>
                </a:solidFill>
              </a:rPr>
              <a:t>     Delete(TREE-&gt;RIGHT, VAL)</a:t>
            </a:r>
          </a:p>
          <a:p>
            <a:pPr marL="0" indent="0">
              <a:lnSpc>
                <a:spcPct val="80000"/>
              </a:lnSpc>
              <a:buNone/>
            </a:pPr>
            <a:r>
              <a:rPr lang="en-US" altLang="en-US" sz="2400" b="1" dirty="0"/>
              <a:t>        ELSE IF TREE-&gt;LEFT AND TREE-&gt;RIGHT</a:t>
            </a:r>
          </a:p>
          <a:p>
            <a:pPr marL="0" indent="0">
              <a:lnSpc>
                <a:spcPct val="80000"/>
              </a:lnSpc>
              <a:buNone/>
            </a:pPr>
            <a:r>
              <a:rPr lang="en-US" altLang="en-US" sz="2400" b="1" dirty="0"/>
              <a:t>	   SET TEMP = </a:t>
            </a:r>
            <a:r>
              <a:rPr lang="en-US" altLang="en-US" sz="2400" b="1" dirty="0" err="1"/>
              <a:t>findLargestNode</a:t>
            </a:r>
            <a:r>
              <a:rPr lang="en-US" altLang="en-US" sz="2400" b="1" dirty="0"/>
              <a:t>(TREE-&gt;LEFT)</a:t>
            </a:r>
          </a:p>
          <a:p>
            <a:pPr marL="0" indent="0">
              <a:lnSpc>
                <a:spcPct val="80000"/>
              </a:lnSpc>
              <a:buNone/>
            </a:pPr>
            <a:r>
              <a:rPr lang="en-US" altLang="en-US" sz="2400" b="1" dirty="0"/>
              <a:t>	   SET TREE-&gt;DATA = TEMP-&gt;DATA</a:t>
            </a:r>
          </a:p>
          <a:p>
            <a:pPr marL="0" indent="0">
              <a:lnSpc>
                <a:spcPct val="80000"/>
              </a:lnSpc>
              <a:buNone/>
            </a:pPr>
            <a:r>
              <a:rPr lang="en-US" altLang="en-US" sz="2400" b="1" dirty="0"/>
              <a:t>	   Delete(TREE-&gt;LEFT, TEMP-&gt;</a:t>
            </a:r>
            <a:r>
              <a:rPr lang="en-US" altLang="en-US" sz="2400" b="1" dirty="0" smtClean="0"/>
              <a:t>DATA)</a:t>
            </a:r>
          </a:p>
          <a:p>
            <a:pPr marL="0" indent="0">
              <a:lnSpc>
                <a:spcPct val="80000"/>
              </a:lnSpc>
              <a:buNone/>
            </a:pPr>
            <a:r>
              <a:rPr lang="en-US" altLang="en-US" sz="2400" b="1" dirty="0"/>
              <a:t> </a:t>
            </a:r>
            <a:r>
              <a:rPr lang="en-US" altLang="en-US" sz="2400" b="1" dirty="0" smtClean="0"/>
              <a:t>                ELSE</a:t>
            </a:r>
            <a:endParaRPr lang="en-US" altLang="en-US" sz="2400" b="1" dirty="0"/>
          </a:p>
        </p:txBody>
      </p:sp>
    </p:spTree>
    <p:extLst>
      <p:ext uri="{BB962C8B-B14F-4D97-AF65-F5344CB8AC3E}">
        <p14:creationId xmlns:p14="http://schemas.microsoft.com/office/powerpoint/2010/main" val="1837952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6104"/>
            <a:ext cx="9180512" cy="6885384"/>
          </a:xfrm>
        </p:spPr>
      </p:pic>
      <p:sp>
        <p:nvSpPr>
          <p:cNvPr id="5" name="Rectangle 1"/>
          <p:cNvSpPr>
            <a:spLocks noChangeArrowheads="1"/>
          </p:cNvSpPr>
          <p:nvPr/>
        </p:nvSpPr>
        <p:spPr bwMode="auto">
          <a:xfrm>
            <a:off x="187707" y="142670"/>
            <a:ext cx="851333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28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New Node In Binary Search Tree : Pseudo code</a:t>
            </a:r>
            <a:endParaRPr lang="en-IN" sz="28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2000" y="1096777"/>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63621" y="867560"/>
            <a:ext cx="8496944" cy="461665"/>
          </a:xfrm>
          <a:prstGeom prst="rect">
            <a:avLst/>
          </a:prstGeom>
          <a:noFill/>
        </p:spPr>
        <p:txBody>
          <a:bodyPr wrap="square" rtlCol="0">
            <a:spAutoFit/>
          </a:bodyPr>
          <a:lstStyle/>
          <a:p>
            <a:pPr algn="just"/>
            <a:endParaRPr lang="en-IN" sz="2400" dirty="0"/>
          </a:p>
        </p:txBody>
      </p:sp>
      <p:sp>
        <p:nvSpPr>
          <p:cNvPr id="12" name="Rectangle 11"/>
          <p:cNvSpPr>
            <a:spLocks noGrp="1" noChangeArrowheads="1"/>
          </p:cNvSpPr>
          <p:nvPr/>
        </p:nvSpPr>
        <p:spPr bwMode="auto">
          <a:xfrm>
            <a:off x="1101872" y="1166612"/>
            <a:ext cx="6494464" cy="4782668"/>
          </a:xfrm>
          <a:prstGeom prst="rect">
            <a:avLst/>
          </a:prstGeom>
          <a:solidFill>
            <a:schemeClr val="accent4">
              <a:lumMod val="40000"/>
              <a:lumOff val="60000"/>
            </a:schemeClr>
          </a:solidFill>
          <a:ln>
            <a:solidFill>
              <a:schemeClr val="tx1"/>
            </a:solidFill>
            <a:miter lim="800000"/>
            <a:headEnd/>
            <a:tailEnd/>
          </a:ln>
          <a:effectLst>
            <a:outerShdw dist="107763" dir="2700000" algn="ctr" rotWithShape="0">
              <a:schemeClr val="bg2"/>
            </a:outerShdw>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en-US" sz="2400" b="1" dirty="0"/>
              <a:t>	  SET TEMP = </a:t>
            </a:r>
            <a:r>
              <a:rPr lang="en-US" altLang="en-US" sz="2400" b="1" dirty="0" smtClean="0"/>
              <a:t>TREE</a:t>
            </a:r>
          </a:p>
          <a:p>
            <a:pPr marL="0" indent="0">
              <a:lnSpc>
                <a:spcPct val="80000"/>
              </a:lnSpc>
              <a:buNone/>
            </a:pPr>
            <a:r>
              <a:rPr lang="en-US" altLang="en-US" sz="2400" b="1" dirty="0" smtClean="0"/>
              <a:t>  </a:t>
            </a:r>
            <a:r>
              <a:rPr lang="en-US" altLang="en-US" sz="2400" b="1" dirty="0"/>
              <a:t>IF TREE-&gt;LEFT = NULL AND TREE -&gt;RIGHT = </a:t>
            </a:r>
            <a:r>
              <a:rPr lang="en-US" altLang="en-US" sz="2400" b="1" dirty="0" smtClean="0"/>
              <a:t>    </a:t>
            </a:r>
          </a:p>
          <a:p>
            <a:pPr marL="0" indent="0">
              <a:lnSpc>
                <a:spcPct val="80000"/>
              </a:lnSpc>
              <a:buNone/>
            </a:pPr>
            <a:r>
              <a:rPr lang="en-US" altLang="en-US" sz="2400" b="1" dirty="0"/>
              <a:t> </a:t>
            </a:r>
            <a:r>
              <a:rPr lang="en-US" altLang="en-US" sz="2400" b="1" dirty="0" smtClean="0"/>
              <a:t>               NULL</a:t>
            </a:r>
            <a:endParaRPr lang="en-US" altLang="en-US" sz="2400" b="1" dirty="0"/>
          </a:p>
          <a:p>
            <a:pPr marL="0" indent="0">
              <a:lnSpc>
                <a:spcPct val="80000"/>
              </a:lnSpc>
              <a:buNone/>
            </a:pPr>
            <a:r>
              <a:rPr lang="en-US" altLang="en-US" sz="2400" b="1" dirty="0"/>
              <a:t>	      SET TREE = NULL</a:t>
            </a:r>
          </a:p>
          <a:p>
            <a:pPr marL="0" indent="0">
              <a:lnSpc>
                <a:spcPct val="80000"/>
              </a:lnSpc>
              <a:buNone/>
            </a:pPr>
            <a:r>
              <a:rPr lang="en-US" altLang="en-US" sz="2400" b="1" dirty="0"/>
              <a:t>	  ELSE IF TREE-&gt;LEFT != NULL</a:t>
            </a:r>
          </a:p>
          <a:p>
            <a:pPr marL="0" indent="0">
              <a:lnSpc>
                <a:spcPct val="80000"/>
              </a:lnSpc>
              <a:buNone/>
            </a:pPr>
            <a:r>
              <a:rPr lang="en-US" altLang="en-US" sz="2400" b="1" dirty="0"/>
              <a:t>	      SET TREE = TREE-&gt;LEFT</a:t>
            </a:r>
          </a:p>
          <a:p>
            <a:pPr marL="0" indent="0">
              <a:lnSpc>
                <a:spcPct val="80000"/>
              </a:lnSpc>
              <a:buNone/>
            </a:pPr>
            <a:r>
              <a:rPr lang="en-US" altLang="en-US" sz="2400" b="1" dirty="0"/>
              <a:t>	  ELSE </a:t>
            </a:r>
          </a:p>
          <a:p>
            <a:pPr marL="0" indent="0">
              <a:lnSpc>
                <a:spcPct val="80000"/>
              </a:lnSpc>
              <a:buNone/>
            </a:pPr>
            <a:r>
              <a:rPr lang="en-US" altLang="en-US" sz="2400" b="1" dirty="0"/>
              <a:t>	      SET TREE = TREE-&gt;RIGHT</a:t>
            </a:r>
          </a:p>
          <a:p>
            <a:pPr marL="0" indent="0">
              <a:lnSpc>
                <a:spcPct val="80000"/>
              </a:lnSpc>
              <a:buNone/>
            </a:pPr>
            <a:r>
              <a:rPr lang="en-US" altLang="en-US" sz="2400" b="1" dirty="0"/>
              <a:t>	  [END OF IF]</a:t>
            </a:r>
          </a:p>
          <a:p>
            <a:pPr marL="0" indent="0">
              <a:lnSpc>
                <a:spcPct val="80000"/>
              </a:lnSpc>
              <a:buNone/>
            </a:pPr>
            <a:r>
              <a:rPr lang="en-US" altLang="en-US" sz="2400" b="1" dirty="0"/>
              <a:t>             FREE TEMP</a:t>
            </a:r>
          </a:p>
          <a:p>
            <a:pPr marL="0" indent="0">
              <a:lnSpc>
                <a:spcPct val="80000"/>
              </a:lnSpc>
              <a:buNone/>
            </a:pPr>
            <a:r>
              <a:rPr lang="en-US" altLang="en-US" sz="2400" b="1" dirty="0"/>
              <a:t>        [END OF IF]	</a:t>
            </a:r>
          </a:p>
          <a:p>
            <a:pPr marL="0" indent="0">
              <a:lnSpc>
                <a:spcPct val="80000"/>
              </a:lnSpc>
              <a:buNone/>
            </a:pPr>
            <a:r>
              <a:rPr lang="en-US" altLang="en-US" sz="2400" b="1" dirty="0" smtClean="0"/>
              <a:t>  Step </a:t>
            </a:r>
            <a:r>
              <a:rPr lang="en-US" altLang="en-US" sz="2400" b="1" dirty="0"/>
              <a:t>2: End</a:t>
            </a:r>
          </a:p>
        </p:txBody>
      </p:sp>
    </p:spTree>
    <p:extLst>
      <p:ext uri="{BB962C8B-B14F-4D97-AF65-F5344CB8AC3E}">
        <p14:creationId xmlns:p14="http://schemas.microsoft.com/office/powerpoint/2010/main" val="3197354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7504" y="25260"/>
            <a:ext cx="8712968" cy="857250"/>
          </a:xfrm>
        </p:spPr>
        <p:txBody>
          <a:bodyPr>
            <a:normAutofit fontScale="90000"/>
          </a:bodyPr>
          <a:lstStyle/>
          <a:p>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Node in </a:t>
            </a:r>
            <a:r>
              <a:rPr lang="en-US"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Binary </a:t>
            </a:r>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endParaRPr lang="en-CA"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p:txBody>
          <a:bodyPr>
            <a:normAutofit/>
          </a:bodyPr>
          <a:lstStyle/>
          <a:p>
            <a:pPr>
              <a:buFont typeface="Arial" charset="0"/>
              <a:buNone/>
            </a:pPr>
            <a:r>
              <a:rPr lang="en-CA" altLang="en-US" sz="1800" dirty="0">
                <a:latin typeface="Arial" charset="0"/>
                <a:cs typeface="Arial" charset="0"/>
              </a:rPr>
              <a:t>	</a:t>
            </a:r>
          </a:p>
        </p:txBody>
      </p:sp>
      <p:cxnSp>
        <p:nvCxnSpPr>
          <p:cNvPr id="5" name="Straight Connector 4">
            <a:extLst>
              <a:ext uri="{FF2B5EF4-FFF2-40B4-BE49-F238E27FC236}">
                <a16:creationId xmlns:a16="http://schemas.microsoft.com/office/drawing/2014/main" xmlns="" id="{6550C769-3FF2-465E-2CF3-1703CA2E5E23}"/>
              </a:ext>
            </a:extLst>
          </p:cNvPr>
          <p:cNvCxnSpPr/>
          <p:nvPr/>
        </p:nvCxnSpPr>
        <p:spPr>
          <a:xfrm flipV="1">
            <a:off x="0" y="790279"/>
            <a:ext cx="9144000" cy="2796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3B7A1180-1697-901D-882B-382076FF1C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6381328"/>
            <a:ext cx="1808820" cy="260018"/>
          </a:xfrm>
          <a:prstGeom prst="rect">
            <a:avLst/>
          </a:prstGeom>
        </p:spPr>
      </p:pic>
      <p:sp>
        <p:nvSpPr>
          <p:cNvPr id="2" name="Rectangle 1"/>
          <p:cNvSpPr/>
          <p:nvPr/>
        </p:nvSpPr>
        <p:spPr>
          <a:xfrm>
            <a:off x="406414" y="1452410"/>
            <a:ext cx="7981460" cy="733981"/>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smtClean="0">
                <a:solidFill>
                  <a:schemeClr val="tx1"/>
                </a:solidFill>
              </a:rPr>
              <a:t>Function to delete a node in the binary search tree</a:t>
            </a:r>
            <a:endParaRPr lang="en-IN" sz="2400" b="1" dirty="0">
              <a:solidFill>
                <a:schemeClr val="tx1"/>
              </a:solidFill>
            </a:endParaRPr>
          </a:p>
        </p:txBody>
      </p:sp>
      <p:sp>
        <p:nvSpPr>
          <p:cNvPr id="3" name="Rectangle 2"/>
          <p:cNvSpPr/>
          <p:nvPr/>
        </p:nvSpPr>
        <p:spPr>
          <a:xfrm>
            <a:off x="406414" y="2186391"/>
            <a:ext cx="7984641" cy="2394737"/>
          </a:xfrm>
          <a:prstGeom prst="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sz="2000" dirty="0"/>
          </a:p>
          <a:p>
            <a:r>
              <a:rPr lang="en-US" sz="2000" dirty="0" err="1" smtClean="0"/>
              <a:t>TreeNode</a:t>
            </a:r>
            <a:r>
              <a:rPr lang="en-US" sz="2000" dirty="0" smtClean="0"/>
              <a:t>* </a:t>
            </a:r>
            <a:r>
              <a:rPr lang="en-US" sz="2000" dirty="0" err="1" smtClean="0"/>
              <a:t>deleteNode</a:t>
            </a:r>
            <a:r>
              <a:rPr lang="en-US" sz="2000" dirty="0" smtClean="0"/>
              <a:t>(</a:t>
            </a:r>
            <a:r>
              <a:rPr lang="en-US" sz="2000" dirty="0" err="1" smtClean="0"/>
              <a:t>TreeNode</a:t>
            </a:r>
            <a:r>
              <a:rPr lang="en-US" sz="2000" dirty="0" smtClean="0"/>
              <a:t>* root, </a:t>
            </a:r>
            <a:r>
              <a:rPr lang="en-US" sz="2000" dirty="0" err="1" smtClean="0"/>
              <a:t>int</a:t>
            </a:r>
            <a:r>
              <a:rPr lang="en-US" sz="2000" dirty="0" smtClean="0"/>
              <a:t> value) {</a:t>
            </a:r>
          </a:p>
          <a:p>
            <a:r>
              <a:rPr lang="en-US" sz="2000" dirty="0" smtClean="0"/>
              <a:t>    // If the tree is empty, return null</a:t>
            </a:r>
          </a:p>
          <a:p>
            <a:r>
              <a:rPr lang="en-US" sz="2000" dirty="0" smtClean="0"/>
              <a:t>    if (root == </a:t>
            </a:r>
            <a:r>
              <a:rPr lang="en-US" sz="2000" dirty="0" err="1" smtClean="0"/>
              <a:t>nullptr</a:t>
            </a:r>
            <a:r>
              <a:rPr lang="en-US" sz="2000" dirty="0" smtClean="0"/>
              <a:t>) {</a:t>
            </a:r>
          </a:p>
          <a:p>
            <a:r>
              <a:rPr lang="en-US" sz="2000" dirty="0" smtClean="0"/>
              <a:t>        return root;</a:t>
            </a:r>
          </a:p>
          <a:p>
            <a:r>
              <a:rPr lang="en-US" sz="2000" dirty="0" smtClean="0"/>
              <a:t>    }</a:t>
            </a:r>
            <a:endParaRPr lang="en-IN" sz="2000" dirty="0"/>
          </a:p>
        </p:txBody>
      </p:sp>
      <p:sp>
        <p:nvSpPr>
          <p:cNvPr id="4" name="Rectangle 3"/>
          <p:cNvSpPr/>
          <p:nvPr/>
        </p:nvSpPr>
        <p:spPr>
          <a:xfrm>
            <a:off x="2747299" y="6371584"/>
            <a:ext cx="6120393" cy="646331"/>
          </a:xfrm>
          <a:prstGeom prst="rect">
            <a:avLst/>
          </a:prstGeom>
        </p:spPr>
        <p:txBody>
          <a:bodyPr wrap="none">
            <a:spAutoFit/>
          </a:bodyPr>
          <a:lstStyle/>
          <a:p>
            <a:r>
              <a:rPr lang="en-IN" dirty="0" smtClean="0">
                <a:hlinkClick r:id="rId3"/>
              </a:rPr>
              <a:t>Access the Complete </a:t>
            </a:r>
            <a:r>
              <a:rPr lang="en-IN" dirty="0" err="1" smtClean="0">
                <a:hlinkClick r:id="rId3"/>
              </a:rPr>
              <a:t>Code</a:t>
            </a:r>
            <a:r>
              <a:rPr lang="en-IN" dirty="0" err="1" smtClean="0"/>
              <a:t>:https</a:t>
            </a:r>
            <a:r>
              <a:rPr lang="en-IN" dirty="0" smtClean="0"/>
              <a:t>://onlinegdb.com/VpbBccw9w.</a:t>
            </a:r>
          </a:p>
          <a:p>
            <a:endParaRPr lang="en-IN" dirty="0"/>
          </a:p>
        </p:txBody>
      </p:sp>
    </p:spTree>
    <p:extLst>
      <p:ext uri="{BB962C8B-B14F-4D97-AF65-F5344CB8AC3E}">
        <p14:creationId xmlns:p14="http://schemas.microsoft.com/office/powerpoint/2010/main" val="170140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099B22-9FA9-1FAA-D08D-F3C803090021}"/>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639E82FE-96D7-2529-7945-4ACABDB58E8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34" y="0"/>
            <a:ext cx="9180512" cy="6885384"/>
          </a:xfrm>
        </p:spPr>
      </p:pic>
      <p:cxnSp>
        <p:nvCxnSpPr>
          <p:cNvPr id="7" name="Straight Connector 6">
            <a:extLst>
              <a:ext uri="{FF2B5EF4-FFF2-40B4-BE49-F238E27FC236}">
                <a16:creationId xmlns:a16="http://schemas.microsoft.com/office/drawing/2014/main" xmlns="" id="{00CE4655-45F0-8225-0B3B-452512BC49A5}"/>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BC685B53-95B0-E1DB-1C9C-F5456893FE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8236DC02-599B-DF7E-0281-3D512FA448DC}"/>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Rectangle 1">
            <a:extLst>
              <a:ext uri="{FF2B5EF4-FFF2-40B4-BE49-F238E27FC236}">
                <a16:creationId xmlns:a16="http://schemas.microsoft.com/office/drawing/2014/main" xmlns="" id="{979542EF-0836-8363-678A-2FD2B60D1FD5}"/>
              </a:ext>
            </a:extLst>
          </p:cNvPr>
          <p:cNvSpPr>
            <a:spLocks noChangeArrowheads="1"/>
          </p:cNvSpPr>
          <p:nvPr/>
        </p:nvSpPr>
        <p:spPr bwMode="auto">
          <a:xfrm>
            <a:off x="179512" y="12081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endParaRPr lang="en-IN" sz="3600" b="1" dirty="0">
              <a:solidFill>
                <a:srgbClr val="E31E24"/>
              </a:solidFill>
              <a:cs typeface="Times New Roman" panose="02020603050405020304" pitchFamily="18" charset="0"/>
              <a:sym typeface="Arial"/>
            </a:endParaRPr>
          </a:p>
        </p:txBody>
      </p:sp>
      <p:sp>
        <p:nvSpPr>
          <p:cNvPr id="11" name="Rectangle 1">
            <a:extLst>
              <a:ext uri="{FF2B5EF4-FFF2-40B4-BE49-F238E27FC236}">
                <a16:creationId xmlns:a16="http://schemas.microsoft.com/office/drawing/2014/main" xmlns="" id="{979542EF-0836-8363-678A-2FD2B60D1FD5}"/>
              </a:ext>
            </a:extLst>
          </p:cNvPr>
          <p:cNvSpPr>
            <a:spLocks noChangeArrowheads="1"/>
          </p:cNvSpPr>
          <p:nvPr/>
        </p:nvSpPr>
        <p:spPr bwMode="auto">
          <a:xfrm>
            <a:off x="331912" y="27321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endParaRPr lang="en-IN" sz="3600" b="1" dirty="0">
              <a:solidFill>
                <a:srgbClr val="E31E24"/>
              </a:solidFill>
              <a:cs typeface="Times New Roman" panose="02020603050405020304" pitchFamily="18" charset="0"/>
              <a:sym typeface="Arial"/>
            </a:endParaRPr>
          </a:p>
        </p:txBody>
      </p:sp>
      <p:sp>
        <p:nvSpPr>
          <p:cNvPr id="12" name="Rectangle 11"/>
          <p:cNvSpPr/>
          <p:nvPr/>
        </p:nvSpPr>
        <p:spPr>
          <a:xfrm>
            <a:off x="2195736" y="2420888"/>
            <a:ext cx="4320480" cy="566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Session 49</a:t>
            </a:r>
            <a:endParaRPr lang="en-US" sz="3200" b="1" dirty="0"/>
          </a:p>
        </p:txBody>
      </p:sp>
      <p:sp>
        <p:nvSpPr>
          <p:cNvPr id="2" name="TextBox 1"/>
          <p:cNvSpPr txBox="1"/>
          <p:nvPr/>
        </p:nvSpPr>
        <p:spPr>
          <a:xfrm>
            <a:off x="1835696" y="3501008"/>
            <a:ext cx="5400600" cy="1846659"/>
          </a:xfrm>
          <a:prstGeom prst="rect">
            <a:avLst/>
          </a:prstGeom>
          <a:noFill/>
        </p:spPr>
        <p:txBody>
          <a:bodyPr wrap="square" rtlCol="0">
            <a:spAutoFit/>
          </a:bodyPr>
          <a:lstStyle/>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Operations on </a:t>
            </a:r>
            <a:r>
              <a:rPr lang="en-US" sz="2400" dirty="0" smtClean="0"/>
              <a:t>BST(Deletion and Searching  </a:t>
            </a:r>
            <a:r>
              <a:rPr lang="en-US" sz="2400" dirty="0"/>
              <a:t>a Node)</a:t>
            </a:r>
          </a:p>
          <a:p>
            <a:pPr marL="342900" indent="-342900">
              <a:buFont typeface="Wingdings" panose="05000000000000000000" pitchFamily="2" charset="2"/>
              <a:buChar char="Ø"/>
            </a:pPr>
            <a:r>
              <a:rPr lang="en-US" sz="2400" dirty="0"/>
              <a:t>Brainstorming Session </a:t>
            </a:r>
          </a:p>
          <a:p>
            <a:endParaRPr lang="en-IN" dirty="0"/>
          </a:p>
        </p:txBody>
      </p:sp>
      <p:sp>
        <p:nvSpPr>
          <p:cNvPr id="3" name="TextBox 2"/>
          <p:cNvSpPr txBox="1"/>
          <p:nvPr/>
        </p:nvSpPr>
        <p:spPr>
          <a:xfrm>
            <a:off x="2339752" y="1666628"/>
            <a:ext cx="4344642" cy="584775"/>
          </a:xfrm>
          <a:prstGeom prst="rect">
            <a:avLst/>
          </a:prstGeom>
          <a:noFill/>
        </p:spPr>
        <p:txBody>
          <a:bodyPr wrap="square" rtlCol="0">
            <a:spAutoFit/>
          </a:bodyPr>
          <a:lstStyle/>
          <a:p>
            <a:r>
              <a:rPr lang="en-US" sz="3200" b="1" dirty="0" smtClean="0"/>
              <a:t>BINARY SEARCH TREES</a:t>
            </a:r>
            <a:endParaRPr lang="en-IN" sz="3200" b="1" dirty="0"/>
          </a:p>
        </p:txBody>
      </p:sp>
    </p:spTree>
    <p:extLst>
      <p:ext uri="{BB962C8B-B14F-4D97-AF65-F5344CB8AC3E}">
        <p14:creationId xmlns:p14="http://schemas.microsoft.com/office/powerpoint/2010/main" val="4194221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7504" y="25260"/>
            <a:ext cx="8712968" cy="857250"/>
          </a:xfrm>
        </p:spPr>
        <p:txBody>
          <a:bodyPr>
            <a:normAutofit fontScale="90000"/>
          </a:bodyPr>
          <a:lstStyle/>
          <a:p>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Node in </a:t>
            </a:r>
            <a:r>
              <a:rPr lang="en-US"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Binary </a:t>
            </a:r>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endParaRPr lang="en-CA"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p:txBody>
          <a:bodyPr>
            <a:normAutofit/>
          </a:bodyPr>
          <a:lstStyle/>
          <a:p>
            <a:pPr>
              <a:buFont typeface="Arial" charset="0"/>
              <a:buNone/>
            </a:pPr>
            <a:r>
              <a:rPr lang="en-CA" altLang="en-US" sz="1800" dirty="0">
                <a:latin typeface="Arial" charset="0"/>
                <a:cs typeface="Arial" charset="0"/>
              </a:rPr>
              <a:t>	</a:t>
            </a:r>
          </a:p>
        </p:txBody>
      </p:sp>
      <p:cxnSp>
        <p:nvCxnSpPr>
          <p:cNvPr id="5" name="Straight Connector 4">
            <a:extLst>
              <a:ext uri="{FF2B5EF4-FFF2-40B4-BE49-F238E27FC236}">
                <a16:creationId xmlns:a16="http://schemas.microsoft.com/office/drawing/2014/main" xmlns="" id="{6550C769-3FF2-465E-2CF3-1703CA2E5E23}"/>
              </a:ext>
            </a:extLst>
          </p:cNvPr>
          <p:cNvCxnSpPr/>
          <p:nvPr/>
        </p:nvCxnSpPr>
        <p:spPr>
          <a:xfrm flipV="1">
            <a:off x="0" y="790279"/>
            <a:ext cx="9144000" cy="2796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3B7A1180-1697-901D-882B-382076FF1C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6381328"/>
            <a:ext cx="1808820" cy="260018"/>
          </a:xfrm>
          <a:prstGeom prst="rect">
            <a:avLst/>
          </a:prstGeom>
        </p:spPr>
      </p:pic>
      <p:sp>
        <p:nvSpPr>
          <p:cNvPr id="2" name="Rectangle 1"/>
          <p:cNvSpPr/>
          <p:nvPr/>
        </p:nvSpPr>
        <p:spPr>
          <a:xfrm>
            <a:off x="406414" y="1452410"/>
            <a:ext cx="7981460" cy="733981"/>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smtClean="0">
                <a:solidFill>
                  <a:schemeClr val="tx1"/>
                </a:solidFill>
              </a:rPr>
              <a:t>Function </a:t>
            </a:r>
            <a:r>
              <a:rPr lang="en-US" sz="2400" b="1" dirty="0">
                <a:solidFill>
                  <a:schemeClr val="tx1"/>
                </a:solidFill>
              </a:rPr>
              <a:t>to Find the node to be deleted</a:t>
            </a:r>
            <a:endParaRPr lang="en-IN" sz="2400" b="1" dirty="0">
              <a:solidFill>
                <a:schemeClr val="tx1"/>
              </a:solidFill>
            </a:endParaRPr>
          </a:p>
        </p:txBody>
      </p:sp>
      <p:sp>
        <p:nvSpPr>
          <p:cNvPr id="3" name="Rectangle 2"/>
          <p:cNvSpPr/>
          <p:nvPr/>
        </p:nvSpPr>
        <p:spPr>
          <a:xfrm>
            <a:off x="406414" y="2186391"/>
            <a:ext cx="7984641" cy="2826785"/>
          </a:xfrm>
          <a:prstGeom prst="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sz="2000" dirty="0"/>
          </a:p>
          <a:p>
            <a:r>
              <a:rPr lang="en-US" sz="2000" dirty="0"/>
              <a:t>if (value &lt; root-&gt;data) {</a:t>
            </a:r>
          </a:p>
          <a:p>
            <a:r>
              <a:rPr lang="en-US" sz="2000" dirty="0"/>
              <a:t>        root-&gt;left = </a:t>
            </a:r>
            <a:r>
              <a:rPr lang="en-US" sz="2000" dirty="0" err="1"/>
              <a:t>deleteNode</a:t>
            </a:r>
            <a:r>
              <a:rPr lang="en-US" sz="2000" dirty="0"/>
              <a:t>(root-&gt;left, value);</a:t>
            </a:r>
          </a:p>
          <a:p>
            <a:r>
              <a:rPr lang="en-US" sz="2000" dirty="0"/>
              <a:t>    } else if (value &gt; root-&gt;data) {</a:t>
            </a:r>
          </a:p>
          <a:p>
            <a:r>
              <a:rPr lang="en-US" sz="2000" dirty="0"/>
              <a:t>        root-&gt;right = </a:t>
            </a:r>
            <a:r>
              <a:rPr lang="en-US" sz="2000" dirty="0" err="1"/>
              <a:t>deleteNode</a:t>
            </a:r>
            <a:r>
              <a:rPr lang="en-US" sz="2000" dirty="0"/>
              <a:t>(root-&gt;right, value);</a:t>
            </a:r>
          </a:p>
          <a:p>
            <a:r>
              <a:rPr lang="en-US" sz="2000" dirty="0"/>
              <a:t>    } else {</a:t>
            </a:r>
          </a:p>
          <a:p>
            <a:r>
              <a:rPr lang="en-US" sz="2000" dirty="0"/>
              <a:t>        // Node found</a:t>
            </a:r>
            <a:endParaRPr lang="en-IN" sz="2000" dirty="0"/>
          </a:p>
        </p:txBody>
      </p:sp>
      <p:sp>
        <p:nvSpPr>
          <p:cNvPr id="4" name="Rectangle 3"/>
          <p:cNvSpPr/>
          <p:nvPr/>
        </p:nvSpPr>
        <p:spPr>
          <a:xfrm>
            <a:off x="2747299" y="6371584"/>
            <a:ext cx="6120393" cy="646331"/>
          </a:xfrm>
          <a:prstGeom prst="rect">
            <a:avLst/>
          </a:prstGeom>
        </p:spPr>
        <p:txBody>
          <a:bodyPr wrap="none">
            <a:spAutoFit/>
          </a:bodyPr>
          <a:lstStyle/>
          <a:p>
            <a:r>
              <a:rPr lang="en-IN" dirty="0" smtClean="0">
                <a:hlinkClick r:id="rId3"/>
              </a:rPr>
              <a:t>Access the Complete </a:t>
            </a:r>
            <a:r>
              <a:rPr lang="en-IN" dirty="0" err="1" smtClean="0">
                <a:hlinkClick r:id="rId3"/>
              </a:rPr>
              <a:t>Code</a:t>
            </a:r>
            <a:r>
              <a:rPr lang="en-IN" dirty="0" err="1" smtClean="0"/>
              <a:t>:https</a:t>
            </a:r>
            <a:r>
              <a:rPr lang="en-IN" dirty="0" smtClean="0"/>
              <a:t>://onlinegdb.com/VpbBccw9w.</a:t>
            </a:r>
          </a:p>
          <a:p>
            <a:endParaRPr lang="en-IN" dirty="0"/>
          </a:p>
        </p:txBody>
      </p:sp>
    </p:spTree>
    <p:extLst>
      <p:ext uri="{BB962C8B-B14F-4D97-AF65-F5344CB8AC3E}">
        <p14:creationId xmlns:p14="http://schemas.microsoft.com/office/powerpoint/2010/main" val="411846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7504" y="25260"/>
            <a:ext cx="8712968" cy="857250"/>
          </a:xfrm>
        </p:spPr>
        <p:txBody>
          <a:bodyPr>
            <a:normAutofit fontScale="90000"/>
          </a:bodyPr>
          <a:lstStyle/>
          <a:p>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Node in </a:t>
            </a:r>
            <a:r>
              <a:rPr lang="en-US"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Binary </a:t>
            </a:r>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endParaRPr lang="en-CA"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p:txBody>
          <a:bodyPr>
            <a:normAutofit/>
          </a:bodyPr>
          <a:lstStyle/>
          <a:p>
            <a:pPr>
              <a:buFont typeface="Arial" charset="0"/>
              <a:buNone/>
            </a:pPr>
            <a:r>
              <a:rPr lang="en-CA" altLang="en-US" sz="1800" dirty="0">
                <a:latin typeface="Arial" charset="0"/>
                <a:cs typeface="Arial" charset="0"/>
              </a:rPr>
              <a:t>	</a:t>
            </a:r>
          </a:p>
        </p:txBody>
      </p:sp>
      <p:cxnSp>
        <p:nvCxnSpPr>
          <p:cNvPr id="5" name="Straight Connector 4">
            <a:extLst>
              <a:ext uri="{FF2B5EF4-FFF2-40B4-BE49-F238E27FC236}">
                <a16:creationId xmlns:a16="http://schemas.microsoft.com/office/drawing/2014/main" xmlns="" id="{6550C769-3FF2-465E-2CF3-1703CA2E5E23}"/>
              </a:ext>
            </a:extLst>
          </p:cNvPr>
          <p:cNvCxnSpPr/>
          <p:nvPr/>
        </p:nvCxnSpPr>
        <p:spPr>
          <a:xfrm flipV="1">
            <a:off x="0" y="790279"/>
            <a:ext cx="9144000" cy="2796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3B7A1180-1697-901D-882B-382076FF1C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6381328"/>
            <a:ext cx="1808820" cy="260018"/>
          </a:xfrm>
          <a:prstGeom prst="rect">
            <a:avLst/>
          </a:prstGeom>
        </p:spPr>
      </p:pic>
      <p:sp>
        <p:nvSpPr>
          <p:cNvPr id="2" name="Rectangle 1"/>
          <p:cNvSpPr/>
          <p:nvPr/>
        </p:nvSpPr>
        <p:spPr>
          <a:xfrm>
            <a:off x="406414" y="1452410"/>
            <a:ext cx="7981460" cy="733981"/>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chemeClr val="tx1"/>
                </a:solidFill>
              </a:rPr>
              <a:t>Node with only one child or no child</a:t>
            </a:r>
            <a:endParaRPr lang="en-IN" sz="2400" b="1" dirty="0">
              <a:solidFill>
                <a:schemeClr val="tx1"/>
              </a:solidFill>
            </a:endParaRPr>
          </a:p>
        </p:txBody>
      </p:sp>
      <p:sp>
        <p:nvSpPr>
          <p:cNvPr id="3" name="Rectangle 2"/>
          <p:cNvSpPr/>
          <p:nvPr/>
        </p:nvSpPr>
        <p:spPr>
          <a:xfrm>
            <a:off x="406414" y="2186391"/>
            <a:ext cx="7984641" cy="3939772"/>
          </a:xfrm>
          <a:prstGeom prst="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sz="2000" dirty="0"/>
          </a:p>
          <a:p>
            <a:r>
              <a:rPr lang="en-US" sz="2000" dirty="0"/>
              <a:t>if (root-&gt;left == </a:t>
            </a:r>
            <a:r>
              <a:rPr lang="en-US" sz="2000" dirty="0" err="1"/>
              <a:t>nullptr</a:t>
            </a:r>
            <a:r>
              <a:rPr lang="en-US" sz="2000" dirty="0"/>
              <a:t>) {</a:t>
            </a:r>
          </a:p>
          <a:p>
            <a:r>
              <a:rPr lang="en-US" sz="2000" dirty="0"/>
              <a:t>            </a:t>
            </a:r>
            <a:r>
              <a:rPr lang="en-US" sz="2000" dirty="0" err="1"/>
              <a:t>TreeNode</a:t>
            </a:r>
            <a:r>
              <a:rPr lang="en-US" sz="2000" dirty="0"/>
              <a:t>* temp = root-&gt;right;</a:t>
            </a:r>
          </a:p>
          <a:p>
            <a:r>
              <a:rPr lang="en-US" sz="2000" dirty="0"/>
              <a:t>            delete root;</a:t>
            </a:r>
          </a:p>
          <a:p>
            <a:r>
              <a:rPr lang="en-US" sz="2000" dirty="0"/>
              <a:t>            return temp;</a:t>
            </a:r>
          </a:p>
          <a:p>
            <a:r>
              <a:rPr lang="en-US" sz="2000" dirty="0"/>
              <a:t>        } else if (root-&gt;right == </a:t>
            </a:r>
            <a:r>
              <a:rPr lang="en-US" sz="2000" dirty="0" err="1"/>
              <a:t>nullptr</a:t>
            </a:r>
            <a:r>
              <a:rPr lang="en-US" sz="2000" dirty="0"/>
              <a:t>) {</a:t>
            </a:r>
          </a:p>
          <a:p>
            <a:r>
              <a:rPr lang="en-US" sz="2000" dirty="0"/>
              <a:t>            </a:t>
            </a:r>
            <a:r>
              <a:rPr lang="en-US" sz="2000" dirty="0" err="1"/>
              <a:t>TreeNode</a:t>
            </a:r>
            <a:r>
              <a:rPr lang="en-US" sz="2000" dirty="0"/>
              <a:t>* temp = root-&gt;left;</a:t>
            </a:r>
          </a:p>
          <a:p>
            <a:r>
              <a:rPr lang="en-US" sz="2000" dirty="0"/>
              <a:t>            delete root;</a:t>
            </a:r>
          </a:p>
          <a:p>
            <a:r>
              <a:rPr lang="en-US" sz="2000" dirty="0"/>
              <a:t>            return temp;</a:t>
            </a:r>
          </a:p>
          <a:p>
            <a:r>
              <a:rPr lang="en-US" sz="2000" dirty="0"/>
              <a:t>        }</a:t>
            </a:r>
            <a:endParaRPr lang="en-IN" sz="2000" dirty="0"/>
          </a:p>
        </p:txBody>
      </p:sp>
      <p:sp>
        <p:nvSpPr>
          <p:cNvPr id="4" name="Rectangle 3"/>
          <p:cNvSpPr/>
          <p:nvPr/>
        </p:nvSpPr>
        <p:spPr>
          <a:xfrm>
            <a:off x="2747299" y="6371584"/>
            <a:ext cx="6120393" cy="646331"/>
          </a:xfrm>
          <a:prstGeom prst="rect">
            <a:avLst/>
          </a:prstGeom>
        </p:spPr>
        <p:txBody>
          <a:bodyPr wrap="none">
            <a:spAutoFit/>
          </a:bodyPr>
          <a:lstStyle/>
          <a:p>
            <a:r>
              <a:rPr lang="en-IN" dirty="0" smtClean="0">
                <a:hlinkClick r:id="rId3"/>
              </a:rPr>
              <a:t>Access the Complete </a:t>
            </a:r>
            <a:r>
              <a:rPr lang="en-IN" dirty="0" err="1" smtClean="0">
                <a:hlinkClick r:id="rId3"/>
              </a:rPr>
              <a:t>Code</a:t>
            </a:r>
            <a:r>
              <a:rPr lang="en-IN" dirty="0" err="1" smtClean="0"/>
              <a:t>:https</a:t>
            </a:r>
            <a:r>
              <a:rPr lang="en-IN" dirty="0" smtClean="0"/>
              <a:t>://onlinegdb.com/VpbBccw9w.</a:t>
            </a:r>
          </a:p>
          <a:p>
            <a:endParaRPr lang="en-IN" dirty="0"/>
          </a:p>
        </p:txBody>
      </p:sp>
    </p:spTree>
    <p:extLst>
      <p:ext uri="{BB962C8B-B14F-4D97-AF65-F5344CB8AC3E}">
        <p14:creationId xmlns:p14="http://schemas.microsoft.com/office/powerpoint/2010/main" val="271260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7504" y="25260"/>
            <a:ext cx="8712968" cy="857250"/>
          </a:xfrm>
        </p:spPr>
        <p:txBody>
          <a:bodyPr>
            <a:normAutofit fontScale="90000"/>
          </a:bodyPr>
          <a:lstStyle/>
          <a:p>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Node in </a:t>
            </a:r>
            <a:r>
              <a:rPr lang="en-US"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Binary </a:t>
            </a:r>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endParaRPr lang="en-CA"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p:txBody>
          <a:bodyPr>
            <a:normAutofit/>
          </a:bodyPr>
          <a:lstStyle/>
          <a:p>
            <a:pPr>
              <a:buFont typeface="Arial" charset="0"/>
              <a:buNone/>
            </a:pPr>
            <a:r>
              <a:rPr lang="en-CA" altLang="en-US" sz="1800" dirty="0">
                <a:latin typeface="Arial" charset="0"/>
                <a:cs typeface="Arial" charset="0"/>
              </a:rPr>
              <a:t>	</a:t>
            </a:r>
          </a:p>
        </p:txBody>
      </p:sp>
      <p:cxnSp>
        <p:nvCxnSpPr>
          <p:cNvPr id="5" name="Straight Connector 4">
            <a:extLst>
              <a:ext uri="{FF2B5EF4-FFF2-40B4-BE49-F238E27FC236}">
                <a16:creationId xmlns:a16="http://schemas.microsoft.com/office/drawing/2014/main" xmlns="" id="{6550C769-3FF2-465E-2CF3-1703CA2E5E23}"/>
              </a:ext>
            </a:extLst>
          </p:cNvPr>
          <p:cNvCxnSpPr/>
          <p:nvPr/>
        </p:nvCxnSpPr>
        <p:spPr>
          <a:xfrm flipV="1">
            <a:off x="0" y="790279"/>
            <a:ext cx="9144000" cy="2796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3B7A1180-1697-901D-882B-382076FF1C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252" y="6453336"/>
            <a:ext cx="1808820" cy="260018"/>
          </a:xfrm>
          <a:prstGeom prst="rect">
            <a:avLst/>
          </a:prstGeom>
        </p:spPr>
      </p:pic>
      <p:sp>
        <p:nvSpPr>
          <p:cNvPr id="2" name="Rectangle 1"/>
          <p:cNvSpPr/>
          <p:nvPr/>
        </p:nvSpPr>
        <p:spPr>
          <a:xfrm>
            <a:off x="403782" y="941063"/>
            <a:ext cx="7981460" cy="733981"/>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chemeClr val="tx1"/>
                </a:solidFill>
              </a:rPr>
              <a:t>Function to search for a node in the binary search tree</a:t>
            </a:r>
            <a:endParaRPr lang="en-IN" sz="2400" b="1" dirty="0">
              <a:solidFill>
                <a:schemeClr val="tx1"/>
              </a:solidFill>
            </a:endParaRPr>
          </a:p>
        </p:txBody>
      </p:sp>
      <p:sp>
        <p:nvSpPr>
          <p:cNvPr id="3" name="Rectangle 2"/>
          <p:cNvSpPr/>
          <p:nvPr/>
        </p:nvSpPr>
        <p:spPr>
          <a:xfrm>
            <a:off x="400601" y="1675043"/>
            <a:ext cx="7984641" cy="4567989"/>
          </a:xfrm>
          <a:prstGeom prst="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sz="2000" dirty="0"/>
          </a:p>
          <a:p>
            <a:r>
              <a:rPr lang="en-US" sz="2000" dirty="0" err="1"/>
              <a:t>TreeNode</a:t>
            </a:r>
            <a:r>
              <a:rPr lang="en-US" sz="2000" dirty="0"/>
              <a:t>* </a:t>
            </a:r>
            <a:r>
              <a:rPr lang="en-US" sz="2000" dirty="0" err="1"/>
              <a:t>searchNode</a:t>
            </a:r>
            <a:r>
              <a:rPr lang="en-US" sz="2000" dirty="0"/>
              <a:t>(</a:t>
            </a:r>
            <a:r>
              <a:rPr lang="en-US" sz="2000" dirty="0" err="1"/>
              <a:t>TreeNode</a:t>
            </a:r>
            <a:r>
              <a:rPr lang="en-US" sz="2000" dirty="0"/>
              <a:t>* root, </a:t>
            </a:r>
            <a:r>
              <a:rPr lang="en-US" sz="2000" dirty="0" err="1"/>
              <a:t>int</a:t>
            </a:r>
            <a:r>
              <a:rPr lang="en-US" sz="2000" dirty="0"/>
              <a:t> value) {</a:t>
            </a:r>
          </a:p>
          <a:p>
            <a:r>
              <a:rPr lang="en-US" sz="2000" dirty="0"/>
              <a:t>    // If the tree is empty or the value is found, return the root</a:t>
            </a:r>
          </a:p>
          <a:p>
            <a:r>
              <a:rPr lang="en-US" sz="2000" dirty="0"/>
              <a:t>    if (root == </a:t>
            </a:r>
            <a:r>
              <a:rPr lang="en-US" sz="2000" dirty="0" err="1"/>
              <a:t>nullptr</a:t>
            </a:r>
            <a:r>
              <a:rPr lang="en-US" sz="2000" dirty="0"/>
              <a:t> || root-&gt;data == value) {</a:t>
            </a:r>
          </a:p>
          <a:p>
            <a:r>
              <a:rPr lang="en-US" sz="2000" dirty="0"/>
              <a:t>        return root;</a:t>
            </a:r>
          </a:p>
          <a:p>
            <a:r>
              <a:rPr lang="en-US" sz="2000" dirty="0"/>
              <a:t>    }</a:t>
            </a:r>
          </a:p>
          <a:p>
            <a:endParaRPr lang="en-US" sz="2000" dirty="0"/>
          </a:p>
          <a:p>
            <a:r>
              <a:rPr lang="en-US" sz="2000" dirty="0"/>
              <a:t>    // Otherwise, recursively search the left or right </a:t>
            </a:r>
            <a:r>
              <a:rPr lang="en-US" sz="2000" dirty="0" err="1"/>
              <a:t>subtree</a:t>
            </a:r>
            <a:endParaRPr lang="en-US" sz="2000" dirty="0"/>
          </a:p>
          <a:p>
            <a:r>
              <a:rPr lang="en-US" sz="2000" dirty="0"/>
              <a:t>    if (value &lt; root-&gt;data) {</a:t>
            </a:r>
          </a:p>
          <a:p>
            <a:r>
              <a:rPr lang="en-US" sz="2000" dirty="0"/>
              <a:t>        return </a:t>
            </a:r>
            <a:r>
              <a:rPr lang="en-US" sz="2000" dirty="0" err="1"/>
              <a:t>searchNode</a:t>
            </a:r>
            <a:r>
              <a:rPr lang="en-US" sz="2000" dirty="0"/>
              <a:t>(root-&gt;left, value);</a:t>
            </a:r>
          </a:p>
          <a:p>
            <a:r>
              <a:rPr lang="en-US" sz="2000" dirty="0"/>
              <a:t>    } else {</a:t>
            </a:r>
          </a:p>
          <a:p>
            <a:r>
              <a:rPr lang="en-US" sz="2000" dirty="0"/>
              <a:t>        return </a:t>
            </a:r>
            <a:r>
              <a:rPr lang="en-US" sz="2000" dirty="0" err="1"/>
              <a:t>searchNode</a:t>
            </a:r>
            <a:r>
              <a:rPr lang="en-US" sz="2000" dirty="0"/>
              <a:t>(root-&gt;right, value);</a:t>
            </a:r>
          </a:p>
          <a:p>
            <a:r>
              <a:rPr lang="en-US" sz="2000" dirty="0"/>
              <a:t>    }</a:t>
            </a:r>
          </a:p>
          <a:p>
            <a:r>
              <a:rPr lang="en-US" sz="2000" dirty="0"/>
              <a:t>}</a:t>
            </a:r>
            <a:endParaRPr lang="en-US" sz="2000" dirty="0" smtClean="0"/>
          </a:p>
        </p:txBody>
      </p:sp>
    </p:spTree>
    <p:extLst>
      <p:ext uri="{BB962C8B-B14F-4D97-AF65-F5344CB8AC3E}">
        <p14:creationId xmlns:p14="http://schemas.microsoft.com/office/powerpoint/2010/main" val="228986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7504" y="25260"/>
            <a:ext cx="8712968" cy="857250"/>
          </a:xfrm>
        </p:spPr>
        <p:txBody>
          <a:bodyPr>
            <a:normAutofit fontScale="90000"/>
          </a:bodyPr>
          <a:lstStyle/>
          <a:p>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Deleting a Node in </a:t>
            </a:r>
            <a:r>
              <a:rPr lang="en-US"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Binary </a:t>
            </a:r>
            <a:r>
              <a:rPr lang="en-US" alt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endParaRPr lang="en-CA" alt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p:txBody>
          <a:bodyPr>
            <a:normAutofit/>
          </a:bodyPr>
          <a:lstStyle/>
          <a:p>
            <a:pPr>
              <a:buFont typeface="Arial" charset="0"/>
              <a:buNone/>
            </a:pPr>
            <a:r>
              <a:rPr lang="en-CA" altLang="en-US" sz="1800" dirty="0">
                <a:latin typeface="Arial" charset="0"/>
                <a:cs typeface="Arial" charset="0"/>
              </a:rPr>
              <a:t>	</a:t>
            </a:r>
          </a:p>
        </p:txBody>
      </p:sp>
      <p:cxnSp>
        <p:nvCxnSpPr>
          <p:cNvPr id="5" name="Straight Connector 4">
            <a:extLst>
              <a:ext uri="{FF2B5EF4-FFF2-40B4-BE49-F238E27FC236}">
                <a16:creationId xmlns:a16="http://schemas.microsoft.com/office/drawing/2014/main" xmlns="" id="{6550C769-3FF2-465E-2CF3-1703CA2E5E23}"/>
              </a:ext>
            </a:extLst>
          </p:cNvPr>
          <p:cNvCxnSpPr/>
          <p:nvPr/>
        </p:nvCxnSpPr>
        <p:spPr>
          <a:xfrm flipV="1">
            <a:off x="0" y="790279"/>
            <a:ext cx="9144000" cy="2796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3B7A1180-1697-901D-882B-382076FF1C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0252" y="6453336"/>
            <a:ext cx="1808820" cy="260018"/>
          </a:xfrm>
          <a:prstGeom prst="rect">
            <a:avLst/>
          </a:prstGeom>
        </p:spPr>
      </p:pic>
      <p:sp>
        <p:nvSpPr>
          <p:cNvPr id="2" name="Rectangle 1"/>
          <p:cNvSpPr/>
          <p:nvPr/>
        </p:nvSpPr>
        <p:spPr>
          <a:xfrm>
            <a:off x="403782" y="941063"/>
            <a:ext cx="7981460" cy="733981"/>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b="1" dirty="0">
                <a:solidFill>
                  <a:schemeClr val="tx1"/>
                </a:solidFill>
              </a:rPr>
              <a:t>Node with two children</a:t>
            </a:r>
            <a:endParaRPr lang="en-IN" sz="2400" b="1" dirty="0">
              <a:solidFill>
                <a:schemeClr val="tx1"/>
              </a:solidFill>
            </a:endParaRPr>
          </a:p>
        </p:txBody>
      </p:sp>
      <p:sp>
        <p:nvSpPr>
          <p:cNvPr id="3" name="Rectangle 2"/>
          <p:cNvSpPr/>
          <p:nvPr/>
        </p:nvSpPr>
        <p:spPr>
          <a:xfrm>
            <a:off x="400601" y="1675043"/>
            <a:ext cx="7984641" cy="3050101"/>
          </a:xfrm>
          <a:prstGeom prst="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sz="2000" dirty="0"/>
          </a:p>
          <a:p>
            <a:r>
              <a:rPr lang="en-US" sz="2000" dirty="0" err="1"/>
              <a:t>TreeNode</a:t>
            </a:r>
            <a:r>
              <a:rPr lang="en-US" sz="2000" dirty="0"/>
              <a:t>* temp = </a:t>
            </a:r>
            <a:r>
              <a:rPr lang="en-US" sz="2000" dirty="0" err="1"/>
              <a:t>findMin</a:t>
            </a:r>
            <a:r>
              <a:rPr lang="en-US" sz="2000" dirty="0"/>
              <a:t>(root-&gt;right);</a:t>
            </a:r>
          </a:p>
          <a:p>
            <a:endParaRPr lang="en-US" sz="2000" dirty="0"/>
          </a:p>
          <a:p>
            <a:r>
              <a:rPr lang="en-US" sz="2000" dirty="0"/>
              <a:t>        // Copy the </a:t>
            </a:r>
            <a:r>
              <a:rPr lang="en-US" sz="2000" dirty="0" err="1"/>
              <a:t>inorder</a:t>
            </a:r>
            <a:r>
              <a:rPr lang="en-US" sz="2000" dirty="0"/>
              <a:t> successor's content to this node</a:t>
            </a:r>
          </a:p>
          <a:p>
            <a:r>
              <a:rPr lang="en-US" sz="2000" dirty="0"/>
              <a:t>        root-&gt;data = temp-&gt;data;</a:t>
            </a:r>
          </a:p>
          <a:p>
            <a:endParaRPr lang="en-US" sz="2000" dirty="0"/>
          </a:p>
          <a:p>
            <a:r>
              <a:rPr lang="en-US" sz="2000" dirty="0"/>
              <a:t>        // Delete the </a:t>
            </a:r>
            <a:r>
              <a:rPr lang="en-US" sz="2000" dirty="0" err="1"/>
              <a:t>inorder</a:t>
            </a:r>
            <a:r>
              <a:rPr lang="en-US" sz="2000" dirty="0"/>
              <a:t> successor</a:t>
            </a:r>
          </a:p>
          <a:p>
            <a:r>
              <a:rPr lang="en-US" sz="2000" dirty="0"/>
              <a:t>        root-&gt;right = </a:t>
            </a:r>
            <a:r>
              <a:rPr lang="en-US" sz="2000" dirty="0" err="1"/>
              <a:t>deleteNode</a:t>
            </a:r>
            <a:r>
              <a:rPr lang="en-US" sz="2000" dirty="0"/>
              <a:t>(root-&gt;right, temp-&gt;data);</a:t>
            </a:r>
          </a:p>
          <a:p>
            <a:r>
              <a:rPr lang="en-US" sz="2000" dirty="0"/>
              <a:t>    }</a:t>
            </a:r>
          </a:p>
        </p:txBody>
      </p:sp>
    </p:spTree>
    <p:extLst>
      <p:ext uri="{BB962C8B-B14F-4D97-AF65-F5344CB8AC3E}">
        <p14:creationId xmlns:p14="http://schemas.microsoft.com/office/powerpoint/2010/main" val="4111200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6104"/>
            <a:ext cx="9180512" cy="6885384"/>
          </a:xfrm>
        </p:spPr>
      </p:pic>
      <p:sp>
        <p:nvSpPr>
          <p:cNvPr id="5" name="Rectangle 1"/>
          <p:cNvSpPr>
            <a:spLocks noChangeArrowheads="1"/>
          </p:cNvSpPr>
          <p:nvPr/>
        </p:nvSpPr>
        <p:spPr bwMode="auto">
          <a:xfrm>
            <a:off x="187707" y="358113"/>
            <a:ext cx="8513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US" sz="28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Time Complexity Analysis of BST</a:t>
            </a:r>
            <a:endParaRPr lang="en-IN" sz="28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2000" y="1096777"/>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63621" y="867560"/>
            <a:ext cx="8496944" cy="461665"/>
          </a:xfrm>
          <a:prstGeom prst="rect">
            <a:avLst/>
          </a:prstGeom>
          <a:noFill/>
        </p:spPr>
        <p:txBody>
          <a:bodyPr wrap="square" rtlCol="0">
            <a:spAutoFit/>
          </a:bodyPr>
          <a:lstStyle/>
          <a:p>
            <a:pPr algn="just"/>
            <a:endParaRPr lang="en-IN" sz="2400" dirty="0"/>
          </a:p>
        </p:txBody>
      </p:sp>
      <p:pic>
        <p:nvPicPr>
          <p:cNvPr id="3" name="Picture 2"/>
          <p:cNvPicPr>
            <a:picLocks noChangeAspect="1"/>
          </p:cNvPicPr>
          <p:nvPr/>
        </p:nvPicPr>
        <p:blipFill>
          <a:blip r:embed="rId5"/>
          <a:stretch>
            <a:fillRect/>
          </a:stretch>
        </p:blipFill>
        <p:spPr>
          <a:xfrm>
            <a:off x="526812" y="1994214"/>
            <a:ext cx="8135069" cy="2352675"/>
          </a:xfrm>
          <a:prstGeom prst="rect">
            <a:avLst/>
          </a:prstGeom>
        </p:spPr>
      </p:pic>
    </p:spTree>
    <p:extLst>
      <p:ext uri="{BB962C8B-B14F-4D97-AF65-F5344CB8AC3E}">
        <p14:creationId xmlns:p14="http://schemas.microsoft.com/office/powerpoint/2010/main" val="12578776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a16="http://schemas.microsoft.com/office/drawing/2014/main" xmlns="" id="{6550C769-3FF2-465E-2CF3-1703CA2E5E23}"/>
              </a:ext>
            </a:extLst>
          </p:cNvPr>
          <p:cNvCxnSpPr/>
          <p:nvPr/>
        </p:nvCxnSpPr>
        <p:spPr>
          <a:xfrm>
            <a:off x="1" y="82478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72007" y="823656"/>
            <a:ext cx="8748463" cy="6463308"/>
          </a:xfrm>
          <a:prstGeom prst="rect">
            <a:avLst/>
          </a:prstGeom>
          <a:noFill/>
        </p:spPr>
        <p:txBody>
          <a:bodyPr wrap="square" rtlCol="0">
            <a:spAutoFit/>
          </a:bodyPr>
          <a:lstStyle/>
          <a:p>
            <a:r>
              <a:rPr lang="en-US" dirty="0" smtClean="0"/>
              <a:t>Q1 In </a:t>
            </a:r>
            <a:r>
              <a:rPr lang="en-US" dirty="0"/>
              <a:t>delete operation of BST, we need </a:t>
            </a:r>
            <a:r>
              <a:rPr lang="en-US" dirty="0" err="1"/>
              <a:t>inorder</a:t>
            </a:r>
            <a:r>
              <a:rPr lang="en-US" dirty="0"/>
              <a:t> successor (or predecessor) of a node when the node to be deleted has both left and right child as non-empty. Which of the following is true about </a:t>
            </a:r>
            <a:r>
              <a:rPr lang="en-US" dirty="0" err="1"/>
              <a:t>inorder</a:t>
            </a:r>
            <a:r>
              <a:rPr lang="en-US" dirty="0"/>
              <a:t> successor needed in delete operation</a:t>
            </a:r>
            <a:r>
              <a:rPr lang="en-US" dirty="0" smtClean="0"/>
              <a:t>?</a:t>
            </a:r>
          </a:p>
          <a:p>
            <a:endParaRPr lang="en-US" b="1" dirty="0"/>
          </a:p>
          <a:p>
            <a:r>
              <a:rPr lang="pt-BR" b="1" dirty="0" smtClean="0"/>
              <a:t>(A</a:t>
            </a:r>
            <a:r>
              <a:rPr lang="pt-BR" b="1" dirty="0"/>
              <a:t>)</a:t>
            </a:r>
            <a:r>
              <a:rPr lang="pt-BR" dirty="0"/>
              <a:t> </a:t>
            </a:r>
            <a:r>
              <a:rPr lang="en-US" dirty="0" err="1"/>
              <a:t>Inorder</a:t>
            </a:r>
            <a:r>
              <a:rPr lang="en-US" dirty="0"/>
              <a:t> Successor is always a leaf node </a:t>
            </a:r>
            <a:endParaRPr lang="en-US" dirty="0" smtClean="0"/>
          </a:p>
          <a:p>
            <a:r>
              <a:rPr lang="pt-BR" b="1" dirty="0" smtClean="0"/>
              <a:t>(</a:t>
            </a:r>
            <a:r>
              <a:rPr lang="pt-BR" b="1" dirty="0"/>
              <a:t>B)</a:t>
            </a:r>
            <a:r>
              <a:rPr lang="pt-BR" dirty="0"/>
              <a:t> </a:t>
            </a:r>
            <a:r>
              <a:rPr lang="en-US" dirty="0"/>
              <a:t> </a:t>
            </a:r>
            <a:r>
              <a:rPr lang="en-US" dirty="0" err="1"/>
              <a:t>Inorder</a:t>
            </a:r>
            <a:r>
              <a:rPr lang="en-US" dirty="0"/>
              <a:t> Successor is always </a:t>
            </a:r>
            <a:r>
              <a:rPr lang="en-US" dirty="0" smtClean="0"/>
              <a:t>either a </a:t>
            </a:r>
            <a:r>
              <a:rPr lang="en-US" dirty="0"/>
              <a:t>leaf </a:t>
            </a:r>
            <a:r>
              <a:rPr lang="en-US" dirty="0" smtClean="0"/>
              <a:t>node or a node with empty left child.</a:t>
            </a:r>
          </a:p>
          <a:p>
            <a:r>
              <a:rPr lang="en-US" dirty="0" smtClean="0"/>
              <a:t> </a:t>
            </a:r>
            <a:r>
              <a:rPr lang="pt-BR" b="1" dirty="0" smtClean="0"/>
              <a:t>(</a:t>
            </a:r>
            <a:r>
              <a:rPr lang="pt-BR" b="1" dirty="0"/>
              <a:t>C</a:t>
            </a:r>
            <a:r>
              <a:rPr lang="pt-BR" b="1" dirty="0" smtClean="0"/>
              <a:t>)</a:t>
            </a:r>
            <a:r>
              <a:rPr lang="en-US" dirty="0"/>
              <a:t> </a:t>
            </a:r>
            <a:r>
              <a:rPr lang="en-US" dirty="0" err="1"/>
              <a:t>Inorder</a:t>
            </a:r>
            <a:r>
              <a:rPr lang="en-US" dirty="0"/>
              <a:t> successor may be an ancestor of the </a:t>
            </a:r>
            <a:r>
              <a:rPr lang="en-US" dirty="0" smtClean="0"/>
              <a:t>node</a:t>
            </a:r>
          </a:p>
          <a:p>
            <a:r>
              <a:rPr lang="pt-BR" b="1" dirty="0" smtClean="0"/>
              <a:t>(D)</a:t>
            </a:r>
            <a:r>
              <a:rPr lang="en-US" dirty="0"/>
              <a:t> </a:t>
            </a:r>
            <a:r>
              <a:rPr lang="en-US" dirty="0" err="1" smtClean="0"/>
              <a:t>Inorder</a:t>
            </a:r>
            <a:r>
              <a:rPr lang="en-US" dirty="0" smtClean="0"/>
              <a:t> </a:t>
            </a:r>
            <a:r>
              <a:rPr lang="en-US" dirty="0"/>
              <a:t>successor is always either a leaf node or a node with empty right child</a:t>
            </a:r>
            <a:endParaRPr lang="pt-BR" dirty="0"/>
          </a:p>
          <a:p>
            <a:r>
              <a:rPr lang="en-US" b="1" dirty="0"/>
              <a:t>Answer </a:t>
            </a:r>
            <a:r>
              <a:rPr lang="en-US" b="1" dirty="0" smtClean="0"/>
              <a:t>(B)</a:t>
            </a:r>
          </a:p>
          <a:p>
            <a:endParaRPr lang="pt-BR" dirty="0" smtClean="0"/>
          </a:p>
          <a:p>
            <a:r>
              <a:rPr lang="en-US" dirty="0" smtClean="0"/>
              <a:t>Q2 </a:t>
            </a:r>
            <a:r>
              <a:rPr lang="en-US" dirty="0"/>
              <a:t>Suppose the numbers 7, 5, 1, 8, 3, 6, 0, 9, 4, 2 are inserted in that order into an initially empty binary search tree. The binary search tree uses the usual ordering on natural numbers. What is the in-order traversal sequence of the resultant tree?</a:t>
            </a:r>
            <a:br>
              <a:rPr lang="en-US" dirty="0"/>
            </a:br>
            <a:r>
              <a:rPr lang="en-US" b="1" dirty="0"/>
              <a:t>(A)</a:t>
            </a:r>
            <a:r>
              <a:rPr lang="en-US" dirty="0"/>
              <a:t> 7 5 1 0 3 2 4 6 8 9</a:t>
            </a:r>
            <a:br>
              <a:rPr lang="en-US" dirty="0"/>
            </a:br>
            <a:r>
              <a:rPr lang="en-US" b="1" dirty="0"/>
              <a:t>(B)</a:t>
            </a:r>
            <a:r>
              <a:rPr lang="en-US" dirty="0"/>
              <a:t> 0 2 4 3 1 6 5 9 8 7</a:t>
            </a:r>
            <a:br>
              <a:rPr lang="en-US" dirty="0"/>
            </a:br>
            <a:r>
              <a:rPr lang="en-US" b="1" dirty="0"/>
              <a:t>(C)</a:t>
            </a:r>
            <a:r>
              <a:rPr lang="en-US" dirty="0"/>
              <a:t> 0 1 2 3 4 5 6 7 8 9</a:t>
            </a:r>
            <a:br>
              <a:rPr lang="en-US" dirty="0"/>
            </a:br>
            <a:r>
              <a:rPr lang="en-US" b="1" dirty="0"/>
              <a:t>(D)</a:t>
            </a:r>
            <a:r>
              <a:rPr lang="en-US" dirty="0"/>
              <a:t> 9 8 6 4 2 3 0 1 </a:t>
            </a:r>
            <a:r>
              <a:rPr lang="en-US" dirty="0" smtClean="0"/>
              <a:t>5</a:t>
            </a:r>
          </a:p>
          <a:p>
            <a:endParaRPr lang="en-US" dirty="0"/>
          </a:p>
          <a:p>
            <a:r>
              <a:rPr lang="en-US" b="1" dirty="0"/>
              <a:t>Answer </a:t>
            </a:r>
            <a:r>
              <a:rPr lang="en-US" b="1" dirty="0" smtClean="0"/>
              <a:t>(C)</a:t>
            </a:r>
            <a:endParaRPr lang="en-US" b="1" dirty="0"/>
          </a:p>
          <a:p>
            <a:r>
              <a:rPr lang="pt-BR" dirty="0"/>
              <a:t/>
            </a:r>
            <a:br>
              <a:rPr lang="pt-BR" dirty="0"/>
            </a:br>
            <a:r>
              <a:rPr lang="en-US" dirty="0"/>
              <a:t/>
            </a:r>
            <a:br>
              <a:rPr lang="en-US" dirty="0"/>
            </a:br>
            <a:endParaRPr lang="en-US" b="1" dirty="0"/>
          </a:p>
          <a:p>
            <a:endParaRPr lang="en-IN"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91988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anim calcmode="lin" valueType="num">
                                      <p:cBhvr additive="base">
                                        <p:cTn id="1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a16="http://schemas.microsoft.com/office/drawing/2014/main" xmlns="" id="{6550C769-3FF2-465E-2CF3-1703CA2E5E23}"/>
              </a:ext>
            </a:extLst>
          </p:cNvPr>
          <p:cNvCxnSpPr/>
          <p:nvPr/>
        </p:nvCxnSpPr>
        <p:spPr>
          <a:xfrm>
            <a:off x="1" y="82478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72007" y="823656"/>
            <a:ext cx="8748463" cy="923330"/>
          </a:xfrm>
          <a:prstGeom prst="rect">
            <a:avLst/>
          </a:prstGeom>
          <a:noFill/>
        </p:spPr>
        <p:txBody>
          <a:bodyPr wrap="square" rtlCol="0">
            <a:spAutoFit/>
          </a:bodyPr>
          <a:lstStyle/>
          <a:p>
            <a:r>
              <a:rPr lang="en-US" dirty="0" smtClean="0"/>
              <a:t>Q3 </a:t>
            </a:r>
            <a:r>
              <a:rPr lang="en-US" dirty="0"/>
              <a:t> What does the function print() do in general? The function print() receives root of a Binary Search Tree (BST) and a positive integer k as arguments</a:t>
            </a:r>
            <a:r>
              <a:rPr lang="en-US" dirty="0" smtClean="0"/>
              <a:t>.</a:t>
            </a:r>
          </a:p>
          <a:p>
            <a:endParaRPr lang="en-IN"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pic>
        <p:nvPicPr>
          <p:cNvPr id="3" name="Picture 2"/>
          <p:cNvPicPr>
            <a:picLocks noChangeAspect="1"/>
          </p:cNvPicPr>
          <p:nvPr/>
        </p:nvPicPr>
        <p:blipFill>
          <a:blip r:embed="rId5"/>
          <a:stretch>
            <a:fillRect/>
          </a:stretch>
        </p:blipFill>
        <p:spPr>
          <a:xfrm>
            <a:off x="539552" y="1480231"/>
            <a:ext cx="3114675" cy="3026469"/>
          </a:xfrm>
          <a:prstGeom prst="rect">
            <a:avLst/>
          </a:prstGeom>
        </p:spPr>
      </p:pic>
      <p:sp>
        <p:nvSpPr>
          <p:cNvPr id="5" name="TextBox 4"/>
          <p:cNvSpPr txBox="1"/>
          <p:nvPr/>
        </p:nvSpPr>
        <p:spPr>
          <a:xfrm>
            <a:off x="467544" y="4826675"/>
            <a:ext cx="5688632" cy="2585323"/>
          </a:xfrm>
          <a:prstGeom prst="rect">
            <a:avLst/>
          </a:prstGeom>
          <a:noFill/>
        </p:spPr>
        <p:txBody>
          <a:bodyPr wrap="square" rtlCol="0">
            <a:spAutoFit/>
          </a:bodyPr>
          <a:lstStyle/>
          <a:p>
            <a:r>
              <a:rPr lang="en-US" dirty="0" smtClean="0"/>
              <a:t>(A) Prints </a:t>
            </a:r>
            <a:r>
              <a:rPr lang="en-US" dirty="0"/>
              <a:t>the </a:t>
            </a:r>
            <a:r>
              <a:rPr lang="en-US" dirty="0" err="1"/>
              <a:t>kth</a:t>
            </a:r>
            <a:r>
              <a:rPr lang="en-US" dirty="0"/>
              <a:t> smallest element in </a:t>
            </a:r>
            <a:r>
              <a:rPr lang="en-US" dirty="0" smtClean="0"/>
              <a:t>BST</a:t>
            </a:r>
          </a:p>
          <a:p>
            <a:r>
              <a:rPr lang="en-US" dirty="0" smtClean="0"/>
              <a:t>(B) Prints </a:t>
            </a:r>
            <a:r>
              <a:rPr lang="en-US" dirty="0"/>
              <a:t>the </a:t>
            </a:r>
            <a:r>
              <a:rPr lang="en-US" dirty="0" err="1"/>
              <a:t>kth</a:t>
            </a:r>
            <a:r>
              <a:rPr lang="en-US" dirty="0"/>
              <a:t> </a:t>
            </a:r>
            <a:r>
              <a:rPr lang="en-US" dirty="0" smtClean="0"/>
              <a:t>largest </a:t>
            </a:r>
            <a:r>
              <a:rPr lang="en-US" dirty="0"/>
              <a:t>element in </a:t>
            </a:r>
            <a:r>
              <a:rPr lang="en-US" dirty="0" smtClean="0"/>
              <a:t>BST</a:t>
            </a:r>
          </a:p>
          <a:p>
            <a:r>
              <a:rPr lang="en-US" dirty="0" smtClean="0"/>
              <a:t>(C ) Prints </a:t>
            </a:r>
            <a:r>
              <a:rPr lang="en-US" dirty="0"/>
              <a:t>the </a:t>
            </a:r>
            <a:r>
              <a:rPr lang="en-US" dirty="0" smtClean="0"/>
              <a:t>right most node at level k from root</a:t>
            </a:r>
          </a:p>
          <a:p>
            <a:r>
              <a:rPr lang="en-US" dirty="0" smtClean="0"/>
              <a:t>(D) Prints </a:t>
            </a:r>
            <a:r>
              <a:rPr lang="en-US" dirty="0"/>
              <a:t>the </a:t>
            </a:r>
            <a:r>
              <a:rPr lang="en-US" dirty="0" smtClean="0"/>
              <a:t>left </a:t>
            </a:r>
            <a:r>
              <a:rPr lang="en-US" dirty="0"/>
              <a:t>most node at level k from </a:t>
            </a:r>
            <a:r>
              <a:rPr lang="en-US" dirty="0" smtClean="0"/>
              <a:t>root</a:t>
            </a:r>
          </a:p>
          <a:p>
            <a:r>
              <a:rPr lang="en-US" b="1" dirty="0"/>
              <a:t>Answer (B)</a:t>
            </a:r>
          </a:p>
          <a:p>
            <a:r>
              <a:rPr lang="en-IN" dirty="0"/>
              <a:t/>
            </a:r>
            <a:br>
              <a:rPr lang="en-IN" dirty="0"/>
            </a:br>
            <a:endParaRPr lang="en-IN" dirty="0"/>
          </a:p>
          <a:p>
            <a:r>
              <a:rPr lang="en-IN" dirty="0"/>
              <a:t/>
            </a:r>
            <a:br>
              <a:rPr lang="en-IN" dirty="0"/>
            </a:br>
            <a:endParaRPr lang="en-IN" dirty="0"/>
          </a:p>
        </p:txBody>
      </p:sp>
    </p:spTree>
    <p:extLst>
      <p:ext uri="{BB962C8B-B14F-4D97-AF65-F5344CB8AC3E}">
        <p14:creationId xmlns:p14="http://schemas.microsoft.com/office/powerpoint/2010/main" val="20717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a16="http://schemas.microsoft.com/office/drawing/2014/main" xmlns="" id="{6550C769-3FF2-465E-2CF3-1703CA2E5E23}"/>
              </a:ext>
            </a:extLst>
          </p:cNvPr>
          <p:cNvCxnSpPr/>
          <p:nvPr/>
        </p:nvCxnSpPr>
        <p:spPr>
          <a:xfrm>
            <a:off x="1" y="82478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72007" y="823656"/>
            <a:ext cx="8748463" cy="7294305"/>
          </a:xfrm>
          <a:prstGeom prst="rect">
            <a:avLst/>
          </a:prstGeom>
          <a:noFill/>
        </p:spPr>
        <p:txBody>
          <a:bodyPr wrap="square" rtlCol="0">
            <a:spAutoFit/>
          </a:bodyPr>
          <a:lstStyle/>
          <a:p>
            <a:r>
              <a:rPr lang="en-US" dirty="0" smtClean="0"/>
              <a:t>Q4 </a:t>
            </a:r>
            <a:r>
              <a:rPr lang="en-US" dirty="0"/>
              <a:t> The following numbers are inserted into an empty binary search tree in the given order: 10, 1, 3, 5, 15, 12, 16. What is the height of the binary search tree (the height is the maximum distance of a leaf node from the root)? </a:t>
            </a:r>
            <a:endParaRPr lang="en-US" dirty="0" smtClean="0"/>
          </a:p>
          <a:p>
            <a:endParaRPr lang="en-US" dirty="0"/>
          </a:p>
          <a:p>
            <a:r>
              <a:rPr lang="en-US" b="1" dirty="0"/>
              <a:t>(A)</a:t>
            </a:r>
            <a:r>
              <a:rPr lang="en-US" dirty="0"/>
              <a:t> </a:t>
            </a:r>
            <a:r>
              <a:rPr lang="en-US" dirty="0" smtClean="0"/>
              <a:t>2</a:t>
            </a:r>
          </a:p>
          <a:p>
            <a:r>
              <a:rPr lang="en-US" b="1" dirty="0" smtClean="0"/>
              <a:t>(</a:t>
            </a:r>
            <a:r>
              <a:rPr lang="en-US" b="1" dirty="0"/>
              <a:t>B)</a:t>
            </a:r>
            <a:r>
              <a:rPr lang="en-US" dirty="0"/>
              <a:t> </a:t>
            </a:r>
            <a:r>
              <a:rPr lang="en-US" dirty="0" smtClean="0"/>
              <a:t>3</a:t>
            </a:r>
          </a:p>
          <a:p>
            <a:r>
              <a:rPr lang="en-US" b="1" dirty="0" smtClean="0"/>
              <a:t>(</a:t>
            </a:r>
            <a:r>
              <a:rPr lang="en-US" b="1" dirty="0"/>
              <a:t>C)</a:t>
            </a:r>
            <a:r>
              <a:rPr lang="en-US" dirty="0"/>
              <a:t> </a:t>
            </a:r>
            <a:r>
              <a:rPr lang="en-US" dirty="0" smtClean="0"/>
              <a:t>4</a:t>
            </a:r>
          </a:p>
          <a:p>
            <a:r>
              <a:rPr lang="en-US" b="1" dirty="0" smtClean="0"/>
              <a:t>(</a:t>
            </a:r>
            <a:r>
              <a:rPr lang="en-US" b="1" dirty="0"/>
              <a:t>D)</a:t>
            </a:r>
            <a:r>
              <a:rPr lang="en-US" dirty="0"/>
              <a:t> </a:t>
            </a:r>
            <a:r>
              <a:rPr lang="en-US" dirty="0" smtClean="0"/>
              <a:t>6</a:t>
            </a:r>
          </a:p>
          <a:p>
            <a:endParaRPr lang="en-US" dirty="0"/>
          </a:p>
          <a:p>
            <a:r>
              <a:rPr lang="en-US" b="1" dirty="0"/>
              <a:t>Answer (</a:t>
            </a:r>
            <a:r>
              <a:rPr lang="en-US" b="1" dirty="0" smtClean="0"/>
              <a:t>B)</a:t>
            </a:r>
          </a:p>
          <a:p>
            <a:endParaRPr lang="en-US" b="1" dirty="0"/>
          </a:p>
          <a:p>
            <a:r>
              <a:rPr lang="en-US" b="1" dirty="0" smtClean="0"/>
              <a:t>Q5 </a:t>
            </a:r>
            <a:r>
              <a:rPr lang="en-US" dirty="0"/>
              <a:t>While inserting the elements 71, 65, 84, 69, 67, 83 in an empty binary search tree (BST) in the sequence shown, the element in the lowest level </a:t>
            </a:r>
            <a:r>
              <a:rPr lang="en-US" dirty="0" smtClean="0"/>
              <a:t>is</a:t>
            </a:r>
          </a:p>
          <a:p>
            <a:endParaRPr lang="en-US" b="1" dirty="0"/>
          </a:p>
          <a:p>
            <a:r>
              <a:rPr lang="en-US" b="1" dirty="0"/>
              <a:t>(A)</a:t>
            </a:r>
            <a:r>
              <a:rPr lang="en-US" dirty="0"/>
              <a:t> </a:t>
            </a:r>
            <a:r>
              <a:rPr lang="en-US" dirty="0" smtClean="0"/>
              <a:t>65</a:t>
            </a:r>
            <a:endParaRPr lang="en-US" dirty="0"/>
          </a:p>
          <a:p>
            <a:r>
              <a:rPr lang="en-US" b="1" dirty="0"/>
              <a:t>(B)</a:t>
            </a:r>
            <a:r>
              <a:rPr lang="en-US" dirty="0"/>
              <a:t> </a:t>
            </a:r>
            <a:r>
              <a:rPr lang="en-US" dirty="0" smtClean="0"/>
              <a:t>67</a:t>
            </a:r>
            <a:endParaRPr lang="en-US" dirty="0"/>
          </a:p>
          <a:p>
            <a:r>
              <a:rPr lang="en-US" b="1" dirty="0"/>
              <a:t>(C)</a:t>
            </a:r>
            <a:r>
              <a:rPr lang="en-US" dirty="0"/>
              <a:t> </a:t>
            </a:r>
            <a:r>
              <a:rPr lang="en-US" dirty="0" smtClean="0"/>
              <a:t>69</a:t>
            </a:r>
            <a:endParaRPr lang="en-US" dirty="0"/>
          </a:p>
          <a:p>
            <a:r>
              <a:rPr lang="en-US" b="1" dirty="0"/>
              <a:t>(D)</a:t>
            </a:r>
            <a:r>
              <a:rPr lang="en-US" dirty="0"/>
              <a:t> </a:t>
            </a:r>
            <a:r>
              <a:rPr lang="en-US" dirty="0" smtClean="0"/>
              <a:t>83</a:t>
            </a:r>
            <a:endParaRPr lang="en-US" dirty="0"/>
          </a:p>
          <a:p>
            <a:endParaRPr lang="en-US" b="1" dirty="0" smtClean="0"/>
          </a:p>
          <a:p>
            <a:r>
              <a:rPr lang="en-US" b="1" dirty="0"/>
              <a:t>Answer (B)</a:t>
            </a:r>
          </a:p>
          <a:p>
            <a:endParaRPr lang="en-US" b="1" dirty="0" smtClean="0"/>
          </a:p>
          <a:p>
            <a:endParaRPr lang="pt-BR" dirty="0" smtClean="0"/>
          </a:p>
          <a:p>
            <a:r>
              <a:rPr lang="pt-BR" dirty="0"/>
              <a:t/>
            </a:r>
            <a:br>
              <a:rPr lang="pt-BR" dirty="0"/>
            </a:br>
            <a:r>
              <a:rPr lang="en-US" dirty="0"/>
              <a:t/>
            </a:r>
            <a:br>
              <a:rPr lang="en-US" dirty="0"/>
            </a:br>
            <a:endParaRPr lang="en-US" dirty="0"/>
          </a:p>
          <a:p>
            <a:endParaRPr lang="en-IN"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505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6" end="16"/>
                                            </p:txEl>
                                          </p:spTgt>
                                        </p:tgtEl>
                                        <p:attrNameLst>
                                          <p:attrName>style.visibility</p:attrName>
                                        </p:attrNameLst>
                                      </p:cBhvr>
                                      <p:to>
                                        <p:strVal val="visible"/>
                                      </p:to>
                                    </p:set>
                                    <p:anim calcmode="lin" valueType="num">
                                      <p:cBhvr additive="base">
                                        <p:cTn id="13" dur="500" fill="hold"/>
                                        <p:tgtEl>
                                          <p:spTgt spid="2">
                                            <p:txEl>
                                              <p:pRg st="16"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a16="http://schemas.microsoft.com/office/drawing/2014/main" xmlns="" id="{6550C769-3FF2-465E-2CF3-1703CA2E5E23}"/>
              </a:ext>
            </a:extLst>
          </p:cNvPr>
          <p:cNvCxnSpPr/>
          <p:nvPr/>
        </p:nvCxnSpPr>
        <p:spPr>
          <a:xfrm>
            <a:off x="1" y="82478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72007" y="823656"/>
            <a:ext cx="8748463" cy="6463308"/>
          </a:xfrm>
          <a:prstGeom prst="rect">
            <a:avLst/>
          </a:prstGeom>
          <a:noFill/>
        </p:spPr>
        <p:txBody>
          <a:bodyPr wrap="square" rtlCol="0">
            <a:spAutoFit/>
          </a:bodyPr>
          <a:lstStyle/>
          <a:p>
            <a:r>
              <a:rPr lang="en-US" dirty="0" smtClean="0"/>
              <a:t>Q6</a:t>
            </a:r>
            <a:r>
              <a:rPr lang="en-US" dirty="0"/>
              <a:t> The number of ways in which the numbers 1, 2, 3, 4, 5, 6, 7 can be inserted in an empty binary search tree, such that the resulting tree has height 6, is _____________ </a:t>
            </a:r>
            <a:endParaRPr lang="en-US" b="1" dirty="0"/>
          </a:p>
          <a:p>
            <a:r>
              <a:rPr lang="pt-BR" b="1" dirty="0" smtClean="0"/>
              <a:t>(A</a:t>
            </a:r>
            <a:r>
              <a:rPr lang="pt-BR" b="1" dirty="0"/>
              <a:t>)</a:t>
            </a:r>
            <a:r>
              <a:rPr lang="pt-BR" dirty="0"/>
              <a:t> </a:t>
            </a:r>
            <a:r>
              <a:rPr lang="pt-BR" dirty="0" smtClean="0"/>
              <a:t>2</a:t>
            </a:r>
          </a:p>
          <a:p>
            <a:r>
              <a:rPr lang="pt-BR" b="1" dirty="0" smtClean="0"/>
              <a:t>(B</a:t>
            </a:r>
            <a:r>
              <a:rPr lang="pt-BR" b="1" dirty="0"/>
              <a:t>)</a:t>
            </a:r>
            <a:r>
              <a:rPr lang="pt-BR" dirty="0"/>
              <a:t> </a:t>
            </a:r>
            <a:r>
              <a:rPr lang="pt-BR" dirty="0" smtClean="0"/>
              <a:t>4</a:t>
            </a:r>
          </a:p>
          <a:p>
            <a:r>
              <a:rPr lang="pt-BR" b="1" dirty="0" smtClean="0"/>
              <a:t>(C</a:t>
            </a:r>
            <a:r>
              <a:rPr lang="pt-BR" b="1" dirty="0"/>
              <a:t>)</a:t>
            </a:r>
            <a:r>
              <a:rPr lang="pt-BR" dirty="0"/>
              <a:t> </a:t>
            </a:r>
            <a:r>
              <a:rPr lang="pt-BR" dirty="0" smtClean="0"/>
              <a:t>64</a:t>
            </a:r>
          </a:p>
          <a:p>
            <a:r>
              <a:rPr lang="pt-BR" b="1" dirty="0" smtClean="0"/>
              <a:t>(D</a:t>
            </a:r>
            <a:r>
              <a:rPr lang="pt-BR" b="1" dirty="0"/>
              <a:t>)</a:t>
            </a:r>
            <a:r>
              <a:rPr lang="pt-BR" dirty="0"/>
              <a:t> </a:t>
            </a:r>
            <a:r>
              <a:rPr lang="pt-BR" dirty="0" smtClean="0"/>
              <a:t>32</a:t>
            </a:r>
            <a:endParaRPr lang="pt-BR" dirty="0"/>
          </a:p>
          <a:p>
            <a:r>
              <a:rPr lang="en-US" b="1" dirty="0"/>
              <a:t>Answer </a:t>
            </a:r>
            <a:r>
              <a:rPr lang="en-US" b="1" dirty="0" smtClean="0"/>
              <a:t>(C)</a:t>
            </a:r>
            <a:endParaRPr lang="pt-BR" dirty="0" smtClean="0"/>
          </a:p>
          <a:p>
            <a:r>
              <a:rPr lang="en-US" dirty="0" smtClean="0"/>
              <a:t>Q7 </a:t>
            </a:r>
            <a:r>
              <a:rPr lang="en-US" dirty="0"/>
              <a:t>A Binary Search Tree (BST) stores values in the range 37 to 573. Consider the following sequence of keys. Which all of the above sequences list nodes in the order in which we could have encountered them in the search?</a:t>
            </a:r>
            <a:endParaRPr lang="en-US" dirty="0" smtClean="0"/>
          </a:p>
          <a:p>
            <a:endParaRPr lang="en-US" b="1" dirty="0"/>
          </a:p>
          <a:p>
            <a:endParaRPr lang="en-US" b="1" dirty="0" smtClean="0"/>
          </a:p>
          <a:p>
            <a:endParaRPr lang="en-US" b="1" dirty="0"/>
          </a:p>
          <a:p>
            <a:endParaRPr lang="en-US" b="1" dirty="0" smtClean="0"/>
          </a:p>
          <a:p>
            <a:endParaRPr lang="en-US" b="1" dirty="0" smtClean="0"/>
          </a:p>
          <a:p>
            <a:r>
              <a:rPr lang="en-US" b="1" dirty="0" smtClean="0"/>
              <a:t>(</a:t>
            </a:r>
            <a:r>
              <a:rPr lang="en-US" b="1" dirty="0"/>
              <a:t>A)</a:t>
            </a:r>
            <a:r>
              <a:rPr lang="en-US" dirty="0"/>
              <a:t> </a:t>
            </a:r>
            <a:r>
              <a:rPr lang="en-US" dirty="0" smtClean="0"/>
              <a:t>II and III only </a:t>
            </a:r>
          </a:p>
          <a:p>
            <a:r>
              <a:rPr lang="en-US" b="1" dirty="0" smtClean="0"/>
              <a:t>(B</a:t>
            </a:r>
            <a:r>
              <a:rPr lang="en-US" b="1" dirty="0"/>
              <a:t>)</a:t>
            </a:r>
            <a:r>
              <a:rPr lang="en-US" dirty="0"/>
              <a:t> </a:t>
            </a:r>
            <a:r>
              <a:rPr lang="en-US" dirty="0" smtClean="0"/>
              <a:t>I </a:t>
            </a:r>
            <a:r>
              <a:rPr lang="en-US" dirty="0"/>
              <a:t>and III only </a:t>
            </a:r>
          </a:p>
          <a:p>
            <a:r>
              <a:rPr lang="en-US" b="1" dirty="0" smtClean="0"/>
              <a:t>(</a:t>
            </a:r>
            <a:r>
              <a:rPr lang="en-US" b="1" dirty="0"/>
              <a:t>C)</a:t>
            </a:r>
            <a:r>
              <a:rPr lang="en-US" dirty="0"/>
              <a:t> </a:t>
            </a:r>
            <a:r>
              <a:rPr lang="en-US" dirty="0" smtClean="0"/>
              <a:t>III </a:t>
            </a:r>
            <a:r>
              <a:rPr lang="en-US" dirty="0"/>
              <a:t>and </a:t>
            </a:r>
            <a:r>
              <a:rPr lang="en-US" dirty="0" smtClean="0"/>
              <a:t>IV </a:t>
            </a:r>
            <a:r>
              <a:rPr lang="en-US" dirty="0"/>
              <a:t>only </a:t>
            </a:r>
            <a:br>
              <a:rPr lang="en-US" dirty="0"/>
            </a:br>
            <a:r>
              <a:rPr lang="en-US" b="1" dirty="0"/>
              <a:t>(D)</a:t>
            </a:r>
            <a:r>
              <a:rPr lang="en-US" dirty="0"/>
              <a:t> </a:t>
            </a:r>
            <a:r>
              <a:rPr lang="en-US" dirty="0" smtClean="0"/>
              <a:t>III only</a:t>
            </a:r>
          </a:p>
          <a:p>
            <a:r>
              <a:rPr lang="en-IN" b="1" dirty="0" smtClean="0"/>
              <a:t>Answer</a:t>
            </a:r>
            <a:r>
              <a:rPr lang="en-IN" b="1" dirty="0"/>
              <a:t>:</a:t>
            </a:r>
            <a:r>
              <a:rPr lang="en-IN" dirty="0"/>
              <a:t> </a:t>
            </a:r>
            <a:r>
              <a:rPr lang="en-IN" b="1" dirty="0" smtClean="0"/>
              <a:t>(D)</a:t>
            </a:r>
            <a:r>
              <a:rPr lang="pt-BR" dirty="0"/>
              <a:t/>
            </a:r>
            <a:br>
              <a:rPr lang="pt-BR" dirty="0"/>
            </a:br>
            <a:r>
              <a:rPr lang="en-US" dirty="0"/>
              <a:t/>
            </a:r>
            <a:br>
              <a:rPr lang="en-US" dirty="0"/>
            </a:br>
            <a:endParaRPr lang="en-US" b="1" dirty="0"/>
          </a:p>
          <a:p>
            <a:endParaRPr lang="en-IN"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pic>
        <p:nvPicPr>
          <p:cNvPr id="3" name="Picture 2"/>
          <p:cNvPicPr>
            <a:picLocks noChangeAspect="1"/>
          </p:cNvPicPr>
          <p:nvPr/>
        </p:nvPicPr>
        <p:blipFill>
          <a:blip r:embed="rId5"/>
          <a:stretch>
            <a:fillRect/>
          </a:stretch>
        </p:blipFill>
        <p:spPr>
          <a:xfrm>
            <a:off x="3851920" y="3789040"/>
            <a:ext cx="2905125" cy="1469703"/>
          </a:xfrm>
          <a:prstGeom prst="rect">
            <a:avLst/>
          </a:prstGeom>
        </p:spPr>
      </p:pic>
    </p:spTree>
    <p:extLst>
      <p:ext uri="{BB962C8B-B14F-4D97-AF65-F5344CB8AC3E}">
        <p14:creationId xmlns:p14="http://schemas.microsoft.com/office/powerpoint/2010/main" val="36587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 xmlns:a16="http://schemas.microsoft.com/office/drawing/2014/main" id="{6550C769-3FF2-465E-2CF3-1703CA2E5E23}"/>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 xmlns:a16="http://schemas.microsoft.com/office/drawing/2014/main"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1458149"/>
            <a:ext cx="8748463" cy="646331"/>
          </a:xfrm>
          <a:prstGeom prst="rect">
            <a:avLst/>
          </a:prstGeom>
          <a:noFill/>
        </p:spPr>
        <p:txBody>
          <a:bodyPr wrap="square" rtlCol="0">
            <a:spAutoFit/>
          </a:bodyPr>
          <a:lstStyle/>
          <a:p>
            <a:pPr marL="285750" indent="-285750">
              <a:buFont typeface="Wingdings" panose="05000000000000000000" pitchFamily="2" charset="2"/>
              <a:buChar char="Ø"/>
            </a:pPr>
            <a:endParaRPr lang="en-US" b="1" dirty="0" smtClean="0"/>
          </a:p>
          <a:p>
            <a:pPr marL="285750" indent="-285750">
              <a:buFont typeface="Wingdings" panose="05000000000000000000" pitchFamily="2" charset="2"/>
              <a:buChar char="Ø"/>
            </a:pPr>
            <a:endParaRPr lang="en-US" b="1" dirty="0"/>
          </a:p>
        </p:txBody>
      </p:sp>
      <p:sp>
        <p:nvSpPr>
          <p:cNvPr id="10" name="Rectangle 1">
            <a:extLst>
              <a:ext uri="{FF2B5EF4-FFF2-40B4-BE49-F238E27FC236}">
                <a16:creationId xmlns="" xmlns:a16="http://schemas.microsoft.com/office/drawing/2014/main"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REVIEW </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3" name="TextBox 2"/>
          <p:cNvSpPr txBox="1"/>
          <p:nvPr/>
        </p:nvSpPr>
        <p:spPr>
          <a:xfrm>
            <a:off x="36004" y="1131316"/>
            <a:ext cx="9071992" cy="3416320"/>
          </a:xfrm>
          <a:prstGeom prst="rect">
            <a:avLst/>
          </a:prstGeom>
          <a:noFill/>
        </p:spPr>
        <p:txBody>
          <a:bodyPr wrap="square" rtlCol="0">
            <a:spAutoFit/>
          </a:bodyPr>
          <a:lstStyle/>
          <a:p>
            <a:pPr marL="342900" indent="-342900" fontAlgn="base">
              <a:buFont typeface="Wingdings" panose="05000000000000000000" pitchFamily="2" charset="2"/>
              <a:buChar char="Ø"/>
            </a:pPr>
            <a:r>
              <a:rPr lang="en-US" sz="2400" dirty="0"/>
              <a:t>A binary search tree(BST) is a special type of binary tree </a:t>
            </a:r>
            <a:r>
              <a:rPr lang="en-US" sz="2400" dirty="0" smtClean="0"/>
              <a:t>where </a:t>
            </a:r>
            <a:r>
              <a:rPr lang="en-US" sz="2400" dirty="0"/>
              <a:t>two properties are obeyed:</a:t>
            </a:r>
          </a:p>
          <a:p>
            <a:pPr marL="342900" indent="-342900" fontAlgn="base">
              <a:buFont typeface="Arial" panose="020B0604020202020204" pitchFamily="34" charset="0"/>
              <a:buChar char="•"/>
            </a:pPr>
            <a:r>
              <a:rPr lang="en-US" sz="2400" dirty="0"/>
              <a:t> The value of the left node is less than the value of the   </a:t>
            </a:r>
          </a:p>
          <a:p>
            <a:pPr fontAlgn="base"/>
            <a:r>
              <a:rPr lang="en-US" sz="2400" dirty="0"/>
              <a:t>      parent node.</a:t>
            </a:r>
          </a:p>
          <a:p>
            <a:pPr marL="342900" indent="-342900" fontAlgn="base">
              <a:buFont typeface="Arial" panose="020B0604020202020204" pitchFamily="34" charset="0"/>
              <a:buChar char="•"/>
            </a:pPr>
            <a:r>
              <a:rPr lang="en-US" sz="2400" dirty="0"/>
              <a:t>The value of the right node is greater than the value of the parent node.</a:t>
            </a:r>
          </a:p>
          <a:p>
            <a:pPr marL="342900" indent="-342900">
              <a:buFont typeface="Wingdings" panose="05000000000000000000" pitchFamily="2" charset="2"/>
              <a:buChar char="Ø"/>
            </a:pPr>
            <a:endParaRPr lang="en-US" sz="2400" dirty="0"/>
          </a:p>
          <a:p>
            <a:pPr fontAlgn="base"/>
            <a:endParaRPr lang="en-US" sz="2400" b="1" dirty="0">
              <a:solidFill>
                <a:srgbClr val="FF0000"/>
              </a:solidFill>
            </a:endParaRPr>
          </a:p>
          <a:p>
            <a:pPr marL="342900" indent="-342900">
              <a:buFont typeface="Wingdings" panose="05000000000000000000" pitchFamily="2" charset="2"/>
              <a:buChar char="Ø"/>
            </a:pPr>
            <a:endParaRPr lang="en-IN" sz="2400" dirty="0"/>
          </a:p>
        </p:txBody>
      </p:sp>
      <p:pic>
        <p:nvPicPr>
          <p:cNvPr id="11" name="Picture 10"/>
          <p:cNvPicPr>
            <a:picLocks noChangeAspect="1"/>
          </p:cNvPicPr>
          <p:nvPr/>
        </p:nvPicPr>
        <p:blipFill>
          <a:blip r:embed="rId5"/>
          <a:stretch>
            <a:fillRect/>
          </a:stretch>
        </p:blipFill>
        <p:spPr>
          <a:xfrm>
            <a:off x="1835696" y="3272108"/>
            <a:ext cx="6184950" cy="3175841"/>
          </a:xfrm>
          <a:prstGeom prst="rect">
            <a:avLst/>
          </a:prstGeom>
        </p:spPr>
      </p:pic>
    </p:spTree>
    <p:extLst>
      <p:ext uri="{BB962C8B-B14F-4D97-AF65-F5344CB8AC3E}">
        <p14:creationId xmlns:p14="http://schemas.microsoft.com/office/powerpoint/2010/main" val="945992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317165"/>
            <a:ext cx="17027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RECAP</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239194" y="934271"/>
            <a:ext cx="8064896" cy="3046988"/>
          </a:xfrm>
          <a:prstGeom prst="rect">
            <a:avLst/>
          </a:prstGeom>
          <a:noFill/>
        </p:spPr>
        <p:txBody>
          <a:bodyPr wrap="square" rtlCol="0">
            <a:spAutoFit/>
          </a:bodyPr>
          <a:lstStyle/>
          <a:p>
            <a:pPr marL="342900" indent="-342900" fontAlgn="base">
              <a:buFont typeface="Wingdings" panose="05000000000000000000" pitchFamily="2" charset="2"/>
              <a:buChar char="Ø"/>
            </a:pPr>
            <a:r>
              <a:rPr lang="en-US" sz="2400" dirty="0"/>
              <a:t>A binary search tree(BST) is a special type of binary tree and is also known as a sorted or ordered binary tree. </a:t>
            </a:r>
            <a:endParaRPr lang="en-US" sz="2400" dirty="0" smtClean="0"/>
          </a:p>
          <a:p>
            <a:pPr marL="342900" indent="-342900" fontAlgn="base">
              <a:buFont typeface="Wingdings" panose="05000000000000000000" pitchFamily="2" charset="2"/>
              <a:buChar char="Ø"/>
            </a:pPr>
            <a:r>
              <a:rPr lang="en-US" sz="2400" dirty="0" smtClean="0"/>
              <a:t>In </a:t>
            </a:r>
            <a:r>
              <a:rPr lang="en-US" sz="2400" dirty="0"/>
              <a:t>a binary search </a:t>
            </a:r>
            <a:r>
              <a:rPr lang="en-US" sz="2400" dirty="0" smtClean="0"/>
              <a:t>tree the two properties are obeyed:</a:t>
            </a:r>
            <a:endParaRPr lang="en-US" sz="2400" dirty="0"/>
          </a:p>
          <a:p>
            <a:pPr marL="342900" indent="-342900" fontAlgn="base">
              <a:buFont typeface="Arial" panose="020B0604020202020204" pitchFamily="34" charset="0"/>
              <a:buChar char="•"/>
            </a:pPr>
            <a:r>
              <a:rPr lang="en-US" sz="2400" dirty="0" smtClean="0"/>
              <a:t> The </a:t>
            </a:r>
            <a:r>
              <a:rPr lang="en-US" sz="2400" dirty="0"/>
              <a:t>value of the left node is less than the value of the </a:t>
            </a:r>
            <a:r>
              <a:rPr lang="en-US" sz="2400" dirty="0" smtClean="0"/>
              <a:t>  </a:t>
            </a:r>
          </a:p>
          <a:p>
            <a:pPr fontAlgn="base"/>
            <a:r>
              <a:rPr lang="en-US" sz="2400" dirty="0"/>
              <a:t> </a:t>
            </a:r>
            <a:r>
              <a:rPr lang="en-US" sz="2400" dirty="0" smtClean="0"/>
              <a:t>     parent node.</a:t>
            </a:r>
          </a:p>
          <a:p>
            <a:pPr marL="342900" indent="-342900" fontAlgn="base">
              <a:buFont typeface="Arial" panose="020B0604020202020204" pitchFamily="34" charset="0"/>
              <a:buChar char="•"/>
            </a:pPr>
            <a:r>
              <a:rPr lang="en-US" sz="2400" dirty="0" smtClean="0"/>
              <a:t>The </a:t>
            </a:r>
            <a:r>
              <a:rPr lang="en-US" sz="2400" dirty="0"/>
              <a:t>value of the right node is greater than the value of the parent node.</a:t>
            </a:r>
          </a:p>
          <a:p>
            <a:endParaRPr lang="en-IN" sz="2400" dirty="0"/>
          </a:p>
        </p:txBody>
      </p:sp>
      <p:pic>
        <p:nvPicPr>
          <p:cNvPr id="3" name="Picture 2"/>
          <p:cNvPicPr>
            <a:picLocks noChangeAspect="1"/>
          </p:cNvPicPr>
          <p:nvPr/>
        </p:nvPicPr>
        <p:blipFill>
          <a:blip r:embed="rId5"/>
          <a:stretch>
            <a:fillRect/>
          </a:stretch>
        </p:blipFill>
        <p:spPr>
          <a:xfrm>
            <a:off x="2693895" y="3428999"/>
            <a:ext cx="6184950" cy="3175841"/>
          </a:xfrm>
          <a:prstGeom prst="rect">
            <a:avLst/>
          </a:prstGeom>
        </p:spPr>
      </p:pic>
    </p:spTree>
    <p:extLst>
      <p:ext uri="{BB962C8B-B14F-4D97-AF65-F5344CB8AC3E}">
        <p14:creationId xmlns:p14="http://schemas.microsoft.com/office/powerpoint/2010/main" val="3025853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 xmlns:a16="http://schemas.microsoft.com/office/drawing/2014/main" id="{64C06AB1-0FEA-D879-1F4C-A54AF13BBDA7}"/>
              </a:ext>
            </a:extLst>
          </p:cNvPr>
          <p:cNvSpPr>
            <a:spLocks noChangeArrowheads="1"/>
          </p:cNvSpPr>
          <p:nvPr/>
        </p:nvSpPr>
        <p:spPr bwMode="auto">
          <a:xfrm>
            <a:off x="103414" y="298973"/>
            <a:ext cx="83570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 xmlns:a16="http://schemas.microsoft.com/office/drawing/2014/main" id="{6550C769-3FF2-465E-2CF3-1703CA2E5E23}"/>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 xmlns:a16="http://schemas.microsoft.com/office/drawing/2014/main"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97768" y="1061448"/>
            <a:ext cx="8748463" cy="369332"/>
          </a:xfrm>
          <a:prstGeom prst="rect">
            <a:avLst/>
          </a:prstGeom>
          <a:noFill/>
        </p:spPr>
        <p:txBody>
          <a:bodyPr wrap="square" rtlCol="0">
            <a:spAutoFit/>
          </a:bodyPr>
          <a:lstStyle/>
          <a:p>
            <a:endParaRPr lang="en-IN" dirty="0"/>
          </a:p>
        </p:txBody>
      </p:sp>
      <p:sp>
        <p:nvSpPr>
          <p:cNvPr id="3" name="TextBox 2"/>
          <p:cNvSpPr txBox="1"/>
          <p:nvPr/>
        </p:nvSpPr>
        <p:spPr>
          <a:xfrm>
            <a:off x="125760" y="1154671"/>
            <a:ext cx="8928992" cy="5293757"/>
          </a:xfrm>
          <a:prstGeom prst="rect">
            <a:avLst/>
          </a:prstGeom>
          <a:noFill/>
        </p:spPr>
        <p:txBody>
          <a:bodyPr wrap="square" rtlCol="0">
            <a:spAutoFit/>
          </a:bodyPr>
          <a:lstStyle/>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latin typeface="Times New Roman" panose="02020603050405020304" pitchFamily="18" charset="0"/>
                <a:cs typeface="Times New Roman" panose="02020603050405020304" pitchFamily="18" charset="0"/>
                <a:hlinkClick r:id="rId5"/>
              </a:rPr>
              <a:t>https://</a:t>
            </a:r>
            <a:r>
              <a:rPr lang="en-US" sz="2000" dirty="0" smtClean="0">
                <a:latin typeface="Times New Roman" panose="02020603050405020304" pitchFamily="18" charset="0"/>
                <a:cs typeface="Times New Roman" panose="02020603050405020304" pitchFamily="18" charset="0"/>
                <a:hlinkClick r:id="rId5"/>
              </a:rPr>
              <a:t>www.youtube.com/watch?v=oSWTXtMglKE</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6"/>
              </a:rPr>
              <a:t>https://www.upgrad.com/blog/5-types-of-binary-tree</a:t>
            </a:r>
            <a:r>
              <a:rPr lang="en-IN" sz="2000" dirty="0" smtClean="0">
                <a:latin typeface="Times New Roman" panose="02020603050405020304" pitchFamily="18" charset="0"/>
                <a:cs typeface="Times New Roman" panose="02020603050405020304" pitchFamily="18" charset="0"/>
                <a:hlinkClick r:id="rId6"/>
              </a:rPr>
              <a:t>/</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smtClean="0">
                <a:latin typeface="Times New Roman" panose="02020603050405020304" pitchFamily="18" charset="0"/>
                <a:cs typeface="Times New Roman" panose="02020603050405020304" pitchFamily="18" charset="0"/>
                <a:hlinkClick r:id="rId7"/>
              </a:rPr>
              <a:t>https</a:t>
            </a:r>
            <a:r>
              <a:rPr lang="en-IN" sz="2000" dirty="0">
                <a:latin typeface="Times New Roman" panose="02020603050405020304" pitchFamily="18" charset="0"/>
                <a:cs typeface="Times New Roman" panose="02020603050405020304" pitchFamily="18" charset="0"/>
                <a:hlinkClick r:id="rId7"/>
              </a:rPr>
              <a:t>://</a:t>
            </a:r>
            <a:r>
              <a:rPr lang="en-IN" sz="2000" dirty="0" smtClean="0">
                <a:latin typeface="Times New Roman" panose="02020603050405020304" pitchFamily="18" charset="0"/>
                <a:cs typeface="Times New Roman" panose="02020603050405020304" pitchFamily="18" charset="0"/>
                <a:hlinkClick r:id="rId7"/>
              </a:rPr>
              <a:t>www.javatpoint.com/tree</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8"/>
              </a:rPr>
              <a:t>https://www.geeksforgeeks.org/tree-data-structure</a:t>
            </a:r>
            <a:r>
              <a:rPr lang="en-IN" sz="2000" dirty="0" smtClean="0">
                <a:latin typeface="Times New Roman" panose="02020603050405020304" pitchFamily="18" charset="0"/>
                <a:cs typeface="Times New Roman" panose="02020603050405020304" pitchFamily="18" charset="0"/>
                <a:hlinkClick r:id="rId8"/>
              </a:rPr>
              <a:t>/</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smtClean="0">
                <a:latin typeface="Times New Roman" panose="02020603050405020304" pitchFamily="18" charset="0"/>
                <a:cs typeface="Times New Roman" panose="02020603050405020304" pitchFamily="18" charset="0"/>
                <a:hlinkClick r:id="rId9"/>
              </a:rPr>
              <a:t>https</a:t>
            </a:r>
            <a:r>
              <a:rPr lang="en-IN" sz="2000" dirty="0">
                <a:latin typeface="Times New Roman" panose="02020603050405020304" pitchFamily="18" charset="0"/>
                <a:cs typeface="Times New Roman" panose="02020603050405020304" pitchFamily="18" charset="0"/>
                <a:hlinkClick r:id="rId9"/>
              </a:rPr>
              <a:t>://www.sanfoundry.com/1000-data-structure-questions-answers</a:t>
            </a:r>
            <a:r>
              <a:rPr lang="en-IN" sz="2000" dirty="0" smtClean="0">
                <a:latin typeface="Times New Roman" panose="02020603050405020304" pitchFamily="18" charset="0"/>
                <a:cs typeface="Times New Roman" panose="02020603050405020304" pitchFamily="18" charset="0"/>
                <a:hlinkClick r:id="rId9"/>
              </a:rPr>
              <a:t>/</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10"/>
              </a:rPr>
              <a:t>https://</a:t>
            </a:r>
            <a:r>
              <a:rPr lang="en-IN" sz="2000" dirty="0" smtClean="0">
                <a:latin typeface="Times New Roman" panose="02020603050405020304" pitchFamily="18" charset="0"/>
                <a:cs typeface="Times New Roman" panose="02020603050405020304" pitchFamily="18" charset="0"/>
                <a:hlinkClick r:id="rId10"/>
              </a:rPr>
              <a:t>www.tutorialspoint.com/data_structures_algorithms/array_data_structure.htm</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11"/>
              </a:rPr>
              <a:t>https://</a:t>
            </a:r>
            <a:r>
              <a:rPr lang="en-IN" sz="2000" dirty="0" smtClean="0">
                <a:latin typeface="Times New Roman" panose="02020603050405020304" pitchFamily="18" charset="0"/>
                <a:cs typeface="Times New Roman" panose="02020603050405020304" pitchFamily="18" charset="0"/>
                <a:hlinkClick r:id="rId11"/>
              </a:rPr>
              <a:t>www.tutorialspoint.com/data_structures_algorithms/tree_data_structure.htm</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12"/>
              </a:rPr>
              <a:t>https://</a:t>
            </a:r>
            <a:r>
              <a:rPr lang="en-IN" sz="2000" dirty="0" smtClean="0">
                <a:latin typeface="Times New Roman" panose="02020603050405020304" pitchFamily="18" charset="0"/>
                <a:cs typeface="Times New Roman" panose="02020603050405020304" pitchFamily="18" charset="0"/>
                <a:hlinkClick r:id="rId12"/>
              </a:rPr>
              <a:t>www.simplilearn.com/tutorials/data-structure-tutorial/trees-in-data-structure</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13"/>
              </a:rPr>
              <a:t>https://www.scaler.com/topics/data-structures/tree-data-structure</a:t>
            </a:r>
            <a:r>
              <a:rPr lang="en-IN" sz="2000" dirty="0" smtClean="0">
                <a:latin typeface="Times New Roman" panose="02020603050405020304" pitchFamily="18" charset="0"/>
                <a:cs typeface="Times New Roman" panose="02020603050405020304" pitchFamily="18" charset="0"/>
                <a:hlinkClick r:id="rId13"/>
              </a:rPr>
              <a:t>/</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a:p>
        </p:txBody>
      </p:sp>
      <p:sp>
        <p:nvSpPr>
          <p:cNvPr id="10" name="Rectangle 1">
            <a:extLst>
              <a:ext uri="{FF2B5EF4-FFF2-40B4-BE49-F238E27FC236}">
                <a16:creationId xmlns="" xmlns:a16="http://schemas.microsoft.com/office/drawing/2014/main" id="{64C06AB1-0FEA-D879-1F4C-A54AF13BBDA7}"/>
              </a:ext>
            </a:extLst>
          </p:cNvPr>
          <p:cNvSpPr>
            <a:spLocks noChangeArrowheads="1"/>
          </p:cNvSpPr>
          <p:nvPr/>
        </p:nvSpPr>
        <p:spPr bwMode="auto">
          <a:xfrm>
            <a:off x="255814" y="451373"/>
            <a:ext cx="83570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dirty="0" smtClean="0">
                <a:solidFill>
                  <a:srgbClr val="E31E24"/>
                </a:solidFill>
                <a:cs typeface="Times New Roman" panose="02020603050405020304" pitchFamily="18" charset="0"/>
                <a:sym typeface="Arial"/>
              </a:rPr>
              <a:t>References</a:t>
            </a:r>
            <a:endParaRPr lang="en-IN" sz="3200" b="1" dirty="0">
              <a:solidFill>
                <a:srgbClr val="E31E24"/>
              </a:solidFill>
              <a:cs typeface="Times New Roman" panose="02020603050405020304" pitchFamily="18" charset="0"/>
              <a:sym typeface="Arial"/>
            </a:endParaRPr>
          </a:p>
        </p:txBody>
      </p:sp>
      <p:sp>
        <p:nvSpPr>
          <p:cNvPr id="11" name="Footer Placeholder 10"/>
          <p:cNvSpPr>
            <a:spLocks noGrp="1"/>
          </p:cNvSpPr>
          <p:nvPr>
            <p:ph type="ftr" sz="quarter" idx="11"/>
          </p:nvPr>
        </p:nvSpPr>
        <p:spPr/>
        <p:txBody>
          <a:bodyPr/>
          <a:lstStyle/>
          <a:p>
            <a:r>
              <a:rPr lang="en-IN" smtClean="0"/>
              <a:t>Dr. Swati, Ms Suman &amp; Ms Neetu </a:t>
            </a:r>
            <a:endParaRPr lang="en-IN"/>
          </a:p>
        </p:txBody>
      </p:sp>
    </p:spTree>
    <p:extLst>
      <p:ext uri="{BB962C8B-B14F-4D97-AF65-F5344CB8AC3E}">
        <p14:creationId xmlns:p14="http://schemas.microsoft.com/office/powerpoint/2010/main" val="776144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2654479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2CE1B4-71D6-0B7E-EECB-11B1970D379A}"/>
              </a:ext>
            </a:extLst>
          </p:cNvPr>
          <p:cNvSpPr>
            <a:spLocks noGrp="1"/>
          </p:cNvSpPr>
          <p:nvPr>
            <p:ph type="title"/>
          </p:nvPr>
        </p:nvSpPr>
        <p:spPr>
          <a:xfrm>
            <a:off x="0" y="116632"/>
            <a:ext cx="7886700" cy="994172"/>
          </a:xfrm>
        </p:spPr>
        <p:txBody>
          <a:bodyPr>
            <a:normAutofit/>
          </a:bodyPr>
          <a:lstStyle/>
          <a:p>
            <a:pPr fontAlgn="base">
              <a:buSzPct val="25000"/>
            </a:pP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Operations on Binary Search Tree</a:t>
            </a:r>
          </a:p>
        </p:txBody>
      </p:sp>
      <p:graphicFrame>
        <p:nvGraphicFramePr>
          <p:cNvPr id="4" name="Content Placeholder 3">
            <a:extLst>
              <a:ext uri="{FF2B5EF4-FFF2-40B4-BE49-F238E27FC236}">
                <a16:creationId xmlns="" xmlns:a16="http://schemas.microsoft.com/office/drawing/2014/main" id="{681C8F27-3E75-1E05-5C91-DD1E55617532}"/>
              </a:ext>
            </a:extLst>
          </p:cNvPr>
          <p:cNvGraphicFramePr>
            <a:graphicFrameLocks noGrp="1"/>
          </p:cNvGraphicFramePr>
          <p:nvPr>
            <p:ph idx="1"/>
            <p:extLst>
              <p:ext uri="{D42A27DB-BD31-4B8C-83A1-F6EECF244321}">
                <p14:modId xmlns:p14="http://schemas.microsoft.com/office/powerpoint/2010/main" val="4041849773"/>
              </p:ext>
            </p:extLst>
          </p:nvPr>
        </p:nvGraphicFramePr>
        <p:xfrm>
          <a:off x="543742" y="1664766"/>
          <a:ext cx="7886700" cy="3842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 xmlns:a16="http://schemas.microsoft.com/office/drawing/2014/main" id="{3681C4F8-7AFB-4E48-86DD-8B940885A46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6192" y="6165304"/>
            <a:ext cx="1610084" cy="359229"/>
          </a:xfrm>
          <a:prstGeom prst="rect">
            <a:avLst/>
          </a:prstGeom>
        </p:spPr>
      </p:pic>
      <p:cxnSp>
        <p:nvCxnSpPr>
          <p:cNvPr id="6" name="Straight Connector 5"/>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3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Inserting a New Node In </a:t>
            </a: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BST : Algorithm</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7763" y="1042187"/>
            <a:ext cx="8496944" cy="461665"/>
          </a:xfrm>
          <a:prstGeom prst="rect">
            <a:avLst/>
          </a:prstGeom>
          <a:noFill/>
        </p:spPr>
        <p:txBody>
          <a:bodyPr wrap="square" rtlCol="0">
            <a:spAutoFit/>
          </a:bodyPr>
          <a:lstStyle/>
          <a:p>
            <a:pPr algn="just"/>
            <a:endParaRPr lang="en-IN" sz="2400" dirty="0"/>
          </a:p>
        </p:txBody>
      </p:sp>
      <p:sp>
        <p:nvSpPr>
          <p:cNvPr id="13" name="Rectangle 12"/>
          <p:cNvSpPr>
            <a:spLocks noGrp="1" noChangeArrowheads="1"/>
          </p:cNvSpPr>
          <p:nvPr/>
        </p:nvSpPr>
        <p:spPr bwMode="auto">
          <a:xfrm>
            <a:off x="222236" y="1600034"/>
            <a:ext cx="8452471" cy="4709286"/>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smtClean="0"/>
          </a:p>
          <a:p>
            <a:pPr marL="0" indent="0">
              <a:buNone/>
            </a:pPr>
            <a:r>
              <a:rPr lang="en-US" sz="2400" dirty="0" smtClean="0"/>
              <a:t>1</a:t>
            </a:r>
            <a:r>
              <a:rPr lang="en-US" sz="2400" dirty="0"/>
              <a:t>. Create a new BST node and assign values to it.</a:t>
            </a:r>
          </a:p>
          <a:p>
            <a:pPr marL="0" indent="0">
              <a:buNone/>
            </a:pPr>
            <a:r>
              <a:rPr lang="en-US" sz="2400" dirty="0"/>
              <a:t>2. insert(node, key</a:t>
            </a:r>
            <a:r>
              <a:rPr lang="en-US" sz="2400" dirty="0" smtClean="0"/>
              <a:t>)</a:t>
            </a:r>
          </a:p>
          <a:p>
            <a:pPr marL="0" indent="0">
              <a:buNone/>
            </a:pPr>
            <a:r>
              <a:rPr lang="en-US" sz="2400" dirty="0"/>
              <a:t> </a:t>
            </a:r>
            <a:r>
              <a:rPr lang="en-US" sz="2400" dirty="0" smtClean="0"/>
              <a:t>       </a:t>
            </a:r>
            <a:r>
              <a:rPr lang="en-US" sz="2400" dirty="0"/>
              <a:t>  </a:t>
            </a:r>
            <a:r>
              <a:rPr lang="en-US" sz="2400" dirty="0" err="1"/>
              <a:t>i</a:t>
            </a:r>
            <a:r>
              <a:rPr lang="en-US" sz="2400" dirty="0"/>
              <a:t>) If root == NULL,</a:t>
            </a:r>
          </a:p>
          <a:p>
            <a:pPr marL="0" indent="0">
              <a:buNone/>
            </a:pPr>
            <a:r>
              <a:rPr lang="en-US" sz="2400" dirty="0"/>
              <a:t>       return the new node to the calling function.</a:t>
            </a:r>
          </a:p>
          <a:p>
            <a:pPr marL="0" indent="0">
              <a:buNone/>
            </a:pPr>
            <a:r>
              <a:rPr lang="en-US" sz="2400" dirty="0"/>
              <a:t>   </a:t>
            </a:r>
            <a:r>
              <a:rPr lang="en-US" sz="2400" dirty="0" smtClean="0"/>
              <a:t>    </a:t>
            </a:r>
            <a:r>
              <a:rPr lang="en-US" sz="2400" dirty="0"/>
              <a:t>  ii) if root=&gt;data &lt; key</a:t>
            </a:r>
          </a:p>
          <a:p>
            <a:pPr marL="0" indent="0">
              <a:buNone/>
            </a:pPr>
            <a:r>
              <a:rPr lang="en-US" sz="2400" dirty="0" smtClean="0"/>
              <a:t> </a:t>
            </a:r>
            <a:r>
              <a:rPr lang="en-US" sz="2400" dirty="0"/>
              <a:t>         call the insert function with root=&gt;right and assign the return </a:t>
            </a:r>
            <a:r>
              <a:rPr lang="en-US" sz="2400" dirty="0" smtClean="0"/>
              <a:t>    </a:t>
            </a:r>
          </a:p>
          <a:p>
            <a:pPr marL="0" indent="0">
              <a:buNone/>
            </a:pPr>
            <a:r>
              <a:rPr lang="en-US" sz="2400" dirty="0"/>
              <a:t> </a:t>
            </a:r>
            <a:r>
              <a:rPr lang="en-US" sz="2400" dirty="0" smtClean="0"/>
              <a:t>        value </a:t>
            </a:r>
            <a:r>
              <a:rPr lang="en-US" sz="2400" dirty="0"/>
              <a:t>in root=&gt;right.</a:t>
            </a:r>
          </a:p>
          <a:p>
            <a:pPr marL="0" indent="0">
              <a:buNone/>
            </a:pPr>
            <a:r>
              <a:rPr lang="en-US" sz="2400" dirty="0"/>
              <a:t>      root-&gt;right = insert(root=&gt;</a:t>
            </a:r>
            <a:r>
              <a:rPr lang="en-US" sz="2400" dirty="0" err="1"/>
              <a:t>right,key</a:t>
            </a:r>
            <a:r>
              <a:rPr lang="en-US" sz="2400" dirty="0"/>
              <a:t>)</a:t>
            </a:r>
          </a:p>
          <a:p>
            <a:pPr marL="0" indent="0">
              <a:buNone/>
            </a:pPr>
            <a:r>
              <a:rPr lang="en-US" sz="2400" dirty="0"/>
              <a:t> </a:t>
            </a:r>
            <a:r>
              <a:rPr lang="en-US" sz="2400" dirty="0" smtClean="0"/>
              <a:t>   </a:t>
            </a:r>
            <a:r>
              <a:rPr lang="en-US" sz="2400" dirty="0"/>
              <a:t>  </a:t>
            </a:r>
          </a:p>
        </p:txBody>
      </p:sp>
    </p:spTree>
    <p:extLst>
      <p:ext uri="{BB962C8B-B14F-4D97-AF65-F5344CB8AC3E}">
        <p14:creationId xmlns:p14="http://schemas.microsoft.com/office/powerpoint/2010/main" val="3762960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Inserting a New Node In </a:t>
            </a: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BST : Algorithm</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7763" y="1042187"/>
            <a:ext cx="8496944" cy="461665"/>
          </a:xfrm>
          <a:prstGeom prst="rect">
            <a:avLst/>
          </a:prstGeom>
          <a:noFill/>
        </p:spPr>
        <p:txBody>
          <a:bodyPr wrap="square" rtlCol="0">
            <a:spAutoFit/>
          </a:bodyPr>
          <a:lstStyle/>
          <a:p>
            <a:pPr algn="just"/>
            <a:endParaRPr lang="en-IN" sz="2400" dirty="0"/>
          </a:p>
        </p:txBody>
      </p:sp>
      <p:sp>
        <p:nvSpPr>
          <p:cNvPr id="13" name="Rectangle 12"/>
          <p:cNvSpPr>
            <a:spLocks noGrp="1" noChangeArrowheads="1"/>
          </p:cNvSpPr>
          <p:nvPr/>
        </p:nvSpPr>
        <p:spPr bwMode="auto">
          <a:xfrm>
            <a:off x="222236" y="1772816"/>
            <a:ext cx="8452471" cy="4536504"/>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  iii) if root=&gt;data &gt; key</a:t>
            </a:r>
          </a:p>
          <a:p>
            <a:pPr marL="0" indent="0">
              <a:buNone/>
            </a:pPr>
            <a:r>
              <a:rPr lang="en-US" sz="2400" dirty="0"/>
              <a:t>         call the insert function with root-&gt;left and assign the     return value in root=&gt;left.</a:t>
            </a:r>
          </a:p>
          <a:p>
            <a:pPr marL="0" indent="0">
              <a:buNone/>
            </a:pPr>
            <a:r>
              <a:rPr lang="en-US" sz="2400" dirty="0"/>
              <a:t>        root=&gt;left = insert(root=&gt;</a:t>
            </a:r>
            <a:r>
              <a:rPr lang="en-US" sz="2400" dirty="0" err="1"/>
              <a:t>left,key</a:t>
            </a:r>
            <a:r>
              <a:rPr lang="en-US" sz="2400" dirty="0"/>
              <a:t>)</a:t>
            </a:r>
          </a:p>
          <a:p>
            <a:pPr marL="0" indent="0">
              <a:buNone/>
            </a:pPr>
            <a:r>
              <a:rPr lang="en-US" sz="2400" dirty="0"/>
              <a:t>3. Finally, return the original root pointer to the calling function</a:t>
            </a:r>
          </a:p>
        </p:txBody>
      </p:sp>
    </p:spTree>
    <p:extLst>
      <p:ext uri="{BB962C8B-B14F-4D97-AF65-F5344CB8AC3E}">
        <p14:creationId xmlns:p14="http://schemas.microsoft.com/office/powerpoint/2010/main" val="140062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6104"/>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Inserting a New Node In Binary Search </a:t>
            </a: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Tree : </a:t>
            </a: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Pseudo code</a:t>
            </a: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938581"/>
            <a:ext cx="8496944" cy="461665"/>
          </a:xfrm>
          <a:prstGeom prst="rect">
            <a:avLst/>
          </a:prstGeom>
          <a:noFill/>
        </p:spPr>
        <p:txBody>
          <a:bodyPr wrap="square" rtlCol="0">
            <a:spAutoFit/>
          </a:bodyPr>
          <a:lstStyle/>
          <a:p>
            <a:pPr algn="just"/>
            <a:endParaRPr lang="en-IN" sz="2400" dirty="0"/>
          </a:p>
        </p:txBody>
      </p:sp>
      <p:sp>
        <p:nvSpPr>
          <p:cNvPr id="12" name="Rectangle 11"/>
          <p:cNvSpPr>
            <a:spLocks noGrp="1" noChangeArrowheads="1"/>
          </p:cNvSpPr>
          <p:nvPr/>
        </p:nvSpPr>
        <p:spPr bwMode="auto">
          <a:xfrm>
            <a:off x="1115616" y="1318348"/>
            <a:ext cx="6120679" cy="5072871"/>
          </a:xfrm>
          <a:prstGeom prst="rect">
            <a:avLst/>
          </a:prstGeom>
          <a:solidFill>
            <a:schemeClr val="accent4">
              <a:lumMod val="40000"/>
              <a:lumOff val="60000"/>
            </a:schemeClr>
          </a:solidFill>
          <a:ln>
            <a:solidFill>
              <a:schemeClr val="tx1"/>
            </a:solidFill>
            <a:miter lim="800000"/>
            <a:headEnd/>
            <a:tailEnd/>
          </a:ln>
          <a:effectLst>
            <a:outerShdw dist="107763" dir="2700000" algn="ctr" rotWithShape="0">
              <a:schemeClr val="bg2"/>
            </a:outerShdw>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nSpc>
                <a:spcPct val="80000"/>
              </a:lnSpc>
              <a:buFont typeface="Wingdings" panose="05000000000000000000" pitchFamily="2" charset="2"/>
              <a:buNone/>
            </a:pPr>
            <a:r>
              <a:rPr lang="en-US" sz="2400" u="sng" dirty="0">
                <a:solidFill>
                  <a:srgbClr val="CC3300"/>
                </a:solidFill>
              </a:rPr>
              <a:t>Tree-Insert(</a:t>
            </a:r>
            <a:r>
              <a:rPr lang="en-US" sz="2400" i="1" u="sng" dirty="0">
                <a:solidFill>
                  <a:srgbClr val="CC3300"/>
                </a:solidFill>
              </a:rPr>
              <a:t>T</a:t>
            </a:r>
            <a:r>
              <a:rPr lang="en-US" sz="2400" u="sng" dirty="0">
                <a:solidFill>
                  <a:srgbClr val="CC3300"/>
                </a:solidFill>
              </a:rPr>
              <a:t>, </a:t>
            </a:r>
            <a:r>
              <a:rPr lang="en-US" sz="2400" i="1" u="sng" dirty="0">
                <a:solidFill>
                  <a:srgbClr val="CC3300"/>
                </a:solidFill>
              </a:rPr>
              <a:t>z</a:t>
            </a:r>
            <a:r>
              <a:rPr lang="en-US" sz="2400" u="sng" dirty="0">
                <a:solidFill>
                  <a:srgbClr val="CC3300"/>
                </a:solidFill>
              </a:rPr>
              <a:t>)</a:t>
            </a:r>
          </a:p>
          <a:p>
            <a:pPr marL="609600" indent="-609600">
              <a:lnSpc>
                <a:spcPct val="80000"/>
              </a:lnSpc>
              <a:buFont typeface="Wingdings" panose="05000000000000000000" pitchFamily="2" charset="2"/>
              <a:buAutoNum type="arabicPeriod"/>
            </a:pPr>
            <a:r>
              <a:rPr lang="en-US" sz="2400" i="1" dirty="0"/>
              <a:t>y</a:t>
            </a:r>
            <a:r>
              <a:rPr lang="en-US" sz="2400" dirty="0"/>
              <a:t> </a:t>
            </a:r>
            <a:r>
              <a:rPr lang="en-US" sz="2400" dirty="0">
                <a:sym typeface="Symbol" panose="05050102010706020507" pitchFamily="18" charset="2"/>
              </a:rPr>
              <a:t> NIL</a:t>
            </a:r>
          </a:p>
          <a:p>
            <a:pPr marL="609600" indent="-609600">
              <a:lnSpc>
                <a:spcPct val="80000"/>
              </a:lnSpc>
              <a:buFont typeface="Wingdings" panose="05000000000000000000" pitchFamily="2" charset="2"/>
              <a:buAutoNum type="arabicPeriod"/>
            </a:pPr>
            <a:r>
              <a:rPr lang="en-US" sz="2400" i="1" dirty="0">
                <a:sym typeface="Symbol" panose="05050102010706020507" pitchFamily="18" charset="2"/>
              </a:rPr>
              <a:t>x </a:t>
            </a:r>
            <a:r>
              <a:rPr lang="en-US" sz="2400" dirty="0">
                <a:sym typeface="Symbol" panose="05050102010706020507" pitchFamily="18" charset="2"/>
              </a:rPr>
              <a:t> </a:t>
            </a:r>
            <a:r>
              <a:rPr lang="en-US" sz="2400" i="1" dirty="0">
                <a:sym typeface="Symbol" panose="05050102010706020507" pitchFamily="18" charset="2"/>
              </a:rPr>
              <a:t>root</a:t>
            </a:r>
            <a:r>
              <a:rPr lang="en-US" sz="2400" dirty="0">
                <a:sym typeface="Symbol" panose="05050102010706020507" pitchFamily="18" charset="2"/>
              </a:rPr>
              <a:t>[</a:t>
            </a:r>
            <a:r>
              <a:rPr lang="en-US" sz="2400" i="1" dirty="0">
                <a:sym typeface="Symbol" panose="05050102010706020507" pitchFamily="18" charset="2"/>
              </a:rPr>
              <a:t>T</a:t>
            </a:r>
            <a:r>
              <a:rPr lang="en-US" sz="2400" dirty="0">
                <a:sym typeface="Symbol" panose="05050102010706020507" pitchFamily="18" charset="2"/>
              </a:rPr>
              <a:t>]</a:t>
            </a:r>
          </a:p>
          <a:p>
            <a:pPr marL="609600" indent="-609600">
              <a:lnSpc>
                <a:spcPct val="80000"/>
              </a:lnSpc>
              <a:buFont typeface="Wingdings" panose="05000000000000000000" pitchFamily="2" charset="2"/>
              <a:buAutoNum type="arabicPeriod"/>
            </a:pPr>
            <a:r>
              <a:rPr lang="en-US" sz="2400" b="1" dirty="0">
                <a:sym typeface="Symbol" panose="05050102010706020507" pitchFamily="18" charset="2"/>
              </a:rPr>
              <a:t>while</a:t>
            </a:r>
            <a:r>
              <a:rPr lang="en-US" sz="2400" b="1" i="1" dirty="0">
                <a:sym typeface="Symbol" panose="05050102010706020507" pitchFamily="18" charset="2"/>
              </a:rPr>
              <a:t> </a:t>
            </a:r>
            <a:r>
              <a:rPr lang="en-US" sz="2400" i="1" dirty="0">
                <a:sym typeface="Symbol" panose="05050102010706020507" pitchFamily="18" charset="2"/>
              </a:rPr>
              <a:t>x</a:t>
            </a:r>
            <a:r>
              <a:rPr lang="en-US" sz="2400" dirty="0">
                <a:sym typeface="Symbol" panose="05050102010706020507" pitchFamily="18" charset="2"/>
              </a:rPr>
              <a:t>  NIL</a:t>
            </a:r>
          </a:p>
          <a:p>
            <a:pPr marL="609600" indent="-609600">
              <a:lnSpc>
                <a:spcPct val="80000"/>
              </a:lnSpc>
              <a:buFont typeface="Wingdings" panose="05000000000000000000" pitchFamily="2" charset="2"/>
              <a:buAutoNum type="arabicPeriod"/>
            </a:pPr>
            <a:r>
              <a:rPr lang="en-US" sz="2400" dirty="0">
                <a:sym typeface="Symbol" panose="05050102010706020507" pitchFamily="18" charset="2"/>
              </a:rPr>
              <a:t>    </a:t>
            </a:r>
            <a:r>
              <a:rPr lang="en-US" sz="2400" b="1" dirty="0">
                <a:sym typeface="Symbol" panose="05050102010706020507" pitchFamily="18" charset="2"/>
              </a:rPr>
              <a:t>do</a:t>
            </a:r>
            <a:r>
              <a:rPr lang="en-US" sz="2400" b="1" i="1" dirty="0">
                <a:sym typeface="Symbol" panose="05050102010706020507" pitchFamily="18" charset="2"/>
              </a:rPr>
              <a:t> </a:t>
            </a:r>
            <a:r>
              <a:rPr lang="en-US" sz="2400" i="1" dirty="0">
                <a:sym typeface="Symbol" panose="05050102010706020507" pitchFamily="18" charset="2"/>
              </a:rPr>
              <a:t>y </a:t>
            </a:r>
            <a:r>
              <a:rPr lang="en-US" sz="2400" dirty="0">
                <a:sym typeface="Symbol" panose="05050102010706020507" pitchFamily="18" charset="2"/>
              </a:rPr>
              <a:t> </a:t>
            </a:r>
            <a:r>
              <a:rPr lang="en-US" sz="2400" i="1" dirty="0">
                <a:sym typeface="Symbol" panose="05050102010706020507" pitchFamily="18" charset="2"/>
              </a:rPr>
              <a:t>x</a:t>
            </a:r>
            <a:endParaRPr lang="en-US" sz="2400" dirty="0">
              <a:sym typeface="Symbol" panose="05050102010706020507" pitchFamily="18" charset="2"/>
            </a:endParaRPr>
          </a:p>
          <a:p>
            <a:pPr marL="609600" indent="-609600">
              <a:lnSpc>
                <a:spcPct val="80000"/>
              </a:lnSpc>
              <a:buFont typeface="Wingdings" panose="05000000000000000000" pitchFamily="2" charset="2"/>
              <a:buAutoNum type="arabicPeriod"/>
            </a:pPr>
            <a:r>
              <a:rPr lang="en-US" sz="2400" dirty="0">
                <a:sym typeface="Symbol" panose="05050102010706020507" pitchFamily="18" charset="2"/>
              </a:rPr>
              <a:t>         </a:t>
            </a:r>
            <a:r>
              <a:rPr lang="en-US" sz="2400" b="1" dirty="0">
                <a:sym typeface="Symbol" panose="05050102010706020507" pitchFamily="18" charset="2"/>
              </a:rPr>
              <a:t>if</a:t>
            </a:r>
            <a:r>
              <a:rPr lang="en-US" sz="2400" b="1" i="1" dirty="0">
                <a:sym typeface="Symbol" panose="05050102010706020507" pitchFamily="18" charset="2"/>
              </a:rPr>
              <a:t> </a:t>
            </a:r>
            <a:r>
              <a:rPr lang="en-US" sz="2400" i="1" dirty="0">
                <a:sym typeface="Symbol" panose="05050102010706020507" pitchFamily="18" charset="2"/>
              </a:rPr>
              <a:t>key</a:t>
            </a:r>
            <a:r>
              <a:rPr lang="en-US" sz="2400" dirty="0">
                <a:sym typeface="Symbol" panose="05050102010706020507" pitchFamily="18" charset="2"/>
              </a:rPr>
              <a:t>[</a:t>
            </a:r>
            <a:r>
              <a:rPr lang="en-US" sz="2400" i="1" dirty="0">
                <a:sym typeface="Symbol" panose="05050102010706020507" pitchFamily="18" charset="2"/>
              </a:rPr>
              <a:t>z</a:t>
            </a:r>
            <a:r>
              <a:rPr lang="en-US" sz="2400" dirty="0">
                <a:sym typeface="Symbol" panose="05050102010706020507" pitchFamily="18" charset="2"/>
              </a:rPr>
              <a:t>] &lt; </a:t>
            </a:r>
            <a:r>
              <a:rPr lang="en-US" sz="2400" i="1" dirty="0">
                <a:sym typeface="Symbol" panose="05050102010706020507" pitchFamily="18" charset="2"/>
              </a:rPr>
              <a:t>key</a:t>
            </a:r>
            <a:r>
              <a:rPr lang="en-US" sz="2400" dirty="0">
                <a:sym typeface="Symbol" panose="05050102010706020507" pitchFamily="18" charset="2"/>
              </a:rPr>
              <a:t>[</a:t>
            </a:r>
            <a:r>
              <a:rPr lang="en-US" sz="2400" i="1" dirty="0">
                <a:sym typeface="Symbol" panose="05050102010706020507" pitchFamily="18" charset="2"/>
              </a:rPr>
              <a:t>x</a:t>
            </a:r>
            <a:r>
              <a:rPr lang="en-US" sz="2400" dirty="0">
                <a:sym typeface="Symbol" panose="05050102010706020507" pitchFamily="18" charset="2"/>
              </a:rPr>
              <a:t>]</a:t>
            </a:r>
          </a:p>
          <a:p>
            <a:pPr marL="609600" indent="-609600">
              <a:lnSpc>
                <a:spcPct val="80000"/>
              </a:lnSpc>
              <a:buFont typeface="Wingdings" panose="05000000000000000000" pitchFamily="2" charset="2"/>
              <a:buAutoNum type="arabicPeriod"/>
            </a:pPr>
            <a:r>
              <a:rPr lang="en-US" sz="2400" dirty="0">
                <a:sym typeface="Symbol" panose="05050102010706020507" pitchFamily="18" charset="2"/>
              </a:rPr>
              <a:t>              </a:t>
            </a:r>
            <a:r>
              <a:rPr lang="en-US" sz="2400" b="1" dirty="0">
                <a:sym typeface="Symbol" panose="05050102010706020507" pitchFamily="18" charset="2"/>
              </a:rPr>
              <a:t>then</a:t>
            </a:r>
            <a:r>
              <a:rPr lang="en-US" sz="2400" dirty="0">
                <a:sym typeface="Symbol" panose="05050102010706020507" pitchFamily="18" charset="2"/>
              </a:rPr>
              <a:t> </a:t>
            </a:r>
            <a:r>
              <a:rPr lang="en-US" sz="2400" i="1" dirty="0">
                <a:sym typeface="Symbol" panose="05050102010706020507" pitchFamily="18" charset="2"/>
              </a:rPr>
              <a:t>x </a:t>
            </a:r>
            <a:r>
              <a:rPr lang="en-US" sz="2400" dirty="0">
                <a:sym typeface="Symbol" panose="05050102010706020507" pitchFamily="18" charset="2"/>
              </a:rPr>
              <a:t> </a:t>
            </a:r>
            <a:r>
              <a:rPr lang="en-US" sz="2400" i="1" dirty="0">
                <a:sym typeface="Symbol" panose="05050102010706020507" pitchFamily="18" charset="2"/>
              </a:rPr>
              <a:t>left</a:t>
            </a:r>
            <a:r>
              <a:rPr lang="en-US" sz="2400" dirty="0">
                <a:sym typeface="Symbol" panose="05050102010706020507" pitchFamily="18" charset="2"/>
              </a:rPr>
              <a:t>[</a:t>
            </a:r>
            <a:r>
              <a:rPr lang="en-US" sz="2400" i="1" dirty="0">
                <a:sym typeface="Symbol" panose="05050102010706020507" pitchFamily="18" charset="2"/>
              </a:rPr>
              <a:t>x</a:t>
            </a:r>
            <a:r>
              <a:rPr lang="en-US" sz="2400" dirty="0">
                <a:sym typeface="Symbol" panose="05050102010706020507" pitchFamily="18" charset="2"/>
              </a:rPr>
              <a:t>]</a:t>
            </a:r>
          </a:p>
          <a:p>
            <a:pPr marL="609600" indent="-609600">
              <a:lnSpc>
                <a:spcPct val="80000"/>
              </a:lnSpc>
              <a:buFont typeface="Wingdings" panose="05000000000000000000" pitchFamily="2" charset="2"/>
              <a:buAutoNum type="arabicPeriod"/>
            </a:pPr>
            <a:r>
              <a:rPr lang="en-US" sz="2400" dirty="0">
                <a:sym typeface="Symbol" panose="05050102010706020507" pitchFamily="18" charset="2"/>
              </a:rPr>
              <a:t>              </a:t>
            </a:r>
            <a:r>
              <a:rPr lang="en-US" sz="2400" b="1" dirty="0">
                <a:sym typeface="Symbol" panose="05050102010706020507" pitchFamily="18" charset="2"/>
              </a:rPr>
              <a:t>else</a:t>
            </a:r>
            <a:r>
              <a:rPr lang="en-US" sz="2400" dirty="0">
                <a:sym typeface="Symbol" panose="05050102010706020507" pitchFamily="18" charset="2"/>
              </a:rPr>
              <a:t> </a:t>
            </a:r>
            <a:r>
              <a:rPr lang="en-US" sz="2400" i="1" dirty="0">
                <a:sym typeface="Symbol" panose="05050102010706020507" pitchFamily="18" charset="2"/>
              </a:rPr>
              <a:t>x </a:t>
            </a:r>
            <a:r>
              <a:rPr lang="en-US" sz="2400" dirty="0">
                <a:sym typeface="Symbol" panose="05050102010706020507" pitchFamily="18" charset="2"/>
              </a:rPr>
              <a:t> </a:t>
            </a:r>
            <a:r>
              <a:rPr lang="en-US" sz="2400" i="1" dirty="0">
                <a:sym typeface="Symbol" panose="05050102010706020507" pitchFamily="18" charset="2"/>
              </a:rPr>
              <a:t>right</a:t>
            </a:r>
            <a:r>
              <a:rPr lang="en-US" sz="2400" dirty="0">
                <a:sym typeface="Symbol" panose="05050102010706020507" pitchFamily="18" charset="2"/>
              </a:rPr>
              <a:t>[</a:t>
            </a:r>
            <a:r>
              <a:rPr lang="en-US" sz="2400" i="1" dirty="0">
                <a:sym typeface="Symbol" panose="05050102010706020507" pitchFamily="18" charset="2"/>
              </a:rPr>
              <a:t>x</a:t>
            </a:r>
            <a:r>
              <a:rPr lang="en-US" sz="2400" dirty="0">
                <a:sym typeface="Symbol" panose="05050102010706020507" pitchFamily="18" charset="2"/>
              </a:rPr>
              <a:t>]</a:t>
            </a:r>
          </a:p>
          <a:p>
            <a:pPr marL="609600" indent="-609600">
              <a:lnSpc>
                <a:spcPct val="80000"/>
              </a:lnSpc>
              <a:buFont typeface="Wingdings" panose="05000000000000000000" pitchFamily="2" charset="2"/>
              <a:buAutoNum type="arabicPeriod"/>
            </a:pPr>
            <a:r>
              <a:rPr lang="en-US" sz="2400" i="1" dirty="0">
                <a:sym typeface="Symbol" panose="05050102010706020507" pitchFamily="18" charset="2"/>
              </a:rPr>
              <a:t>p</a:t>
            </a:r>
            <a:r>
              <a:rPr lang="en-US" sz="2400" dirty="0">
                <a:sym typeface="Symbol" panose="05050102010706020507" pitchFamily="18" charset="2"/>
              </a:rPr>
              <a:t>[</a:t>
            </a:r>
            <a:r>
              <a:rPr lang="en-US" sz="2400" i="1" dirty="0">
                <a:sym typeface="Symbol" panose="05050102010706020507" pitchFamily="18" charset="2"/>
              </a:rPr>
              <a:t>z</a:t>
            </a:r>
            <a:r>
              <a:rPr lang="en-US" sz="2400" dirty="0">
                <a:sym typeface="Symbol" panose="05050102010706020507" pitchFamily="18" charset="2"/>
              </a:rPr>
              <a:t>]  </a:t>
            </a:r>
            <a:r>
              <a:rPr lang="en-US" sz="2400" i="1" dirty="0">
                <a:sym typeface="Symbol" panose="05050102010706020507" pitchFamily="18" charset="2"/>
              </a:rPr>
              <a:t>y</a:t>
            </a:r>
            <a:endParaRPr lang="en-US" sz="2400" dirty="0">
              <a:sym typeface="Symbol" panose="05050102010706020507" pitchFamily="18" charset="2"/>
            </a:endParaRPr>
          </a:p>
          <a:p>
            <a:pPr marL="609600" indent="-609600">
              <a:lnSpc>
                <a:spcPct val="80000"/>
              </a:lnSpc>
              <a:buFont typeface="Wingdings" panose="05000000000000000000" pitchFamily="2" charset="2"/>
              <a:buAutoNum type="arabicPeriod"/>
            </a:pPr>
            <a:r>
              <a:rPr lang="en-US" sz="2400" b="1" dirty="0">
                <a:sym typeface="Symbol" panose="05050102010706020507" pitchFamily="18" charset="2"/>
              </a:rPr>
              <a:t>if </a:t>
            </a:r>
            <a:r>
              <a:rPr lang="en-US" sz="2400" i="1" dirty="0">
                <a:sym typeface="Symbol" panose="05050102010706020507" pitchFamily="18" charset="2"/>
              </a:rPr>
              <a:t>y </a:t>
            </a:r>
            <a:r>
              <a:rPr lang="en-US" sz="2400" dirty="0">
                <a:sym typeface="Symbol" panose="05050102010706020507" pitchFamily="18" charset="2"/>
              </a:rPr>
              <a:t>= NIL</a:t>
            </a:r>
          </a:p>
          <a:p>
            <a:pPr marL="609600" indent="-609600">
              <a:lnSpc>
                <a:spcPct val="80000"/>
              </a:lnSpc>
              <a:buFont typeface="Wingdings" panose="05000000000000000000" pitchFamily="2" charset="2"/>
              <a:buAutoNum type="arabicPeriod"/>
            </a:pPr>
            <a:r>
              <a:rPr lang="en-US" sz="2400" dirty="0">
                <a:sym typeface="Symbol" panose="05050102010706020507" pitchFamily="18" charset="2"/>
              </a:rPr>
              <a:t>    </a:t>
            </a:r>
            <a:r>
              <a:rPr lang="en-US" sz="2400" b="1" dirty="0">
                <a:sym typeface="Symbol" panose="05050102010706020507" pitchFamily="18" charset="2"/>
              </a:rPr>
              <a:t>then</a:t>
            </a:r>
            <a:r>
              <a:rPr lang="en-US" sz="2400" dirty="0">
                <a:sym typeface="Symbol" panose="05050102010706020507" pitchFamily="18" charset="2"/>
              </a:rPr>
              <a:t> </a:t>
            </a:r>
            <a:r>
              <a:rPr lang="en-US" sz="2400" i="1" dirty="0">
                <a:sym typeface="Symbol" panose="05050102010706020507" pitchFamily="18" charset="2"/>
              </a:rPr>
              <a:t>root</a:t>
            </a:r>
            <a:r>
              <a:rPr lang="en-US" sz="2400" dirty="0">
                <a:sym typeface="Symbol" panose="05050102010706020507" pitchFamily="18" charset="2"/>
              </a:rPr>
              <a:t>[</a:t>
            </a:r>
            <a:r>
              <a:rPr lang="en-US" sz="2400" i="1" dirty="0">
                <a:sym typeface="Symbol" panose="05050102010706020507" pitchFamily="18" charset="2"/>
              </a:rPr>
              <a:t>t</a:t>
            </a:r>
            <a:r>
              <a:rPr lang="en-US" sz="2400" dirty="0">
                <a:sym typeface="Symbol" panose="05050102010706020507" pitchFamily="18" charset="2"/>
              </a:rPr>
              <a:t>]  </a:t>
            </a:r>
            <a:r>
              <a:rPr lang="en-US" sz="2400" i="1" dirty="0">
                <a:sym typeface="Symbol" panose="05050102010706020507" pitchFamily="18" charset="2"/>
              </a:rPr>
              <a:t>z</a:t>
            </a:r>
            <a:endParaRPr lang="en-US" sz="2400" dirty="0">
              <a:sym typeface="Symbol" panose="05050102010706020507" pitchFamily="18" charset="2"/>
            </a:endParaRPr>
          </a:p>
          <a:p>
            <a:pPr marL="609600" indent="-609600">
              <a:lnSpc>
                <a:spcPct val="80000"/>
              </a:lnSpc>
              <a:buFont typeface="Wingdings" panose="05000000000000000000" pitchFamily="2" charset="2"/>
              <a:buAutoNum type="arabicPeriod"/>
            </a:pPr>
            <a:r>
              <a:rPr lang="en-US" sz="2400" dirty="0">
                <a:sym typeface="Symbol" panose="05050102010706020507" pitchFamily="18" charset="2"/>
              </a:rPr>
              <a:t>    </a:t>
            </a:r>
            <a:r>
              <a:rPr lang="en-US" sz="2400" b="1" dirty="0">
                <a:sym typeface="Symbol" panose="05050102010706020507" pitchFamily="18" charset="2"/>
              </a:rPr>
              <a:t>else</a:t>
            </a:r>
            <a:r>
              <a:rPr lang="en-US" sz="2400" dirty="0">
                <a:sym typeface="Symbol" panose="05050102010706020507" pitchFamily="18" charset="2"/>
              </a:rPr>
              <a:t> </a:t>
            </a:r>
            <a:r>
              <a:rPr lang="en-US" sz="2400" b="1" dirty="0">
                <a:sym typeface="Symbol" panose="05050102010706020507" pitchFamily="18" charset="2"/>
              </a:rPr>
              <a:t>if</a:t>
            </a:r>
            <a:r>
              <a:rPr lang="en-US" sz="2400" dirty="0">
                <a:sym typeface="Symbol" panose="05050102010706020507" pitchFamily="18" charset="2"/>
              </a:rPr>
              <a:t> </a:t>
            </a:r>
            <a:r>
              <a:rPr lang="en-US" sz="2400" i="1" dirty="0">
                <a:sym typeface="Symbol" panose="05050102010706020507" pitchFamily="18" charset="2"/>
              </a:rPr>
              <a:t>key</a:t>
            </a:r>
            <a:r>
              <a:rPr lang="en-US" sz="2400" dirty="0">
                <a:sym typeface="Symbol" panose="05050102010706020507" pitchFamily="18" charset="2"/>
              </a:rPr>
              <a:t>[</a:t>
            </a:r>
            <a:r>
              <a:rPr lang="en-US" sz="2400" i="1" dirty="0">
                <a:sym typeface="Symbol" panose="05050102010706020507" pitchFamily="18" charset="2"/>
              </a:rPr>
              <a:t>z</a:t>
            </a:r>
            <a:r>
              <a:rPr lang="en-US" sz="2400" dirty="0">
                <a:sym typeface="Symbol" panose="05050102010706020507" pitchFamily="18" charset="2"/>
              </a:rPr>
              <a:t>] &lt; </a:t>
            </a:r>
            <a:r>
              <a:rPr lang="en-US" sz="2400" i="1" dirty="0">
                <a:sym typeface="Symbol" panose="05050102010706020507" pitchFamily="18" charset="2"/>
              </a:rPr>
              <a:t>key</a:t>
            </a:r>
            <a:r>
              <a:rPr lang="en-US" sz="2400" dirty="0">
                <a:sym typeface="Symbol" panose="05050102010706020507" pitchFamily="18" charset="2"/>
              </a:rPr>
              <a:t>[</a:t>
            </a:r>
            <a:r>
              <a:rPr lang="en-US" sz="2400" i="1" dirty="0">
                <a:sym typeface="Symbol" panose="05050102010706020507" pitchFamily="18" charset="2"/>
              </a:rPr>
              <a:t>y</a:t>
            </a:r>
            <a:r>
              <a:rPr lang="en-US" sz="2400" dirty="0">
                <a:sym typeface="Symbol" panose="05050102010706020507" pitchFamily="18" charset="2"/>
              </a:rPr>
              <a:t>]</a:t>
            </a:r>
          </a:p>
          <a:p>
            <a:pPr marL="609600" indent="-609600">
              <a:lnSpc>
                <a:spcPct val="80000"/>
              </a:lnSpc>
              <a:buFont typeface="Wingdings" panose="05000000000000000000" pitchFamily="2" charset="2"/>
              <a:buAutoNum type="arabicPeriod"/>
            </a:pPr>
            <a:r>
              <a:rPr lang="en-US" sz="2400" dirty="0">
                <a:sym typeface="Symbol" panose="05050102010706020507" pitchFamily="18" charset="2"/>
              </a:rPr>
              <a:t>          </a:t>
            </a:r>
            <a:r>
              <a:rPr lang="en-US" sz="2400" b="1" dirty="0">
                <a:sym typeface="Symbol" panose="05050102010706020507" pitchFamily="18" charset="2"/>
              </a:rPr>
              <a:t>then  </a:t>
            </a:r>
            <a:r>
              <a:rPr lang="en-US" sz="2400" i="1" dirty="0">
                <a:sym typeface="Symbol" panose="05050102010706020507" pitchFamily="18" charset="2"/>
              </a:rPr>
              <a:t>left</a:t>
            </a:r>
            <a:r>
              <a:rPr lang="en-US" sz="2400" dirty="0">
                <a:sym typeface="Symbol" panose="05050102010706020507" pitchFamily="18" charset="2"/>
              </a:rPr>
              <a:t>[</a:t>
            </a:r>
            <a:r>
              <a:rPr lang="en-US" sz="2400" i="1" dirty="0">
                <a:sym typeface="Symbol" panose="05050102010706020507" pitchFamily="18" charset="2"/>
              </a:rPr>
              <a:t>y</a:t>
            </a:r>
            <a:r>
              <a:rPr lang="en-US" sz="2400" dirty="0">
                <a:sym typeface="Symbol" panose="05050102010706020507" pitchFamily="18" charset="2"/>
              </a:rPr>
              <a:t>]  </a:t>
            </a:r>
            <a:r>
              <a:rPr lang="en-US" sz="2400" i="1" dirty="0">
                <a:sym typeface="Symbol" panose="05050102010706020507" pitchFamily="18" charset="2"/>
              </a:rPr>
              <a:t>z</a:t>
            </a:r>
            <a:endParaRPr lang="en-US" sz="2400" dirty="0">
              <a:sym typeface="Symbol" panose="05050102010706020507" pitchFamily="18" charset="2"/>
            </a:endParaRPr>
          </a:p>
          <a:p>
            <a:pPr marL="609600" indent="-609600">
              <a:lnSpc>
                <a:spcPct val="80000"/>
              </a:lnSpc>
              <a:buFont typeface="Wingdings" panose="05000000000000000000" pitchFamily="2" charset="2"/>
              <a:buAutoNum type="arabicPeriod"/>
            </a:pPr>
            <a:r>
              <a:rPr lang="en-US" sz="2400" dirty="0">
                <a:sym typeface="Symbol" panose="05050102010706020507" pitchFamily="18" charset="2"/>
              </a:rPr>
              <a:t>          </a:t>
            </a:r>
            <a:r>
              <a:rPr lang="en-US" sz="2400" b="1" dirty="0">
                <a:sym typeface="Symbol" panose="05050102010706020507" pitchFamily="18" charset="2"/>
              </a:rPr>
              <a:t>else</a:t>
            </a:r>
            <a:r>
              <a:rPr lang="en-US" sz="2400" dirty="0">
                <a:sym typeface="Symbol" panose="05050102010706020507" pitchFamily="18" charset="2"/>
              </a:rPr>
              <a:t> </a:t>
            </a:r>
            <a:r>
              <a:rPr lang="en-US" sz="2400" i="1" dirty="0">
                <a:sym typeface="Symbol" panose="05050102010706020507" pitchFamily="18" charset="2"/>
              </a:rPr>
              <a:t>right</a:t>
            </a:r>
            <a:r>
              <a:rPr lang="en-US" sz="2400" dirty="0">
                <a:sym typeface="Symbol" panose="05050102010706020507" pitchFamily="18" charset="2"/>
              </a:rPr>
              <a:t>[</a:t>
            </a:r>
            <a:r>
              <a:rPr lang="en-US" sz="2400" i="1" dirty="0">
                <a:sym typeface="Symbol" panose="05050102010706020507" pitchFamily="18" charset="2"/>
              </a:rPr>
              <a:t>y</a:t>
            </a:r>
            <a:r>
              <a:rPr lang="en-US" sz="2400" dirty="0">
                <a:sym typeface="Symbol" panose="05050102010706020507" pitchFamily="18" charset="2"/>
              </a:rPr>
              <a:t>]  </a:t>
            </a:r>
            <a:r>
              <a:rPr lang="en-US" sz="2400" i="1" dirty="0">
                <a:sym typeface="Symbol" panose="05050102010706020507" pitchFamily="18" charset="2"/>
              </a:rPr>
              <a:t>z</a:t>
            </a:r>
            <a:endParaRPr lang="en-US" sz="2400" dirty="0">
              <a:sym typeface="Symbol" panose="05050102010706020507" pitchFamily="18" charset="2"/>
            </a:endParaRPr>
          </a:p>
        </p:txBody>
      </p:sp>
    </p:spTree>
    <p:extLst>
      <p:ext uri="{BB962C8B-B14F-4D97-AF65-F5344CB8AC3E}">
        <p14:creationId xmlns:p14="http://schemas.microsoft.com/office/powerpoint/2010/main" val="2928640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6104"/>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Inserting a New Node In Binary Search </a:t>
            </a: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Tree :Example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938581"/>
            <a:ext cx="8496944" cy="461665"/>
          </a:xfrm>
          <a:prstGeom prst="rect">
            <a:avLst/>
          </a:prstGeom>
          <a:noFill/>
        </p:spPr>
        <p:txBody>
          <a:bodyPr wrap="square" rtlCol="0">
            <a:spAutoFit/>
          </a:bodyPr>
          <a:lstStyle/>
          <a:p>
            <a:pPr algn="just"/>
            <a:endParaRPr lang="en-IN" sz="2400" dirty="0"/>
          </a:p>
        </p:txBody>
      </p:sp>
      <p:sp>
        <p:nvSpPr>
          <p:cNvPr id="3" name="TextBox 2"/>
          <p:cNvSpPr txBox="1"/>
          <p:nvPr/>
        </p:nvSpPr>
        <p:spPr>
          <a:xfrm>
            <a:off x="323528" y="1628800"/>
            <a:ext cx="6984776" cy="923330"/>
          </a:xfrm>
          <a:prstGeom prst="rect">
            <a:avLst/>
          </a:prstGeom>
          <a:noFill/>
        </p:spPr>
        <p:txBody>
          <a:bodyPr wrap="square" rtlCol="0">
            <a:spAutoFit/>
          </a:bodyPr>
          <a:lstStyle/>
          <a:p>
            <a:r>
              <a:rPr lang="en-US" b="1" dirty="0" smtClean="0"/>
              <a:t>Suppose ITEM = 95 in BST</a:t>
            </a:r>
          </a:p>
          <a:p>
            <a:endParaRPr lang="en-US" b="1" dirty="0"/>
          </a:p>
          <a:p>
            <a:endParaRPr lang="en-IN" dirty="0"/>
          </a:p>
        </p:txBody>
      </p:sp>
      <p:pic>
        <p:nvPicPr>
          <p:cNvPr id="8" name="Picture 7"/>
          <p:cNvPicPr>
            <a:picLocks noChangeAspect="1"/>
          </p:cNvPicPr>
          <p:nvPr/>
        </p:nvPicPr>
        <p:blipFill>
          <a:blip r:embed="rId5"/>
          <a:stretch>
            <a:fillRect/>
          </a:stretch>
        </p:blipFill>
        <p:spPr>
          <a:xfrm>
            <a:off x="311435" y="2213005"/>
            <a:ext cx="3410694" cy="3486150"/>
          </a:xfrm>
          <a:prstGeom prst="rect">
            <a:avLst/>
          </a:prstGeom>
        </p:spPr>
      </p:pic>
      <p:sp>
        <p:nvSpPr>
          <p:cNvPr id="10" name="Right Arrow 9"/>
          <p:cNvSpPr/>
          <p:nvPr/>
        </p:nvSpPr>
        <p:spPr>
          <a:xfrm>
            <a:off x="3870176" y="3573466"/>
            <a:ext cx="144016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p:cNvPicPr>
            <a:picLocks noChangeAspect="1"/>
          </p:cNvPicPr>
          <p:nvPr/>
        </p:nvPicPr>
        <p:blipFill>
          <a:blip r:embed="rId6"/>
          <a:stretch>
            <a:fillRect/>
          </a:stretch>
        </p:blipFill>
        <p:spPr>
          <a:xfrm>
            <a:off x="5541318" y="2123100"/>
            <a:ext cx="3364496" cy="3505200"/>
          </a:xfrm>
          <a:prstGeom prst="rect">
            <a:avLst/>
          </a:prstGeom>
        </p:spPr>
      </p:pic>
    </p:spTree>
    <p:extLst>
      <p:ext uri="{BB962C8B-B14F-4D97-AF65-F5344CB8AC3E}">
        <p14:creationId xmlns:p14="http://schemas.microsoft.com/office/powerpoint/2010/main" val="367728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6104"/>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Inserting a New Node In Binary Search </a:t>
            </a: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Tree :Example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938581"/>
            <a:ext cx="8496944" cy="461665"/>
          </a:xfrm>
          <a:prstGeom prst="rect">
            <a:avLst/>
          </a:prstGeom>
          <a:noFill/>
        </p:spPr>
        <p:txBody>
          <a:bodyPr wrap="square" rtlCol="0">
            <a:spAutoFit/>
          </a:bodyPr>
          <a:lstStyle/>
          <a:p>
            <a:pPr algn="just"/>
            <a:endParaRPr lang="en-IN" sz="2400" dirty="0"/>
          </a:p>
        </p:txBody>
      </p:sp>
      <p:sp>
        <p:nvSpPr>
          <p:cNvPr id="3" name="TextBox 2"/>
          <p:cNvSpPr txBox="1"/>
          <p:nvPr/>
        </p:nvSpPr>
        <p:spPr>
          <a:xfrm>
            <a:off x="323528" y="1628800"/>
            <a:ext cx="6984776" cy="923330"/>
          </a:xfrm>
          <a:prstGeom prst="rect">
            <a:avLst/>
          </a:prstGeom>
          <a:noFill/>
        </p:spPr>
        <p:txBody>
          <a:bodyPr wrap="square" rtlCol="0">
            <a:spAutoFit/>
          </a:bodyPr>
          <a:lstStyle/>
          <a:p>
            <a:r>
              <a:rPr lang="en-US" b="1" dirty="0" smtClean="0"/>
              <a:t>Suppose ITEM = 95 in BST</a:t>
            </a:r>
          </a:p>
          <a:p>
            <a:endParaRPr lang="en-US" b="1" dirty="0"/>
          </a:p>
          <a:p>
            <a:endParaRPr lang="en-IN" dirty="0"/>
          </a:p>
        </p:txBody>
      </p:sp>
      <p:sp>
        <p:nvSpPr>
          <p:cNvPr id="10" name="Right Arrow 9"/>
          <p:cNvSpPr/>
          <p:nvPr/>
        </p:nvSpPr>
        <p:spPr>
          <a:xfrm>
            <a:off x="3870176" y="3573466"/>
            <a:ext cx="144016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a:blip r:embed="rId5"/>
          <a:stretch>
            <a:fillRect/>
          </a:stretch>
        </p:blipFill>
        <p:spPr>
          <a:xfrm>
            <a:off x="180169" y="2533642"/>
            <a:ext cx="3733800" cy="3305175"/>
          </a:xfrm>
          <a:prstGeom prst="rect">
            <a:avLst/>
          </a:prstGeom>
        </p:spPr>
      </p:pic>
      <p:pic>
        <p:nvPicPr>
          <p:cNvPr id="13" name="Picture 12"/>
          <p:cNvPicPr>
            <a:picLocks noChangeAspect="1"/>
          </p:cNvPicPr>
          <p:nvPr/>
        </p:nvPicPr>
        <p:blipFill>
          <a:blip r:embed="rId6"/>
          <a:stretch>
            <a:fillRect/>
          </a:stretch>
        </p:blipFill>
        <p:spPr>
          <a:xfrm>
            <a:off x="5584260" y="2392349"/>
            <a:ext cx="3380228" cy="3390900"/>
          </a:xfrm>
          <a:prstGeom prst="rect">
            <a:avLst/>
          </a:prstGeom>
        </p:spPr>
      </p:pic>
    </p:spTree>
    <p:extLst>
      <p:ext uri="{BB962C8B-B14F-4D97-AF65-F5344CB8AC3E}">
        <p14:creationId xmlns:p14="http://schemas.microsoft.com/office/powerpoint/2010/main" val="116490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9797</TotalTime>
  <Words>1731</Words>
  <Application>Microsoft Office PowerPoint</Application>
  <PresentationFormat>On-screen Show (4:3)</PresentationFormat>
  <Paragraphs>426</Paragraphs>
  <Slides>31</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Arial Black</vt:lpstr>
      <vt:lpstr>Calibri</vt:lpstr>
      <vt:lpstr>Cambria Math</vt:lpstr>
      <vt:lpstr>Constantia</vt:lpstr>
      <vt:lpstr>Garamond</vt:lpstr>
      <vt:lpstr>Sylfaen</vt:lpstr>
      <vt:lpstr>Symbol</vt:lpstr>
      <vt:lpstr>Times New Roman</vt:lpstr>
      <vt:lpstr>Verdana</vt:lpstr>
      <vt:lpstr>Wingdings</vt:lpstr>
      <vt:lpstr>Office Theme</vt:lpstr>
      <vt:lpstr>PowerPoint Presentation</vt:lpstr>
      <vt:lpstr>PowerPoint Presentation</vt:lpstr>
      <vt:lpstr>PowerPoint Presentation</vt:lpstr>
      <vt:lpstr>Operations on Binary Search Tree</vt:lpstr>
      <vt:lpstr>PowerPoint Presentation</vt:lpstr>
      <vt:lpstr>PowerPoint Presentation</vt:lpstr>
      <vt:lpstr>PowerPoint Presentation</vt:lpstr>
      <vt:lpstr>PowerPoint Presentation</vt:lpstr>
      <vt:lpstr>PowerPoint Presentation</vt:lpstr>
      <vt:lpstr>PowerPoint Presentation</vt:lpstr>
      <vt:lpstr>Searching a Node in Binary Search Tree</vt:lpstr>
      <vt:lpstr>Searching a Node in Binary Search Tree</vt:lpstr>
      <vt:lpstr>PowerPoint Presentation</vt:lpstr>
      <vt:lpstr>PowerPoint Presentation</vt:lpstr>
      <vt:lpstr>PowerPoint Presentation</vt:lpstr>
      <vt:lpstr>PowerPoint Presentation</vt:lpstr>
      <vt:lpstr>PowerPoint Presentation</vt:lpstr>
      <vt:lpstr>PowerPoint Presentation</vt:lpstr>
      <vt:lpstr>Deleting a Node in Binary Search Tree</vt:lpstr>
      <vt:lpstr>Deleting a Node in Binary Search Tree</vt:lpstr>
      <vt:lpstr>Deleting a Node in Binary Search Tree</vt:lpstr>
      <vt:lpstr>Deleting a Node in Binary Search Tree</vt:lpstr>
      <vt:lpstr>Deleting a Node in Binary Search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Microsoft account</cp:lastModifiedBy>
  <cp:revision>841</cp:revision>
  <cp:lastPrinted>2022-09-05T08:43:44Z</cp:lastPrinted>
  <dcterms:created xsi:type="dcterms:W3CDTF">2020-01-16T09:05:56Z</dcterms:created>
  <dcterms:modified xsi:type="dcterms:W3CDTF">2025-08-07T16:33:04Z</dcterms:modified>
</cp:coreProperties>
</file>