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718" r:id="rId2"/>
    <p:sldId id="644" r:id="rId3"/>
    <p:sldId id="645" r:id="rId4"/>
    <p:sldId id="646" r:id="rId5"/>
    <p:sldId id="649" r:id="rId6"/>
    <p:sldId id="650" r:id="rId7"/>
    <p:sldId id="651" r:id="rId8"/>
    <p:sldId id="652" r:id="rId9"/>
    <p:sldId id="711" r:id="rId10"/>
    <p:sldId id="647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8" r:id="rId25"/>
    <p:sldId id="669" r:id="rId26"/>
    <p:sldId id="670" r:id="rId27"/>
    <p:sldId id="671" r:id="rId28"/>
    <p:sldId id="672" r:id="rId29"/>
    <p:sldId id="673" r:id="rId30"/>
    <p:sldId id="715" r:id="rId31"/>
    <p:sldId id="716" r:id="rId32"/>
    <p:sldId id="717" r:id="rId33"/>
    <p:sldId id="710" r:id="rId34"/>
    <p:sldId id="674" r:id="rId35"/>
    <p:sldId id="676" r:id="rId36"/>
    <p:sldId id="675" r:id="rId37"/>
    <p:sldId id="677" r:id="rId38"/>
    <p:sldId id="713" r:id="rId39"/>
    <p:sldId id="712" r:id="rId40"/>
    <p:sldId id="681" r:id="rId41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E24"/>
    <a:srgbClr val="0060AA"/>
    <a:srgbClr val="0066B3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88000" autoAdjust="0"/>
  </p:normalViewPr>
  <p:slideViewPr>
    <p:cSldViewPr>
      <p:cViewPr varScale="1">
        <p:scale>
          <a:sx n="77" d="100"/>
          <a:sy n="77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72BFB-7AD4-4E70-B6BA-DC2B3F4F58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68E0CBB-B503-48B5-A481-D6D255AFF164}">
      <dgm:prSet phldrT="[Text]"/>
      <dgm:spPr/>
      <dgm:t>
        <a:bodyPr/>
        <a:lstStyle/>
        <a:p>
          <a:endParaRPr lang="en-IN" dirty="0"/>
        </a:p>
      </dgm:t>
    </dgm:pt>
    <dgm:pt modelId="{71F1B68F-FA2F-492C-9C6E-C67D72D2BF18}" type="parTrans" cxnId="{CA094B2F-5084-4198-9C50-E5DD2A329238}">
      <dgm:prSet/>
      <dgm:spPr/>
      <dgm:t>
        <a:bodyPr/>
        <a:lstStyle/>
        <a:p>
          <a:endParaRPr lang="en-IN"/>
        </a:p>
      </dgm:t>
    </dgm:pt>
    <dgm:pt modelId="{7E9A3AAF-C2E6-458F-AE73-C778400E52CD}" type="sibTrans" cxnId="{CA094B2F-5084-4198-9C50-E5DD2A329238}">
      <dgm:prSet/>
      <dgm:spPr/>
      <dgm:t>
        <a:bodyPr/>
        <a:lstStyle/>
        <a:p>
          <a:endParaRPr lang="en-IN"/>
        </a:p>
      </dgm:t>
    </dgm:pt>
    <dgm:pt modelId="{533EFC90-29A0-4422-9F62-7C6ACA6E80E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b="1" i="0" dirty="0" smtClean="0">
              <a:solidFill>
                <a:schemeClr val="tx1"/>
              </a:solidFill>
            </a:rPr>
            <a:t>Deletion</a:t>
          </a:r>
          <a:r>
            <a:rPr lang="en-US" sz="2400" b="1" i="0" baseline="0" dirty="0" smtClean="0">
              <a:solidFill>
                <a:schemeClr val="tx1"/>
              </a:solidFill>
            </a:rPr>
            <a:t> Operation</a:t>
          </a:r>
          <a:endParaRPr lang="en-IN" sz="2400" b="1" i="0" dirty="0">
            <a:solidFill>
              <a:schemeClr val="tx1"/>
            </a:solidFill>
          </a:endParaRPr>
        </a:p>
      </dgm:t>
    </dgm:pt>
    <dgm:pt modelId="{1EE4244C-3C5B-47E7-9E2E-DEAFFF4E91A6}" type="parTrans" cxnId="{522A1B2B-D8CD-48E4-8B07-78FB69BCD7FF}">
      <dgm:prSet/>
      <dgm:spPr/>
      <dgm:t>
        <a:bodyPr/>
        <a:lstStyle/>
        <a:p>
          <a:endParaRPr lang="en-IN"/>
        </a:p>
      </dgm:t>
    </dgm:pt>
    <dgm:pt modelId="{C11E7009-04F5-4E49-B7B2-8FCAEC7791B8}" type="sibTrans" cxnId="{522A1B2B-D8CD-48E4-8B07-78FB69BCD7FF}">
      <dgm:prSet/>
      <dgm:spPr/>
      <dgm:t>
        <a:bodyPr/>
        <a:lstStyle/>
        <a:p>
          <a:endParaRPr lang="en-IN"/>
        </a:p>
      </dgm:t>
    </dgm:pt>
    <dgm:pt modelId="{E18C3B70-D9AE-443C-A98C-BC6087152C8F}">
      <dgm:prSet phldrT="[Text]"/>
      <dgm:spPr/>
      <dgm:t>
        <a:bodyPr/>
        <a:lstStyle/>
        <a:p>
          <a:endParaRPr lang="en-IN" dirty="0"/>
        </a:p>
      </dgm:t>
    </dgm:pt>
    <dgm:pt modelId="{3AD17FC0-593E-437C-8986-B6C5B2D18315}" type="parTrans" cxnId="{6B964C4B-D83F-4586-85C0-92961D3E475D}">
      <dgm:prSet/>
      <dgm:spPr/>
      <dgm:t>
        <a:bodyPr/>
        <a:lstStyle/>
        <a:p>
          <a:endParaRPr lang="en-IN"/>
        </a:p>
      </dgm:t>
    </dgm:pt>
    <dgm:pt modelId="{D5E79E83-699B-4253-B2FA-79A845B9B02F}" type="sibTrans" cxnId="{6B964C4B-D83F-4586-85C0-92961D3E475D}">
      <dgm:prSet/>
      <dgm:spPr/>
      <dgm:t>
        <a:bodyPr/>
        <a:lstStyle/>
        <a:p>
          <a:endParaRPr lang="en-IN"/>
        </a:p>
      </dgm:t>
    </dgm:pt>
    <dgm:pt modelId="{0D684EAB-94C0-4E9E-9CA9-A8419FADC72B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Insertion  Operation</a:t>
          </a:r>
          <a:endParaRPr lang="en-IN" sz="2400" b="1" dirty="0">
            <a:solidFill>
              <a:schemeClr val="tx1"/>
            </a:solidFill>
          </a:endParaRPr>
        </a:p>
      </dgm:t>
    </dgm:pt>
    <dgm:pt modelId="{4BA10792-FF5C-40BE-A169-6D8325A4859C}" type="sibTrans" cxnId="{DE49C229-FF00-46A1-B729-66F88DF6E58A}">
      <dgm:prSet/>
      <dgm:spPr/>
      <dgm:t>
        <a:bodyPr/>
        <a:lstStyle/>
        <a:p>
          <a:endParaRPr lang="en-IN"/>
        </a:p>
      </dgm:t>
    </dgm:pt>
    <dgm:pt modelId="{E2635514-60AA-4BD3-A3E4-B9E2D410FB2C}" type="parTrans" cxnId="{DE49C229-FF00-46A1-B729-66F88DF6E58A}">
      <dgm:prSet/>
      <dgm:spPr/>
      <dgm:t>
        <a:bodyPr/>
        <a:lstStyle/>
        <a:p>
          <a:endParaRPr lang="en-IN"/>
        </a:p>
      </dgm:t>
    </dgm:pt>
    <dgm:pt modelId="{D7972E75-76D7-4C7D-B40A-908EA894E432}" type="pres">
      <dgm:prSet presAssocID="{A2172BFB-7AD4-4E70-B6BA-DC2B3F4F58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28016E-E9FF-4EF9-8AF8-7302CED141AD}" type="pres">
      <dgm:prSet presAssocID="{0D684EAB-94C0-4E9E-9CA9-A8419FADC72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B0E609-E055-4BE3-A646-5C8258945148}" type="pres">
      <dgm:prSet presAssocID="{0D684EAB-94C0-4E9E-9CA9-A8419FADC72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1C1408-B222-4110-9904-5DE725D1E4FB}" type="pres">
      <dgm:prSet presAssocID="{533EFC90-29A0-4422-9F62-7C6ACA6E80E4}" presName="parentText" presStyleLbl="node1" presStyleIdx="1" presStyleCnt="2" custLinFactNeighborX="-53" custLinFactNeighborY="-5784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664315-FBD1-4698-9261-D66879E47C14}" type="pres">
      <dgm:prSet presAssocID="{533EFC90-29A0-4422-9F62-7C6ACA6E80E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49C229-FF00-46A1-B729-66F88DF6E58A}" srcId="{A2172BFB-7AD4-4E70-B6BA-DC2B3F4F5838}" destId="{0D684EAB-94C0-4E9E-9CA9-A8419FADC72B}" srcOrd="0" destOrd="0" parTransId="{E2635514-60AA-4BD3-A3E4-B9E2D410FB2C}" sibTransId="{4BA10792-FF5C-40BE-A169-6D8325A4859C}"/>
    <dgm:cxn modelId="{ECAA06C5-FF3F-4F43-9631-5FDF573E3E84}" type="presOf" srcId="{A2172BFB-7AD4-4E70-B6BA-DC2B3F4F5838}" destId="{D7972E75-76D7-4C7D-B40A-908EA894E432}" srcOrd="0" destOrd="0" presId="urn:microsoft.com/office/officeart/2005/8/layout/vList2"/>
    <dgm:cxn modelId="{E16F5CF5-1241-4FC4-83F8-A0C3D486BB74}" type="presOf" srcId="{B68E0CBB-B503-48B5-A481-D6D255AFF164}" destId="{E6B0E609-E055-4BE3-A646-5C8258945148}" srcOrd="0" destOrd="0" presId="urn:microsoft.com/office/officeart/2005/8/layout/vList2"/>
    <dgm:cxn modelId="{CE150231-C1F1-49C6-89D0-96D0ABEDA971}" type="presOf" srcId="{0D684EAB-94C0-4E9E-9CA9-A8419FADC72B}" destId="{2228016E-E9FF-4EF9-8AF8-7302CED141AD}" srcOrd="0" destOrd="0" presId="urn:microsoft.com/office/officeart/2005/8/layout/vList2"/>
    <dgm:cxn modelId="{522A1B2B-D8CD-48E4-8B07-78FB69BCD7FF}" srcId="{A2172BFB-7AD4-4E70-B6BA-DC2B3F4F5838}" destId="{533EFC90-29A0-4422-9F62-7C6ACA6E80E4}" srcOrd="1" destOrd="0" parTransId="{1EE4244C-3C5B-47E7-9E2E-DEAFFF4E91A6}" sibTransId="{C11E7009-04F5-4E49-B7B2-8FCAEC7791B8}"/>
    <dgm:cxn modelId="{6B964C4B-D83F-4586-85C0-92961D3E475D}" srcId="{533EFC90-29A0-4422-9F62-7C6ACA6E80E4}" destId="{E18C3B70-D9AE-443C-A98C-BC6087152C8F}" srcOrd="0" destOrd="0" parTransId="{3AD17FC0-593E-437C-8986-B6C5B2D18315}" sibTransId="{D5E79E83-699B-4253-B2FA-79A845B9B02F}"/>
    <dgm:cxn modelId="{BC4F9155-CF89-4BB0-81B4-4CE67C880E83}" type="presOf" srcId="{E18C3B70-D9AE-443C-A98C-BC6087152C8F}" destId="{61664315-FBD1-4698-9261-D66879E47C14}" srcOrd="0" destOrd="0" presId="urn:microsoft.com/office/officeart/2005/8/layout/vList2"/>
    <dgm:cxn modelId="{CA094B2F-5084-4198-9C50-E5DD2A329238}" srcId="{0D684EAB-94C0-4E9E-9CA9-A8419FADC72B}" destId="{B68E0CBB-B503-48B5-A481-D6D255AFF164}" srcOrd="0" destOrd="0" parTransId="{71F1B68F-FA2F-492C-9C6E-C67D72D2BF18}" sibTransId="{7E9A3AAF-C2E6-458F-AE73-C778400E52CD}"/>
    <dgm:cxn modelId="{8FFF44E9-2E51-49C3-9F0F-5D5A81F78219}" type="presOf" srcId="{533EFC90-29A0-4422-9F62-7C6ACA6E80E4}" destId="{691C1408-B222-4110-9904-5DE725D1E4FB}" srcOrd="0" destOrd="0" presId="urn:microsoft.com/office/officeart/2005/8/layout/vList2"/>
    <dgm:cxn modelId="{7488E796-D862-4DF2-9DBD-48FC4792E872}" type="presParOf" srcId="{D7972E75-76D7-4C7D-B40A-908EA894E432}" destId="{2228016E-E9FF-4EF9-8AF8-7302CED141AD}" srcOrd="0" destOrd="0" presId="urn:microsoft.com/office/officeart/2005/8/layout/vList2"/>
    <dgm:cxn modelId="{2E3ECFC0-379C-4C80-A784-3AAC4A8E6FC5}" type="presParOf" srcId="{D7972E75-76D7-4C7D-B40A-908EA894E432}" destId="{E6B0E609-E055-4BE3-A646-5C8258945148}" srcOrd="1" destOrd="0" presId="urn:microsoft.com/office/officeart/2005/8/layout/vList2"/>
    <dgm:cxn modelId="{3E149D34-967C-4991-B545-A010ECD859BF}" type="presParOf" srcId="{D7972E75-76D7-4C7D-B40A-908EA894E432}" destId="{691C1408-B222-4110-9904-5DE725D1E4FB}" srcOrd="2" destOrd="0" presId="urn:microsoft.com/office/officeart/2005/8/layout/vList2"/>
    <dgm:cxn modelId="{242143EF-0E16-44EB-BE45-149B999D4C3B}" type="presParOf" srcId="{D7972E75-76D7-4C7D-B40A-908EA894E432}" destId="{61664315-FBD1-4698-9261-D66879E47C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18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7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55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29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8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7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4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78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70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8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4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0974DFB-3008-8543-633F-58A4FDCE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405E617-873D-1C3C-F1FE-596A7096C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0C17E02-BCF9-92D4-5122-7BCC78C0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B01162-177B-B734-FFE6-17BCFEDA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8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1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61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96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78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75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39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82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9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1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6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63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60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28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64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1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80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5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5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2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9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7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hKosnZbr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hKosnZbr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tree-data-structure/" TargetMode="External"/><Relationship Id="rId13" Type="http://schemas.openxmlformats.org/officeDocument/2006/relationships/hyperlink" Target="https://www.scaler.com/topics/data-structures/tree-data-structure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javatpoint.com/tree" TargetMode="External"/><Relationship Id="rId12" Type="http://schemas.openxmlformats.org/officeDocument/2006/relationships/hyperlink" Target="https://www.simplilearn.com/tutorials/data-structure-tutorial/trees-in-data-structur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grad.com/blog/5-types-of-binary-tree/" TargetMode="External"/><Relationship Id="rId11" Type="http://schemas.openxmlformats.org/officeDocument/2006/relationships/hyperlink" Target="https://www.tutorialspoint.com/data_structures_algorithms/tree_data_structure.htm" TargetMode="External"/><Relationship Id="rId5" Type="http://schemas.openxmlformats.org/officeDocument/2006/relationships/hyperlink" Target="https://www.youtube.com/watch?v=oSWTXtMglKE" TargetMode="External"/><Relationship Id="rId10" Type="http://schemas.openxmlformats.org/officeDocument/2006/relationships/hyperlink" Target="https://www.tutorialspoint.com/data_structures_algorithms/array_data_structure.htm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anfoundry.com/1000-data-structure-questions-answer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272"/>
            <a:ext cx="9144000" cy="689527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88" y="969957"/>
            <a:ext cx="4797049" cy="6906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46" y="4203550"/>
            <a:ext cx="6480720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of Engineering &amp; Technology </a:t>
            </a:r>
          </a:p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15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15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81" y="2066484"/>
            <a:ext cx="6372708" cy="9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4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0" algn="ctr">
              <a:buSzPct val="25000"/>
            </a:pPr>
            <a:r>
              <a:rPr lang="en-US" sz="27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27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52" y="3435669"/>
            <a:ext cx="6372708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1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Gupta</a:t>
            </a:r>
            <a:endParaRPr lang="en-IN" sz="21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754" y="5103186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Unit 3 :Trees and Graphs</a:t>
            </a:r>
            <a:endParaRPr lang="en-IN" sz="2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1032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Structure of an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60" y="1486715"/>
            <a:ext cx="4267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2CE1B4-71D6-0B7E-EECB-11B1970D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7886700" cy="994172"/>
          </a:xfrm>
        </p:spPr>
        <p:txBody>
          <a:bodyPr>
            <a:normAutofit/>
          </a:bodyPr>
          <a:lstStyle/>
          <a:p>
            <a:pPr fontAlgn="base">
              <a:buSzPct val="25000"/>
            </a:pPr>
            <a:r>
              <a:rPr lang="en-IN" sz="32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on </a:t>
            </a:r>
            <a:r>
              <a:rPr lang="en-IN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81C8F27-3E75-1E05-5C91-DD1E55617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42883"/>
              </p:ext>
            </p:extLst>
          </p:nvPr>
        </p:nvGraphicFramePr>
        <p:xfrm>
          <a:off x="543742" y="1664766"/>
          <a:ext cx="7886700" cy="384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681C4F8-7AFB-4E48-86DD-8B940885A4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2" y="6165304"/>
            <a:ext cx="1610084" cy="3592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5009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27507" y="1293833"/>
            <a:ext cx="8452471" cy="470928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1. Insert </a:t>
            </a:r>
            <a:r>
              <a:rPr lang="en-US" sz="2400" b="1" dirty="0"/>
              <a:t>Like a BST:</a:t>
            </a:r>
            <a:r>
              <a:rPr lang="en-US" sz="2400" dirty="0"/>
              <a:t> Start by inserting the node as you would in a standard BST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2. Check </a:t>
            </a:r>
            <a:r>
              <a:rPr lang="en-US" sz="2400" b="1" dirty="0"/>
              <a:t>for Balance:</a:t>
            </a:r>
            <a:r>
              <a:rPr lang="en-US" sz="2400" dirty="0"/>
              <a:t> After insertion, walk back up the tree (towards the root) and check the balance factor of each node </a:t>
            </a:r>
            <a:r>
              <a:rPr lang="en-US" sz="2400" dirty="0" smtClean="0"/>
              <a:t>.The </a:t>
            </a:r>
            <a:r>
              <a:rPr lang="en-US" sz="2400" dirty="0"/>
              <a:t>balance factor should be -1, 0, or 1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3. Rotate </a:t>
            </a:r>
            <a:r>
              <a:rPr lang="en-US" sz="2400" b="1" dirty="0"/>
              <a:t>if Necessary:</a:t>
            </a:r>
            <a:r>
              <a:rPr lang="en-US" sz="2400" dirty="0"/>
              <a:t> If a node is found with a balance factor of -2 or 2, perform rotations to balance the tree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9989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46490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AVL tree Rotations 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62" y="1304925"/>
            <a:ext cx="6619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55018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 Rotation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LL Rotation is a single rotation operation executed when the tree becomes unbalanced due to the insertion of a node into the left </a:t>
            </a:r>
            <a:r>
              <a:rPr lang="en-US" sz="2400" dirty="0" err="1"/>
              <a:t>subtree</a:t>
            </a:r>
            <a:r>
              <a:rPr lang="en-US" sz="2400" dirty="0"/>
              <a:t> of the left child of the node causing the imbalance, known as </a:t>
            </a:r>
            <a:r>
              <a:rPr lang="en-US" sz="2400" b="1" dirty="0"/>
              <a:t>Left-Left (LL) </a:t>
            </a:r>
            <a:r>
              <a:rPr lang="en-US" sz="2400" b="1" dirty="0" smtClean="0"/>
              <a:t>insertion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imbalance indicates that the tree is heavy on the left side. Hence, a </a:t>
            </a:r>
            <a:r>
              <a:rPr lang="en-US" sz="2400" b="1" dirty="0"/>
              <a:t>right rotation (or clockwise rotation)</a:t>
            </a:r>
            <a:r>
              <a:rPr lang="en-US" sz="2400" dirty="0"/>
              <a:t> is applied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888" y="3593240"/>
            <a:ext cx="5829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56204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 Rotation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ree </a:t>
            </a:r>
            <a:r>
              <a:rPr lang="en-US" sz="2400" dirty="0"/>
              <a:t>becomes right heavy and a </a:t>
            </a:r>
            <a:r>
              <a:rPr lang="en-US" sz="2400" b="1" dirty="0"/>
              <a:t>left rotation (or anti-clockwise rotation)</a:t>
            </a:r>
            <a:r>
              <a:rPr lang="en-US" sz="2400" dirty="0"/>
              <a:t> is performed along the edge of the imbalanced node to counter this right </a:t>
            </a:r>
            <a:r>
              <a:rPr lang="en-US" sz="2400" dirty="0" err="1"/>
              <a:t>skewness</a:t>
            </a:r>
            <a:r>
              <a:rPr lang="en-US" sz="2400" dirty="0"/>
              <a:t> caused by the insertion operation.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802" y="2863494"/>
            <a:ext cx="6153150" cy="29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5561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 Rotation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An imbalance arises when a node is inserted into the right </a:t>
            </a:r>
            <a:r>
              <a:rPr lang="en-US" sz="2400" dirty="0" err="1"/>
              <a:t>subtree</a:t>
            </a:r>
            <a:r>
              <a:rPr lang="en-US" sz="2400" dirty="0"/>
              <a:t> of the left child of a node that is already imbalanced.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312" y="2514994"/>
            <a:ext cx="6429375" cy="35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5561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RL Rotation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performed when the tree gets unbalanced, upon insertion of a node into the left </a:t>
            </a:r>
            <a:r>
              <a:rPr lang="en-US" sz="2400" dirty="0" err="1"/>
              <a:t>subtree</a:t>
            </a:r>
            <a:r>
              <a:rPr lang="en-US" sz="2400" dirty="0"/>
              <a:t> of the right child of the imbalance node i.e., upon </a:t>
            </a:r>
            <a:r>
              <a:rPr lang="en-US" sz="2400" b="1" dirty="0"/>
              <a:t>Right-Left (RL) insertion</a:t>
            </a:r>
            <a:r>
              <a:rPr lang="en-US" sz="2400" dirty="0"/>
              <a:t> instead of LR insertion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080" y="2924944"/>
            <a:ext cx="6029325" cy="31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710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Insertion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 Construct an AVL Tree by inserting numbers 1,2,3,4,5,6.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279" y="1923273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90" y="2305709"/>
            <a:ext cx="5619750" cy="1419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8284" y="392843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</a:t>
            </a:r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76" y="4368934"/>
            <a:ext cx="6048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710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Insertion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 Construct an AVL Tree by inserting numbers 1,2,3,4,5,6.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279" y="1923273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8284" y="3928437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91" y="2384938"/>
            <a:ext cx="713268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099B22-9FA9-1FAA-D08D-F3C80309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9E82FE-96D7-2529-7945-4ACABDB5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0CE4655-45F0-8225-0B3B-452512BC49A5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685B53-95B0-E1DB-1C9C-F5456893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36DC02-599B-DF7E-0281-3D512FA448DC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8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12" y="2732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5736" y="2420888"/>
            <a:ext cx="4320480" cy="56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Session </a:t>
            </a:r>
            <a:r>
              <a:rPr lang="en-US" sz="3200" b="1" smtClean="0"/>
              <a:t>50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35696" y="3501008"/>
            <a:ext cx="540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Introduction to </a:t>
            </a:r>
            <a:r>
              <a:rPr lang="en-US" sz="2400" dirty="0" smtClean="0"/>
              <a:t>AVL Trees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Properties </a:t>
            </a:r>
            <a:r>
              <a:rPr lang="en-US" sz="2400" dirty="0"/>
              <a:t>of </a:t>
            </a:r>
            <a:r>
              <a:rPr lang="en-US" sz="2400" dirty="0" smtClean="0"/>
              <a:t>AVL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Constructing AVL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Operations on </a:t>
            </a:r>
            <a:r>
              <a:rPr lang="en-US" sz="2400" dirty="0" smtClean="0"/>
              <a:t>AVL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Brainstorming Session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162880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AVL TREES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35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710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Insertion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 Construct an AVL Tree by inserting numbers 1,2,3,4,5,6.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279" y="1923273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4: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8284" y="3928437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76" y="2546215"/>
            <a:ext cx="6505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710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Insertion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 Construct an AVL Tree by inserting numbers 1,2,3,4,5,6.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279" y="1923273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5: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8284" y="3928437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82" y="2369263"/>
            <a:ext cx="7675769" cy="36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710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Insertion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 Construct an AVL Tree by inserting numbers 1,2,3,4,5,6.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279" y="1923273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6: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8284" y="3928437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26" y="2692068"/>
            <a:ext cx="7801322" cy="34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4801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27507" y="1088049"/>
            <a:ext cx="8452471" cy="470928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1. Delete </a:t>
            </a:r>
            <a:r>
              <a:rPr lang="en-US" b="1" dirty="0"/>
              <a:t>Like a BST</a:t>
            </a:r>
            <a:r>
              <a:rPr lang="en-US" dirty="0"/>
              <a:t>: Remove the node as in a standard BST. There are three cases:</a:t>
            </a:r>
          </a:p>
          <a:p>
            <a:pPr marL="457200" lvl="1" indent="0">
              <a:buNone/>
            </a:pPr>
            <a:r>
              <a:rPr lang="en-US" b="1" dirty="0"/>
              <a:t>Node with No Child</a:t>
            </a:r>
            <a:r>
              <a:rPr lang="en-US" dirty="0"/>
              <a:t>: Simply remove the node.</a:t>
            </a:r>
          </a:p>
          <a:p>
            <a:pPr marL="457200" lvl="1" indent="0">
              <a:buNone/>
            </a:pPr>
            <a:r>
              <a:rPr lang="en-US" b="1" dirty="0"/>
              <a:t>Node with One Child</a:t>
            </a:r>
            <a:r>
              <a:rPr lang="en-US" dirty="0"/>
              <a:t>: Remove the node and replace it with its child.</a:t>
            </a:r>
          </a:p>
          <a:p>
            <a:pPr marL="457200" lvl="1" indent="0">
              <a:buNone/>
            </a:pPr>
            <a:r>
              <a:rPr lang="en-US" b="1" dirty="0"/>
              <a:t>Node with Two Children</a:t>
            </a:r>
            <a:r>
              <a:rPr lang="en-US" dirty="0"/>
              <a:t>: Find the in-order successor (smallest node in the right </a:t>
            </a:r>
            <a:r>
              <a:rPr lang="en-US" dirty="0" err="1"/>
              <a:t>subtree</a:t>
            </a:r>
            <a:r>
              <a:rPr lang="en-US" dirty="0"/>
              <a:t>) or in-order predecessor (largest in the left </a:t>
            </a:r>
            <a:r>
              <a:rPr lang="en-US" dirty="0" err="1"/>
              <a:t>subtree</a:t>
            </a:r>
            <a:r>
              <a:rPr lang="en-US" dirty="0"/>
              <a:t>), copy its value to the node, and delete the successor/predecessor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4801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27507" y="1088049"/>
            <a:ext cx="8452471" cy="470928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2. Check </a:t>
            </a:r>
            <a:r>
              <a:rPr lang="en-US" b="1" dirty="0"/>
              <a:t>for Balance:</a:t>
            </a:r>
            <a:r>
              <a:rPr lang="en-US" dirty="0"/>
              <a:t> After deletion, walk back up the tree checking the balance factor of each node.</a:t>
            </a:r>
          </a:p>
          <a:p>
            <a:pPr marL="0" indent="0">
              <a:buNone/>
            </a:pPr>
            <a:r>
              <a:rPr lang="en-US" b="1" dirty="0" smtClean="0"/>
              <a:t>3. Rotate </a:t>
            </a:r>
            <a:r>
              <a:rPr lang="en-US" b="1" dirty="0"/>
              <a:t>if Necessary:</a:t>
            </a:r>
            <a:r>
              <a:rPr lang="en-US" dirty="0"/>
              <a:t> If any node is unbalanced (balance factor of -2 or 2), perform rotations as in the insertion case to balance the tree.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3300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502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Deletion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279" y="103185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</a:t>
            </a:r>
            <a:r>
              <a:rPr lang="en-US" sz="2400" b="1" dirty="0"/>
              <a:t>the element having value </a:t>
            </a:r>
            <a:r>
              <a:rPr lang="en-US" sz="2400" b="1" dirty="0" smtClean="0"/>
              <a:t>16</a:t>
            </a:r>
            <a:r>
              <a:rPr lang="en-US" sz="2400" b="1" dirty="0"/>
              <a:t> from the AVL Tree </a:t>
            </a:r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8279" y="2220385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1: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544" y="2654040"/>
            <a:ext cx="5138832" cy="36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502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Deletion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279" y="1031859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</a:t>
            </a:r>
            <a:r>
              <a:rPr lang="en-US" sz="2000" b="1" dirty="0" smtClean="0"/>
              <a:t>2: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41782" y="393452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261" y="1394817"/>
            <a:ext cx="3952875" cy="2418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9732" y="4320123"/>
            <a:ext cx="917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Step 3:</a:t>
            </a:r>
            <a:endParaRPr lang="en-IN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261" y="4159826"/>
            <a:ext cx="3952875" cy="22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502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Deletion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307" y="1125294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4: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8284" y="392843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939" y="1111995"/>
            <a:ext cx="4791075" cy="2787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939" y="4151791"/>
            <a:ext cx="4791075" cy="22821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7307" y="4032560"/>
            <a:ext cx="917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Step </a:t>
            </a:r>
            <a:r>
              <a:rPr lang="en-US" sz="2000" b="1" dirty="0" smtClean="0"/>
              <a:t>5: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045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502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Deletion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307" y="1125294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</a:t>
            </a:r>
            <a:r>
              <a:rPr lang="en-US" sz="2000" b="1" dirty="0" smtClean="0"/>
              <a:t>6: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8284" y="392843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15" y="1561563"/>
            <a:ext cx="77152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7502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Deletion in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307" y="1125294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7</a:t>
            </a:r>
            <a:r>
              <a:rPr lang="en-US" sz="2000" b="1" dirty="0" smtClean="0"/>
              <a:t>: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8284" y="392843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1561563"/>
            <a:ext cx="381642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RECAP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04" y="1131316"/>
            <a:ext cx="9071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A binary search tree(BST) is a special type of binary tree </a:t>
            </a:r>
            <a:r>
              <a:rPr lang="en-US" sz="2400" dirty="0" smtClean="0"/>
              <a:t>where </a:t>
            </a:r>
            <a:r>
              <a:rPr lang="en-US" sz="2400" dirty="0"/>
              <a:t>two properties are obeyed: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 The value of the left node is less than the value of the   </a:t>
            </a:r>
          </a:p>
          <a:p>
            <a:pPr fontAlgn="base"/>
            <a:r>
              <a:rPr lang="en-US" sz="2400" dirty="0"/>
              <a:t>      parent node.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value of the right node is greater than the value of the parent node.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/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272108"/>
            <a:ext cx="6184950" cy="31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/>
          </a:bodyPr>
          <a:lstStyle/>
          <a:p>
            <a:r>
              <a:rPr lang="en-US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a Node in AVL Tree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790279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3782" y="941063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Define </a:t>
            </a:r>
            <a:r>
              <a:rPr lang="en-US" sz="2400" b="1" dirty="0">
                <a:solidFill>
                  <a:schemeClr val="tx1"/>
                </a:solidFill>
              </a:rPr>
              <a:t>the structure for a node in the AVL tree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20419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TreeNode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{    </a:t>
            </a:r>
            <a:r>
              <a:rPr lang="en-US" sz="2000" dirty="0" err="1"/>
              <a:t>int</a:t>
            </a:r>
            <a:r>
              <a:rPr lang="en-US" sz="2000" dirty="0"/>
              <a:t> data; 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/>
              <a:t>TreeNode</a:t>
            </a:r>
            <a:r>
              <a:rPr lang="en-US" sz="2000" dirty="0"/>
              <a:t>* left;  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/>
              <a:t>TreeNode</a:t>
            </a:r>
            <a:r>
              <a:rPr lang="en-US" sz="2000" dirty="0"/>
              <a:t>* right;  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/>
              <a:t>int</a:t>
            </a:r>
            <a:r>
              <a:rPr lang="en-US" sz="2000" dirty="0"/>
              <a:t> height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7299" y="6371584"/>
            <a:ext cx="63592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/>
              </a:rPr>
              <a:t>Access the Complete Code :</a:t>
            </a:r>
            <a:r>
              <a:rPr lang="en-IN" dirty="0"/>
              <a:t>https://</a:t>
            </a:r>
            <a:r>
              <a:rPr lang="en-IN" dirty="0" smtClean="0"/>
              <a:t>www.onlinegdb.com/zRvtAlEI-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/>
          </a:bodyPr>
          <a:lstStyle/>
          <a:p>
            <a:r>
              <a:rPr lang="en-US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a Node in AVL Tree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790279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3782" y="941063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 to get the balance factor of a node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2978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getBalance</a:t>
            </a:r>
            <a:r>
              <a:rPr lang="en-US" sz="2000" dirty="0"/>
              <a:t>(</a:t>
            </a:r>
            <a:r>
              <a:rPr lang="en-US" sz="2000" dirty="0" err="1"/>
              <a:t>TreeNode</a:t>
            </a:r>
            <a:r>
              <a:rPr lang="en-US" sz="2000" dirty="0"/>
              <a:t>* node) 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if (node == </a:t>
            </a:r>
            <a:r>
              <a:rPr lang="en-US" sz="2000" dirty="0" err="1"/>
              <a:t>nullptr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smtClean="0"/>
              <a:t>{      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return 0;  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/>
              <a:t>} 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return </a:t>
            </a:r>
            <a:r>
              <a:rPr lang="en-US" sz="2000" dirty="0" err="1"/>
              <a:t>getHeight</a:t>
            </a:r>
            <a:r>
              <a:rPr lang="en-US" sz="2000" dirty="0"/>
              <a:t>(node-&gt;left) - </a:t>
            </a:r>
            <a:r>
              <a:rPr lang="en-US" sz="2000" dirty="0" err="1"/>
              <a:t>getHeight</a:t>
            </a:r>
            <a:r>
              <a:rPr lang="en-US" sz="2000" dirty="0"/>
              <a:t>(node-&gt;right);}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7299" y="6371584"/>
            <a:ext cx="63592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/>
              </a:rPr>
              <a:t>Access the Complete Code :</a:t>
            </a:r>
            <a:r>
              <a:rPr lang="en-IN" dirty="0"/>
              <a:t>https://</a:t>
            </a:r>
            <a:r>
              <a:rPr lang="en-IN" dirty="0" smtClean="0"/>
              <a:t>www.onlinegdb.com/zRvtAlEI-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0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/>
          </a:bodyPr>
          <a:lstStyle/>
          <a:p>
            <a:r>
              <a:rPr lang="en-US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a Node in AVL Tree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790279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3782" y="941063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 to insert a node in the AVL tree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4451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TreeNode</a:t>
            </a:r>
            <a:r>
              <a:rPr lang="en-US" sz="2000" dirty="0"/>
              <a:t>* </a:t>
            </a:r>
            <a:r>
              <a:rPr lang="en-US" sz="2000" dirty="0" err="1"/>
              <a:t>insertNode</a:t>
            </a:r>
            <a:r>
              <a:rPr lang="en-US" sz="2000" dirty="0"/>
              <a:t>(</a:t>
            </a:r>
            <a:r>
              <a:rPr lang="en-US" sz="2000" dirty="0" err="1"/>
              <a:t>TreeNode</a:t>
            </a:r>
            <a:r>
              <a:rPr lang="en-US" sz="2000" dirty="0"/>
              <a:t>* node, </a:t>
            </a:r>
            <a:r>
              <a:rPr lang="en-US" sz="2000" dirty="0" err="1"/>
              <a:t>int</a:t>
            </a:r>
            <a:r>
              <a:rPr lang="en-US" sz="2000" dirty="0"/>
              <a:t> value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{    // 1. Perform the normal BST insertion 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if (node == </a:t>
            </a:r>
            <a:r>
              <a:rPr lang="en-US" sz="2000" dirty="0" err="1"/>
              <a:t>nullptr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{        </a:t>
            </a:r>
            <a:endParaRPr lang="en-US" sz="2000" dirty="0" smtClean="0"/>
          </a:p>
          <a:p>
            <a:r>
              <a:rPr lang="en-US" sz="2000" dirty="0" smtClean="0"/>
              <a:t>return </a:t>
            </a:r>
            <a:r>
              <a:rPr lang="en-US" sz="2000" dirty="0"/>
              <a:t>new </a:t>
            </a:r>
            <a:r>
              <a:rPr lang="en-US" sz="2000" dirty="0" err="1"/>
              <a:t>TreeNode</a:t>
            </a:r>
            <a:r>
              <a:rPr lang="en-US" sz="2000" dirty="0"/>
              <a:t>(value);  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/>
              <a:t>} 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if (value &lt; node-&gt;data) </a:t>
            </a:r>
            <a:endParaRPr lang="en-US" sz="2000" dirty="0" smtClean="0"/>
          </a:p>
          <a:p>
            <a:r>
              <a:rPr lang="en-US" sz="2000" dirty="0" smtClean="0"/>
              <a:t>{        </a:t>
            </a:r>
            <a:r>
              <a:rPr lang="en-US" sz="2000" dirty="0"/>
              <a:t>node-&gt;left = </a:t>
            </a:r>
            <a:r>
              <a:rPr lang="en-US" sz="2000" dirty="0" err="1"/>
              <a:t>insertNode</a:t>
            </a:r>
            <a:r>
              <a:rPr lang="en-US" sz="2000" dirty="0"/>
              <a:t>(node-&gt;left, value); </a:t>
            </a:r>
            <a:endParaRPr lang="en-US" sz="2000" dirty="0" smtClean="0"/>
          </a:p>
          <a:p>
            <a:r>
              <a:rPr lang="en-US" sz="2000" dirty="0" smtClean="0"/>
              <a:t>   </a:t>
            </a:r>
            <a:r>
              <a:rPr lang="en-US" sz="2000" dirty="0"/>
              <a:t>} </a:t>
            </a:r>
            <a:endParaRPr lang="en-US" sz="2000" dirty="0" smtClean="0"/>
          </a:p>
          <a:p>
            <a:r>
              <a:rPr lang="en-US" sz="2000" dirty="0" smtClean="0"/>
              <a:t>else </a:t>
            </a:r>
            <a:r>
              <a:rPr lang="en-US" sz="2000" dirty="0"/>
              <a:t>if (value &gt; node-&gt;data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{        node-&gt;right = </a:t>
            </a:r>
            <a:r>
              <a:rPr lang="en-US" sz="2000" dirty="0" err="1"/>
              <a:t>insertNode</a:t>
            </a:r>
            <a:r>
              <a:rPr lang="en-US" sz="2000" dirty="0"/>
              <a:t>(node-&gt;right, value); 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} </a:t>
            </a:r>
            <a:endParaRPr lang="en-US" sz="2000" dirty="0" smtClean="0"/>
          </a:p>
          <a:p>
            <a:r>
              <a:rPr lang="en-US" sz="2000" dirty="0" smtClean="0"/>
              <a:t>else </a:t>
            </a:r>
          </a:p>
          <a:p>
            <a:r>
              <a:rPr lang="en-US" sz="2000" dirty="0" smtClean="0"/>
              <a:t>{        </a:t>
            </a:r>
            <a:r>
              <a:rPr lang="en-US" sz="2000" dirty="0"/>
              <a:t>// Duplicate values are not allowed in AVL tree        return node;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7299" y="6371584"/>
            <a:ext cx="63592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Access the Complete Code </a:t>
            </a:r>
            <a:r>
              <a:rPr lang="en-IN" dirty="0"/>
              <a:t>:</a:t>
            </a:r>
            <a:r>
              <a:rPr lang="en-IN" dirty="0" smtClean="0"/>
              <a:t>https</a:t>
            </a:r>
            <a:r>
              <a:rPr lang="en-IN" dirty="0"/>
              <a:t>://</a:t>
            </a:r>
            <a:r>
              <a:rPr lang="en-IN" dirty="0" smtClean="0"/>
              <a:t>www.onlinegdb.com/zRvtAlEI-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33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6101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235279" y="1089135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284" y="392843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562512"/>
            <a:ext cx="5976664" cy="22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</a:t>
            </a:r>
            <a:r>
              <a:rPr lang="en-US" dirty="0"/>
              <a:t> Which of the below diagram is following AVL tree property?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a) only </a:t>
            </a:r>
            <a:r>
              <a:rPr lang="en-US" dirty="0" err="1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only </a:t>
            </a:r>
            <a:r>
              <a:rPr lang="en-US" dirty="0" err="1"/>
              <a:t>i</a:t>
            </a:r>
            <a:r>
              <a:rPr lang="en-US" dirty="0"/>
              <a:t> and ii</a:t>
            </a:r>
            <a:br>
              <a:rPr lang="en-US" dirty="0"/>
            </a:br>
            <a:r>
              <a:rPr lang="en-US" dirty="0"/>
              <a:t>c) only ii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i</a:t>
            </a:r>
            <a:r>
              <a:rPr lang="en-US" dirty="0"/>
              <a:t> is not a binary search tree</a:t>
            </a:r>
            <a:endParaRPr lang="en-US" b="1" dirty="0"/>
          </a:p>
          <a:p>
            <a:r>
              <a:rPr lang="en-US" b="1" dirty="0" smtClean="0"/>
              <a:t>Answer </a:t>
            </a:r>
            <a:r>
              <a:rPr lang="en-US" b="1" dirty="0"/>
              <a:t>(</a:t>
            </a:r>
            <a:r>
              <a:rPr lang="en-US" b="1" dirty="0" smtClean="0"/>
              <a:t>B)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469987"/>
            <a:ext cx="2181225" cy="29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Q2 </a:t>
            </a:r>
            <a:r>
              <a:rPr lang="en-US" dirty="0"/>
              <a:t> Given an empty AVL tree, how would you construct AVL tree when a set of numbers are given without performing any rotations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just build the tree with the given input</a:t>
            </a:r>
            <a:br>
              <a:rPr lang="en-US" dirty="0"/>
            </a:br>
            <a:r>
              <a:rPr lang="en-US" dirty="0"/>
              <a:t>b) find the median of the set of elements given, make it as root and construct the tree</a:t>
            </a:r>
            <a:br>
              <a:rPr lang="en-US" dirty="0"/>
            </a:br>
            <a:r>
              <a:rPr lang="en-US" dirty="0"/>
              <a:t>c) use trial and error</a:t>
            </a:r>
            <a:br>
              <a:rPr lang="en-US" dirty="0"/>
            </a:br>
            <a:r>
              <a:rPr lang="en-US" dirty="0"/>
              <a:t>d) use dynamic programming to build the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b="1" dirty="0"/>
              <a:t>Answer (</a:t>
            </a:r>
            <a:r>
              <a:rPr lang="en-US" b="1" dirty="0" smtClean="0"/>
              <a:t>B)</a:t>
            </a:r>
          </a:p>
          <a:p>
            <a:r>
              <a:rPr lang="en-US" dirty="0" smtClean="0"/>
              <a:t>Q3</a:t>
            </a:r>
            <a:r>
              <a:rPr lang="en-US" b="1" dirty="0" smtClean="0"/>
              <a:t> </a:t>
            </a:r>
            <a:r>
              <a:rPr lang="en-IN" dirty="0"/>
              <a:t>Consider the pseudo </a:t>
            </a:r>
            <a:r>
              <a:rPr lang="en-IN" dirty="0" smtClean="0"/>
              <a:t>code:</a:t>
            </a:r>
            <a:r>
              <a:rPr lang="en-US" dirty="0"/>
              <a:t>Does the above code can check if a binary search tree is an AVL tree?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a) only </a:t>
            </a:r>
            <a:r>
              <a:rPr lang="en-US" dirty="0" err="1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only </a:t>
            </a:r>
            <a:r>
              <a:rPr lang="en-US" dirty="0" err="1"/>
              <a:t>i</a:t>
            </a:r>
            <a:r>
              <a:rPr lang="en-US" dirty="0"/>
              <a:t> and ii</a:t>
            </a:r>
            <a:br>
              <a:rPr lang="en-US" dirty="0"/>
            </a:br>
            <a:r>
              <a:rPr lang="en-US" dirty="0"/>
              <a:t>c) only ii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i</a:t>
            </a:r>
            <a:r>
              <a:rPr lang="en-US" dirty="0"/>
              <a:t> is not a binary search tree</a:t>
            </a:r>
            <a:endParaRPr lang="en-US" b="1" dirty="0"/>
          </a:p>
          <a:p>
            <a:r>
              <a:rPr lang="en-US" b="1" dirty="0" smtClean="0"/>
              <a:t>Answer </a:t>
            </a:r>
            <a:r>
              <a:rPr lang="en-US" b="1" dirty="0"/>
              <a:t>(</a:t>
            </a:r>
            <a:r>
              <a:rPr lang="en-US" b="1" dirty="0" smtClean="0"/>
              <a:t>B)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698336"/>
            <a:ext cx="2962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3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 </a:t>
            </a:r>
            <a:r>
              <a:rPr lang="en-US" dirty="0"/>
              <a:t> Consider the below left-left rotation pseudo code where the node contains value pointers to left, right child nodes and a height value and Height() function returns height value stored at a particular node.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What is missing?</a:t>
            </a:r>
            <a:br>
              <a:rPr lang="en-US" dirty="0"/>
            </a:br>
            <a:r>
              <a:rPr lang="en-US" dirty="0"/>
              <a:t>a) Height(w-left), x-height</a:t>
            </a:r>
            <a:br>
              <a:rPr lang="en-US" dirty="0"/>
            </a:br>
            <a:r>
              <a:rPr lang="en-US" dirty="0"/>
              <a:t>b) Height(w-right), x-height</a:t>
            </a:r>
            <a:br>
              <a:rPr lang="en-US" dirty="0"/>
            </a:br>
            <a:r>
              <a:rPr lang="en-US" dirty="0"/>
              <a:t>c) Height(w-left), x</a:t>
            </a:r>
            <a:br>
              <a:rPr lang="en-US" dirty="0"/>
            </a:br>
            <a:r>
              <a:rPr lang="en-US" dirty="0"/>
              <a:t>d) Height(w-left)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Answer (</a:t>
            </a:r>
            <a:r>
              <a:rPr lang="en-US" b="1" dirty="0"/>
              <a:t>A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892233"/>
            <a:ext cx="3962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 How many rotations are required if following elements are added in a sequence :</a:t>
            </a:r>
          </a:p>
          <a:p>
            <a:r>
              <a:rPr lang="en-US" b="1" dirty="0" smtClean="0"/>
              <a:t>35,50,40,25,30,60,78,20,28</a:t>
            </a:r>
          </a:p>
          <a:p>
            <a:endParaRPr lang="en-US" b="1" dirty="0"/>
          </a:p>
          <a:p>
            <a:pPr marL="342900" indent="-342900">
              <a:buAutoNum type="alphaLcParenR"/>
            </a:pPr>
            <a:r>
              <a:rPr lang="en-US" dirty="0" smtClean="0"/>
              <a:t>2 LR and 2 RL</a:t>
            </a:r>
          </a:p>
          <a:p>
            <a:pPr marL="342900" indent="-342900">
              <a:buFontTx/>
              <a:buAutoNum type="alphaLcParenR"/>
            </a:pPr>
            <a:r>
              <a:rPr lang="en-US" dirty="0"/>
              <a:t>2 LR and </a:t>
            </a:r>
            <a:r>
              <a:rPr lang="en-US" dirty="0" smtClean="0"/>
              <a:t>3 RL</a:t>
            </a:r>
            <a:endParaRPr lang="en-US" dirty="0"/>
          </a:p>
          <a:p>
            <a:pPr marL="342900" indent="-342900">
              <a:buFontTx/>
              <a:buAutoNum type="alphaLcParenR"/>
            </a:pPr>
            <a:r>
              <a:rPr lang="en-US" dirty="0" smtClean="0"/>
              <a:t>3 </a:t>
            </a:r>
            <a:r>
              <a:rPr lang="en-US" dirty="0"/>
              <a:t>LR and </a:t>
            </a:r>
            <a:r>
              <a:rPr lang="en-US" dirty="0" smtClean="0"/>
              <a:t>3 RL</a:t>
            </a:r>
            <a:endParaRPr lang="en-US" dirty="0"/>
          </a:p>
          <a:p>
            <a:pPr marL="342900" indent="-342900">
              <a:buFontTx/>
              <a:buAutoNum type="alphaLcParenR"/>
            </a:pP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LR and </a:t>
            </a:r>
            <a:r>
              <a:rPr lang="en-US" dirty="0" smtClean="0"/>
              <a:t>1 RL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Answer (C)</a:t>
            </a:r>
          </a:p>
          <a:p>
            <a:endParaRPr lang="en-US" b="1" dirty="0" smtClean="0"/>
          </a:p>
          <a:p>
            <a:r>
              <a:rPr lang="en-US" dirty="0" smtClean="0"/>
              <a:t>Q6</a:t>
            </a:r>
            <a:r>
              <a:rPr lang="en-US" b="1" dirty="0" smtClean="0"/>
              <a:t> </a:t>
            </a:r>
            <a:r>
              <a:rPr lang="en-US" dirty="0"/>
              <a:t>What is the maximum height of any AVL-tree with 7 nodes? Assume that the height of a tree with a single node is 0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pPr marL="342900" indent="-342900">
              <a:buAutoNum type="alphaLcParenR"/>
            </a:pPr>
            <a:r>
              <a:rPr lang="en-US" dirty="0" smtClean="0"/>
              <a:t>2</a:t>
            </a:r>
          </a:p>
          <a:p>
            <a:pPr marL="342900" indent="-342900">
              <a:buAutoNum type="alphaLcParenR"/>
            </a:pPr>
            <a:r>
              <a:rPr lang="en-US" dirty="0" smtClean="0"/>
              <a:t>3</a:t>
            </a:r>
          </a:p>
          <a:p>
            <a:pPr marL="342900" indent="-342900">
              <a:buAutoNum type="alphaLcParenR"/>
            </a:pPr>
            <a:r>
              <a:rPr lang="en-US" dirty="0" smtClean="0"/>
              <a:t>4</a:t>
            </a:r>
          </a:p>
          <a:p>
            <a:pPr marL="342900" indent="-342900">
              <a:buAutoNum type="alphaLcParenR"/>
            </a:pPr>
            <a:r>
              <a:rPr lang="en-US" dirty="0" smtClean="0"/>
              <a:t>5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b="1" dirty="0"/>
              <a:t>Answer </a:t>
            </a:r>
            <a:r>
              <a:rPr lang="en-US" b="1" dirty="0" smtClean="0"/>
              <a:t>(B)</a:t>
            </a:r>
            <a:endParaRPr lang="en-US" b="1" dirty="0"/>
          </a:p>
          <a:p>
            <a:endParaRPr lang="en-US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0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REVIEW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04" y="1131316"/>
            <a:ext cx="9071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AVL </a:t>
            </a:r>
            <a:r>
              <a:rPr lang="en-US" sz="2400" dirty="0" smtClean="0"/>
              <a:t>tree </a:t>
            </a:r>
            <a:r>
              <a:rPr lang="en-US" sz="2400" dirty="0"/>
              <a:t>is an height balanced binary search tree in which each node is associated with a </a:t>
            </a:r>
            <a:r>
              <a:rPr lang="en-US" sz="2400" b="1" dirty="0"/>
              <a:t>balance factor</a:t>
            </a:r>
            <a:endParaRPr lang="en-IN" sz="2400" b="1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 The balanced factor should be -1, 0 or +1. Otherwise, the tree will be considered an unbalanced tree.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3819078"/>
            <a:ext cx="4784006" cy="24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" y="0"/>
            <a:ext cx="9144000" cy="6858000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60" y="1081481"/>
            <a:ext cx="626776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24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06" y="5589241"/>
            <a:ext cx="1808820" cy="260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277634" y="1827625"/>
            <a:ext cx="6588732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135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1327" y="1653336"/>
            <a:ext cx="6561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500242" y="1402660"/>
            <a:ext cx="7326814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https://www.youtube.com/watch?v=oSWTXtMglKE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https://www.upgrad.com/blog/5-types-of-binary-tree/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https://www.javatpoint.com/tree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https://www.geeksforgeeks.org/tree-data-structure/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https://www.sanfoundry.com/1000-data-structure-questions-answers/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https://www.tutorialspoint.com/data_structures_algorithms/array_data_structure.htm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https://www.tutorialspoint.com/data_structures_algorithms/tree_data_structure.htm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https://www.simplilearn.com/tutorials/data-structure-tutorial/trees-in-data-structure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https://www.scaler.com/topics/data-structures/tree-data-structure/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29117"/>
            <a:ext cx="62677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References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Swati, Ms Suman &amp; Ms Neetu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24929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IN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AVL Trees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194" y="934271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AVL </a:t>
            </a:r>
            <a:r>
              <a:rPr lang="en-US" sz="2400" dirty="0"/>
              <a:t>tree stands for </a:t>
            </a:r>
            <a:r>
              <a:rPr lang="en-US" sz="2400" dirty="0" err="1"/>
              <a:t>Adelson</a:t>
            </a:r>
            <a:r>
              <a:rPr lang="en-US" sz="2400" dirty="0"/>
              <a:t>, </a:t>
            </a:r>
            <a:r>
              <a:rPr lang="en-US" sz="2400" dirty="0" err="1"/>
              <a:t>Velskii</a:t>
            </a:r>
            <a:r>
              <a:rPr lang="en-US" sz="2400" dirty="0"/>
              <a:t> &amp; Landis Tree, and it </a:t>
            </a:r>
            <a:r>
              <a:rPr lang="en-US" sz="2400" dirty="0" smtClean="0"/>
              <a:t>an </a:t>
            </a:r>
            <a:r>
              <a:rPr lang="en-US" sz="2400" dirty="0"/>
              <a:t>extension of the binary search tree data structure. 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It is an height </a:t>
            </a:r>
            <a:r>
              <a:rPr lang="en-US" sz="2400" dirty="0"/>
              <a:t>balanced binary search tree in which each node is associated with a </a:t>
            </a:r>
            <a:r>
              <a:rPr lang="en-US" sz="2400" b="1" dirty="0"/>
              <a:t>balance factor</a:t>
            </a:r>
            <a:endParaRPr lang="en-IN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905592"/>
            <a:ext cx="6734175" cy="739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848" y="3475306"/>
            <a:ext cx="32194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57038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Factor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balanced factor should be -1, 0 or +1. Otherwise, the tree will be considered an unbalanced tree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Let’s look at an example tree that shows the balance factor of each node 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162" y="2781302"/>
            <a:ext cx="6543675" cy="3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88360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Balance Factor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Property 1:</a:t>
            </a:r>
            <a:r>
              <a:rPr lang="en-US" sz="2400" dirty="0" smtClean="0"/>
              <a:t> If </a:t>
            </a:r>
            <a:r>
              <a:rPr lang="en-US" sz="2400" dirty="0"/>
              <a:t>a </a:t>
            </a:r>
            <a:r>
              <a:rPr lang="en-US" sz="2400" dirty="0" err="1"/>
              <a:t>subtree</a:t>
            </a:r>
            <a:r>
              <a:rPr lang="en-US" sz="2400" dirty="0"/>
              <a:t> has a </a:t>
            </a:r>
            <a:r>
              <a:rPr lang="en-US" sz="2400" b="1" dirty="0"/>
              <a:t>balance factor&gt;0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then the </a:t>
            </a:r>
            <a:r>
              <a:rPr lang="en-US" sz="2400" dirty="0" err="1"/>
              <a:t>subtree</a:t>
            </a:r>
            <a:r>
              <a:rPr lang="en-US" sz="2400" dirty="0"/>
              <a:t> is called </a:t>
            </a:r>
            <a:r>
              <a:rPr lang="en-US" sz="2400" b="1" dirty="0"/>
              <a:t>left-heavy</a:t>
            </a:r>
            <a:r>
              <a:rPr lang="en-US" sz="2400" dirty="0"/>
              <a:t> as the height of the </a:t>
            </a:r>
            <a:r>
              <a:rPr lang="en-US" sz="2400" dirty="0" smtClean="0"/>
              <a:t>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left </a:t>
            </a:r>
            <a:r>
              <a:rPr lang="en-US" sz="2400" dirty="0" err="1"/>
              <a:t>subtree</a:t>
            </a:r>
            <a:r>
              <a:rPr lang="en-US" sz="2400" dirty="0"/>
              <a:t> is greater than the height of its right </a:t>
            </a:r>
            <a:r>
              <a:rPr lang="en-US" sz="2400" dirty="0" err="1" smtClean="0"/>
              <a:t>subtree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left </a:t>
            </a:r>
            <a:r>
              <a:rPr lang="en-US" sz="2400" dirty="0" err="1"/>
              <a:t>subtree</a:t>
            </a:r>
            <a:r>
              <a:rPr lang="en-US" sz="2400" dirty="0"/>
              <a:t> has more nodes than the right </a:t>
            </a:r>
            <a:r>
              <a:rPr lang="en-US" sz="2400" dirty="0" err="1"/>
              <a:t>subtree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3140257"/>
            <a:ext cx="3600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88360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Balance Factor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Property </a:t>
            </a:r>
            <a:r>
              <a:rPr lang="en-US" sz="2400" b="1" dirty="0" smtClean="0"/>
              <a:t>2: </a:t>
            </a:r>
            <a:r>
              <a:rPr lang="en-US" sz="2400" dirty="0" smtClean="0"/>
              <a:t>If </a:t>
            </a:r>
            <a:r>
              <a:rPr lang="en-US" sz="2400" dirty="0"/>
              <a:t>a </a:t>
            </a:r>
            <a:r>
              <a:rPr lang="en-US" sz="2400" dirty="0" err="1"/>
              <a:t>subtree</a:t>
            </a:r>
            <a:r>
              <a:rPr lang="en-US" sz="2400" dirty="0"/>
              <a:t> has a </a:t>
            </a:r>
            <a:r>
              <a:rPr lang="en-US" sz="2400" b="1" dirty="0"/>
              <a:t>balance factor&lt;0</a:t>
            </a:r>
            <a:r>
              <a:rPr lang="en-US" sz="2400" dirty="0"/>
              <a:t>, then the </a:t>
            </a:r>
            <a:r>
              <a:rPr lang="en-US" sz="2400" dirty="0" err="1"/>
              <a:t>subtree</a:t>
            </a:r>
            <a:r>
              <a:rPr lang="en-US" sz="2400" dirty="0"/>
              <a:t> is called </a:t>
            </a:r>
            <a:r>
              <a:rPr lang="en-US" sz="2400" b="1" dirty="0"/>
              <a:t>right-heavy</a:t>
            </a:r>
            <a:r>
              <a:rPr lang="en-US" sz="2400" dirty="0"/>
              <a:t> as the height of the left </a:t>
            </a:r>
            <a:r>
              <a:rPr lang="en-US" sz="2400" dirty="0" err="1"/>
              <a:t>subtree</a:t>
            </a:r>
            <a:r>
              <a:rPr lang="en-US" sz="2400" dirty="0"/>
              <a:t> is smaller than the height of its right </a:t>
            </a:r>
            <a:r>
              <a:rPr lang="en-US" sz="2400" dirty="0" err="1" smtClean="0"/>
              <a:t>subtree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he right  </a:t>
            </a:r>
            <a:r>
              <a:rPr lang="en-US" sz="2400" dirty="0" err="1"/>
              <a:t>subtree</a:t>
            </a:r>
            <a:r>
              <a:rPr lang="en-US" sz="2400" dirty="0"/>
              <a:t> has more nodes than the right </a:t>
            </a:r>
            <a:r>
              <a:rPr lang="en-US" sz="2400" dirty="0" err="1"/>
              <a:t>subtree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3225027"/>
            <a:ext cx="3295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88360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Balance Factor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Property </a:t>
            </a:r>
            <a:r>
              <a:rPr lang="en-US" sz="2400" b="1" dirty="0" smtClean="0"/>
              <a:t>3: </a:t>
            </a:r>
            <a:r>
              <a:rPr lang="en-US" sz="2400" dirty="0" smtClean="0"/>
              <a:t>If </a:t>
            </a:r>
            <a:r>
              <a:rPr lang="en-US" sz="2400" dirty="0"/>
              <a:t>the </a:t>
            </a:r>
            <a:r>
              <a:rPr lang="en-US" sz="2400" b="1" dirty="0"/>
              <a:t>balance factor=0, </a:t>
            </a:r>
            <a:r>
              <a:rPr lang="en-US" sz="2400" dirty="0"/>
              <a:t>the </a:t>
            </a:r>
            <a:r>
              <a:rPr lang="en-US" sz="2400" dirty="0" err="1"/>
              <a:t>subtree</a:t>
            </a:r>
            <a:r>
              <a:rPr lang="en-US" sz="2400" dirty="0"/>
              <a:t> is perfectly balanced, with both left and right </a:t>
            </a:r>
            <a:r>
              <a:rPr lang="en-US" sz="2400" dirty="0" err="1"/>
              <a:t>subtrees</a:t>
            </a:r>
            <a:r>
              <a:rPr lang="en-US" sz="2400" dirty="0"/>
              <a:t> having equal heights.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244" y="3127772"/>
            <a:ext cx="3248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5487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of AVL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7" y="1211643"/>
            <a:ext cx="8820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AVL trees are beneficial when designing some database applications where the number of insertions and deletions is less than search operations. 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AVL </a:t>
            </a:r>
            <a:r>
              <a:rPr lang="en-US" sz="2400" dirty="0"/>
              <a:t>Trees are used for all sorts of in-memory collections such as sets and </a:t>
            </a:r>
            <a:r>
              <a:rPr lang="en-US" sz="2400" dirty="0" smtClean="0"/>
              <a:t>dictionaries.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Example</a:t>
            </a:r>
            <a:r>
              <a:rPr lang="en-US" sz="2400" b="1" dirty="0"/>
              <a:t>: </a:t>
            </a:r>
            <a:r>
              <a:rPr lang="en-US" sz="2400" dirty="0"/>
              <a:t>Railway databases can take advantage of AVL Trees as new trains are seldom added, whereas many people often search for the available list of trains.</a:t>
            </a:r>
          </a:p>
        </p:txBody>
      </p:sp>
    </p:spTree>
    <p:extLst>
      <p:ext uri="{BB962C8B-B14F-4D97-AF65-F5344CB8AC3E}">
        <p14:creationId xmlns:p14="http://schemas.microsoft.com/office/powerpoint/2010/main" val="19163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9756</TotalTime>
  <Words>1214</Words>
  <Application>Microsoft Office PowerPoint</Application>
  <PresentationFormat>On-screen Show (4:3)</PresentationFormat>
  <Paragraphs>380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Black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on 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a Node in AVL Tree</vt:lpstr>
      <vt:lpstr>Insert a Node in AVL Tree</vt:lpstr>
      <vt:lpstr>Insert a Node in 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Microsoft account</cp:lastModifiedBy>
  <cp:revision>836</cp:revision>
  <cp:lastPrinted>2022-09-05T08:43:44Z</cp:lastPrinted>
  <dcterms:created xsi:type="dcterms:W3CDTF">2020-01-16T09:05:56Z</dcterms:created>
  <dcterms:modified xsi:type="dcterms:W3CDTF">2025-08-07T16:36:13Z</dcterms:modified>
</cp:coreProperties>
</file>