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888" r:id="rId2"/>
    <p:sldId id="682" r:id="rId3"/>
    <p:sldId id="701" r:id="rId4"/>
    <p:sldId id="690" r:id="rId5"/>
    <p:sldId id="683" r:id="rId6"/>
    <p:sldId id="691" r:id="rId7"/>
    <p:sldId id="689" r:id="rId8"/>
    <p:sldId id="692" r:id="rId9"/>
    <p:sldId id="695" r:id="rId10"/>
    <p:sldId id="693" r:id="rId11"/>
    <p:sldId id="696" r:id="rId12"/>
    <p:sldId id="697" r:id="rId13"/>
    <p:sldId id="698" r:id="rId14"/>
    <p:sldId id="699" r:id="rId15"/>
    <p:sldId id="700" r:id="rId16"/>
    <p:sldId id="705" r:id="rId17"/>
    <p:sldId id="704" r:id="rId18"/>
    <p:sldId id="706" r:id="rId19"/>
    <p:sldId id="684" r:id="rId20"/>
    <p:sldId id="685" r:id="rId21"/>
    <p:sldId id="887" r:id="rId22"/>
    <p:sldId id="886" r:id="rId23"/>
    <p:sldId id="809" r:id="rId2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72BFB-7AD4-4E70-B6BA-DC2B3F4F58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68E0CBB-B503-48B5-A481-D6D255AFF164}">
      <dgm:prSet phldrT="[Text]"/>
      <dgm:spPr/>
      <dgm:t>
        <a:bodyPr/>
        <a:lstStyle/>
        <a:p>
          <a:endParaRPr lang="en-IN" dirty="0"/>
        </a:p>
      </dgm:t>
    </dgm:pt>
    <dgm:pt modelId="{71F1B68F-FA2F-492C-9C6E-C67D72D2BF18}" type="parTrans" cxnId="{CA094B2F-5084-4198-9C50-E5DD2A329238}">
      <dgm:prSet/>
      <dgm:spPr/>
      <dgm:t>
        <a:bodyPr/>
        <a:lstStyle/>
        <a:p>
          <a:endParaRPr lang="en-IN"/>
        </a:p>
      </dgm:t>
    </dgm:pt>
    <dgm:pt modelId="{7E9A3AAF-C2E6-458F-AE73-C778400E52CD}" type="sibTrans" cxnId="{CA094B2F-5084-4198-9C50-E5DD2A329238}">
      <dgm:prSet/>
      <dgm:spPr/>
      <dgm:t>
        <a:bodyPr/>
        <a:lstStyle/>
        <a:p>
          <a:endParaRPr lang="en-IN"/>
        </a:p>
      </dgm:t>
    </dgm:pt>
    <dgm:pt modelId="{0D684EAB-94C0-4E9E-9CA9-A8419FADC72B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Insertion  Operation</a:t>
          </a:r>
          <a:endParaRPr lang="en-IN" sz="2400" b="1" dirty="0">
            <a:solidFill>
              <a:schemeClr val="tx1"/>
            </a:solidFill>
          </a:endParaRPr>
        </a:p>
      </dgm:t>
    </dgm:pt>
    <dgm:pt modelId="{4BA10792-FF5C-40BE-A169-6D8325A4859C}" type="sibTrans" cxnId="{DE49C229-FF00-46A1-B729-66F88DF6E58A}">
      <dgm:prSet/>
      <dgm:spPr/>
      <dgm:t>
        <a:bodyPr/>
        <a:lstStyle/>
        <a:p>
          <a:endParaRPr lang="en-IN"/>
        </a:p>
      </dgm:t>
    </dgm:pt>
    <dgm:pt modelId="{E2635514-60AA-4BD3-A3E4-B9E2D410FB2C}" type="parTrans" cxnId="{DE49C229-FF00-46A1-B729-66F88DF6E58A}">
      <dgm:prSet/>
      <dgm:spPr/>
      <dgm:t>
        <a:bodyPr/>
        <a:lstStyle/>
        <a:p>
          <a:endParaRPr lang="en-IN"/>
        </a:p>
      </dgm:t>
    </dgm:pt>
    <dgm:pt modelId="{D7972E75-76D7-4C7D-B40A-908EA894E432}" type="pres">
      <dgm:prSet presAssocID="{A2172BFB-7AD4-4E70-B6BA-DC2B3F4F58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28016E-E9FF-4EF9-8AF8-7302CED141AD}" type="pres">
      <dgm:prSet presAssocID="{0D684EAB-94C0-4E9E-9CA9-A8419FADC7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B0E609-E055-4BE3-A646-5C8258945148}" type="pres">
      <dgm:prSet presAssocID="{0D684EAB-94C0-4E9E-9CA9-A8419FADC72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5AF02C-4030-47A4-B2EA-D1A29B9C1A20}" type="presOf" srcId="{0D684EAB-94C0-4E9E-9CA9-A8419FADC72B}" destId="{2228016E-E9FF-4EF9-8AF8-7302CED141AD}" srcOrd="0" destOrd="0" presId="urn:microsoft.com/office/officeart/2005/8/layout/vList2"/>
    <dgm:cxn modelId="{CA094B2F-5084-4198-9C50-E5DD2A329238}" srcId="{0D684EAB-94C0-4E9E-9CA9-A8419FADC72B}" destId="{B68E0CBB-B503-48B5-A481-D6D255AFF164}" srcOrd="0" destOrd="0" parTransId="{71F1B68F-FA2F-492C-9C6E-C67D72D2BF18}" sibTransId="{7E9A3AAF-C2E6-458F-AE73-C778400E52CD}"/>
    <dgm:cxn modelId="{ACD7C72D-8E93-45FE-ACC9-22AE9BA977BA}" type="presOf" srcId="{B68E0CBB-B503-48B5-A481-D6D255AFF164}" destId="{E6B0E609-E055-4BE3-A646-5C8258945148}" srcOrd="0" destOrd="0" presId="urn:microsoft.com/office/officeart/2005/8/layout/vList2"/>
    <dgm:cxn modelId="{DE49C229-FF00-46A1-B729-66F88DF6E58A}" srcId="{A2172BFB-7AD4-4E70-B6BA-DC2B3F4F5838}" destId="{0D684EAB-94C0-4E9E-9CA9-A8419FADC72B}" srcOrd="0" destOrd="0" parTransId="{E2635514-60AA-4BD3-A3E4-B9E2D410FB2C}" sibTransId="{4BA10792-FF5C-40BE-A169-6D8325A4859C}"/>
    <dgm:cxn modelId="{DE79AEFB-E6F3-457D-83C6-F6D2816EB1FD}" type="presOf" srcId="{A2172BFB-7AD4-4E70-B6BA-DC2B3F4F5838}" destId="{D7972E75-76D7-4C7D-B40A-908EA894E432}" srcOrd="0" destOrd="0" presId="urn:microsoft.com/office/officeart/2005/8/layout/vList2"/>
    <dgm:cxn modelId="{F9EF70B5-0431-49AA-9EB5-00EE370F1F28}" type="presParOf" srcId="{D7972E75-76D7-4C7D-B40A-908EA894E432}" destId="{2228016E-E9FF-4EF9-8AF8-7302CED141AD}" srcOrd="0" destOrd="0" presId="urn:microsoft.com/office/officeart/2005/8/layout/vList2"/>
    <dgm:cxn modelId="{13C8BDFE-1F0D-483D-A30E-07B9C28D1C8A}" type="presParOf" srcId="{D7972E75-76D7-4C7D-B40A-908EA894E432}" destId="{E6B0E609-E055-4BE3-A646-5C825894514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3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3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2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3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18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5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8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0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47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6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1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08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28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8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6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0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0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5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5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tree-data-structure/" TargetMode="External"/><Relationship Id="rId13" Type="http://schemas.openxmlformats.org/officeDocument/2006/relationships/hyperlink" Target="https://www.scaler.com/topics/data-structures/tree-data-structur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javatpoint.com/tree" TargetMode="External"/><Relationship Id="rId12" Type="http://schemas.openxmlformats.org/officeDocument/2006/relationships/hyperlink" Target="https://www.simplilearn.com/tutorials/data-structure-tutorial/trees-in-data-structu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grad.com/blog/5-types-of-binary-tree/" TargetMode="External"/><Relationship Id="rId11" Type="http://schemas.openxmlformats.org/officeDocument/2006/relationships/hyperlink" Target="https://www.tutorialspoint.com/data_structures_algorithms/tree_data_structure.htm" TargetMode="External"/><Relationship Id="rId5" Type="http://schemas.openxmlformats.org/officeDocument/2006/relationships/hyperlink" Target="https://www.youtube.com/watch?v=oSWTXtMglKE" TargetMode="External"/><Relationship Id="rId10" Type="http://schemas.openxmlformats.org/officeDocument/2006/relationships/hyperlink" Target="https://www.tutorialspoint.com/data_structures_algorithms/array_data_structure.htm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anfoundry.com/1000-data-structure-questions-answ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72"/>
            <a:ext cx="9144000" cy="689527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88" y="969957"/>
            <a:ext cx="4797049" cy="6906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46" y="4203550"/>
            <a:ext cx="648072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of Engineering &amp; Technology </a:t>
            </a:r>
          </a:p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15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15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81" y="2066484"/>
            <a:ext cx="6372708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0" algn="ctr">
              <a:buSzPct val="25000"/>
            </a:pPr>
            <a:r>
              <a:rPr lang="en-US" sz="27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27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52" y="3435669"/>
            <a:ext cx="63727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1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Gupta</a:t>
            </a:r>
            <a:endParaRPr lang="en-IN" sz="21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54" y="51031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3 :Trees and Graphs</a:t>
            </a:r>
            <a:endParaRPr lang="en-IN" sz="2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" y="-27384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72008" y="128204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-376672"/>
            <a:ext cx="83570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endParaRPr lang="en-US" sz="3600" b="1" kern="100" dirty="0" smtClean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Node Structure of Single Threaded Binary Trees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197" y="1660812"/>
            <a:ext cx="8867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threaded binary trees, we need to use extra </a:t>
            </a:r>
            <a:r>
              <a:rPr lang="en-US" sz="2400" dirty="0" err="1"/>
              <a:t>boolean</a:t>
            </a:r>
            <a:r>
              <a:rPr lang="en-US" sz="2400" dirty="0"/>
              <a:t> variables in the node structure.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211380"/>
            <a:ext cx="2343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72008" y="128204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755576" y="4307255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-99674"/>
            <a:ext cx="83570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endParaRPr lang="en-US" sz="3600" b="1" kern="100" dirty="0" smtClean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Threaded Binary Trees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197" y="1660812"/>
            <a:ext cx="8867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this type, the left null pointer of a node is made to point towards the in-order predecessor node and the right null pointer is made to point towards the in-order successor node. </a:t>
            </a:r>
            <a:endParaRPr lang="en-IN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393305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66" y="3125007"/>
            <a:ext cx="4933950" cy="32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72008" y="128204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755576" y="4307255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-376673"/>
            <a:ext cx="83570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endParaRPr lang="en-US" sz="3600" b="1" kern="100" dirty="0" smtClean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Structure of Double-Threaded Binary Trees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197" y="1660812"/>
            <a:ext cx="8867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this type, the left null pointer of a node is made to point towards the in-order predecessor node and the right null pointer is made to point towards the in-order successor node. </a:t>
            </a:r>
            <a:endParaRPr lang="en-IN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393305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651430"/>
            <a:ext cx="2724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2CE1B4-71D6-0B7E-EECB-11B1970D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7886700" cy="994172"/>
          </a:xfrm>
        </p:spPr>
        <p:txBody>
          <a:bodyPr>
            <a:normAutofit/>
          </a:bodyPr>
          <a:lstStyle/>
          <a:p>
            <a:pPr fontAlgn="base">
              <a:buSzPct val="25000"/>
            </a:pPr>
            <a:r>
              <a:rPr lang="en-IN" sz="32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on </a:t>
            </a:r>
            <a:r>
              <a:rPr lang="en-IN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Threaded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81C8F27-3E75-1E05-5C91-DD1E55617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20029"/>
              </p:ext>
            </p:extLst>
          </p:nvPr>
        </p:nvGraphicFramePr>
        <p:xfrm>
          <a:off x="543742" y="1664766"/>
          <a:ext cx="7886700" cy="384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81C4F8-7AFB-4E48-86DD-8B940885A4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2" y="6165304"/>
            <a:ext cx="1610084" cy="3592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6284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in Threaded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27507" y="1293833"/>
            <a:ext cx="8452471" cy="470928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1. </a:t>
            </a:r>
            <a:r>
              <a:rPr lang="en-US" sz="2400" b="1" dirty="0">
                <a:solidFill>
                  <a:schemeClr val="tx1"/>
                </a:solidFill>
              </a:rPr>
              <a:t>Initialize:</a:t>
            </a:r>
            <a:r>
              <a:rPr lang="en-US" sz="2400" dirty="0">
                <a:solidFill>
                  <a:schemeClr val="tx1"/>
                </a:solidFill>
              </a:rPr>
              <a:t> Set current to the leftmost node of the tree using the Leftmost(root) function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</a:t>
            </a:r>
            <a:r>
              <a:rPr lang="en-US" sz="2400" b="1" dirty="0" smtClean="0">
                <a:solidFill>
                  <a:schemeClr val="tx1"/>
                </a:solidFill>
              </a:rPr>
              <a:t>Traversal </a:t>
            </a:r>
            <a:r>
              <a:rPr lang="en-US" sz="2400" b="1" dirty="0">
                <a:solidFill>
                  <a:schemeClr val="tx1"/>
                </a:solidFill>
              </a:rPr>
              <a:t>Loop:</a:t>
            </a:r>
            <a:r>
              <a:rPr lang="en-US" sz="2400" dirty="0">
                <a:solidFill>
                  <a:schemeClr val="tx1"/>
                </a:solidFill>
              </a:rPr>
              <a:t> While current is not null, repeat the following steps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3. </a:t>
            </a:r>
            <a:r>
              <a:rPr lang="en-US" sz="2400" b="1" dirty="0" smtClean="0">
                <a:solidFill>
                  <a:schemeClr val="tx1"/>
                </a:solidFill>
              </a:rPr>
              <a:t>Process </a:t>
            </a:r>
            <a:r>
              <a:rPr lang="en-US" sz="2400" b="1" dirty="0">
                <a:solidFill>
                  <a:schemeClr val="tx1"/>
                </a:solidFill>
              </a:rPr>
              <a:t>Node:</a:t>
            </a:r>
            <a:r>
              <a:rPr lang="en-US" sz="2400" dirty="0">
                <a:solidFill>
                  <a:schemeClr val="tx1"/>
                </a:solidFill>
              </a:rPr>
              <a:t> Process the current node by performing the desired action using the </a:t>
            </a:r>
            <a:r>
              <a:rPr lang="en-US" sz="2400" dirty="0" err="1">
                <a:solidFill>
                  <a:schemeClr val="tx1"/>
                </a:solidFill>
              </a:rPr>
              <a:t>ProcessNode</a:t>
            </a:r>
            <a:r>
              <a:rPr lang="en-US" sz="2400" dirty="0">
                <a:solidFill>
                  <a:schemeClr val="tx1"/>
                </a:solidFill>
              </a:rPr>
              <a:t> function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935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6284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in Threaded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27507" y="1293833"/>
            <a:ext cx="8420957" cy="478611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4. </a:t>
            </a:r>
            <a:r>
              <a:rPr lang="en-US" sz="2400" b="1" dirty="0" smtClean="0">
                <a:solidFill>
                  <a:schemeClr val="tx1"/>
                </a:solidFill>
              </a:rPr>
              <a:t>Move </a:t>
            </a:r>
            <a:r>
              <a:rPr lang="en-US" sz="2400" b="1" dirty="0">
                <a:solidFill>
                  <a:schemeClr val="tx1"/>
                </a:solidFill>
              </a:rPr>
              <a:t>to In-Order Successor: </a:t>
            </a:r>
          </a:p>
          <a:p>
            <a:pPr lvl="1"/>
            <a:r>
              <a:rPr lang="en-US" sz="2400" dirty="0"/>
              <a:t>If the current node has a right thread: Set current to the node's right thread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pPr lvl="1"/>
            <a:r>
              <a:rPr lang="en-US" sz="2400" dirty="0"/>
              <a:t>Else: Set current to the leftmost node in the right </a:t>
            </a:r>
            <a:r>
              <a:rPr lang="en-US" sz="2400" dirty="0" err="1"/>
              <a:t>subtree</a:t>
            </a:r>
            <a:r>
              <a:rPr lang="en-US" sz="2400" dirty="0"/>
              <a:t> using Leftmost(</a:t>
            </a:r>
            <a:r>
              <a:rPr lang="en-US" sz="2400" dirty="0" err="1"/>
              <a:t>current.rightChild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5. </a:t>
            </a:r>
            <a:r>
              <a:rPr lang="en-US" sz="2400" b="1" dirty="0" smtClean="0">
                <a:solidFill>
                  <a:schemeClr val="tx1"/>
                </a:solidFill>
              </a:rPr>
              <a:t>Repeat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Go back to step 2 until all nodes are visited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 </a:t>
            </a:r>
            <a:r>
              <a:rPr lang="en-US" sz="2400" b="1" dirty="0" smtClean="0">
                <a:solidFill>
                  <a:schemeClr val="tx1"/>
                </a:solidFill>
              </a:rPr>
              <a:t>Finish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The algorithm completes when all nodes in the threaded binary tree are processed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  </a:t>
            </a:r>
          </a:p>
        </p:txBody>
      </p:sp>
    </p:spTree>
    <p:extLst>
      <p:ext uri="{BB962C8B-B14F-4D97-AF65-F5344CB8AC3E}">
        <p14:creationId xmlns:p14="http://schemas.microsoft.com/office/powerpoint/2010/main" val="32588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6284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in Threaded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2116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When a new node is inserted in an empty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node value becomes the root node, and both the left and right pointers of the value will be set to NULL. 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14" y="2721674"/>
            <a:ext cx="2486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6284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in Threaded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16" y="1109167"/>
            <a:ext cx="7990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When a new node is inserted as a left child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569103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inserting the node at its proper place, we will make its left and right child pointers point to in-order predecessor and successor, respectively. So the left and right threads of the new node will be: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3" y="3083514"/>
            <a:ext cx="4320480" cy="9429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3792" y="4308306"/>
            <a:ext cx="8118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insertion, the left pointer of the parent was a thread, but after insertion, it will be a link pointing to the new node.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43" y="5218411"/>
            <a:ext cx="3848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317165"/>
            <a:ext cx="62840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in Threaded tree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90194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16" y="1109167"/>
            <a:ext cx="7990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Case 3: When a new node is inserted as a right child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569103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node that was the parent’s in-order successor is now the in-order successor of this new node value. So the left and right threads of the new node will be: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869" y="4075211"/>
            <a:ext cx="8118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Before insertion, the right pointer of the parent was a thread, but after insertion, it will be a link pointing to the new node. 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43" y="3017282"/>
            <a:ext cx="36004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24" y="4933770"/>
            <a:ext cx="3133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</a:t>
            </a:r>
            <a:r>
              <a:rPr lang="en-US" dirty="0"/>
              <a:t> In general, the node content in a threaded binary tree is </a:t>
            </a:r>
            <a:r>
              <a:rPr lang="en-US" dirty="0" smtClean="0"/>
              <a:t>________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leftchild_pointer</a:t>
            </a:r>
            <a:r>
              <a:rPr lang="en-US" dirty="0"/>
              <a:t>, </a:t>
            </a:r>
            <a:r>
              <a:rPr lang="en-US" dirty="0" err="1"/>
              <a:t>left_tag</a:t>
            </a:r>
            <a:r>
              <a:rPr lang="en-US" dirty="0"/>
              <a:t>, data, </a:t>
            </a:r>
            <a:r>
              <a:rPr lang="en-US" dirty="0" err="1"/>
              <a:t>right_tag</a:t>
            </a:r>
            <a:r>
              <a:rPr lang="en-US" dirty="0"/>
              <a:t>, </a:t>
            </a:r>
            <a:r>
              <a:rPr lang="en-US" dirty="0" err="1"/>
              <a:t>rightchild_pointer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leftchild_pointer</a:t>
            </a:r>
            <a:r>
              <a:rPr lang="en-US" dirty="0"/>
              <a:t>, </a:t>
            </a:r>
            <a:r>
              <a:rPr lang="en-US" dirty="0" err="1"/>
              <a:t>left_tag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leftchild_pointer</a:t>
            </a:r>
            <a:r>
              <a:rPr lang="en-US" dirty="0"/>
              <a:t>, </a:t>
            </a:r>
            <a:r>
              <a:rPr lang="en-US" dirty="0" err="1"/>
              <a:t>left_tag</a:t>
            </a:r>
            <a:r>
              <a:rPr lang="en-US" dirty="0"/>
              <a:t>, </a:t>
            </a:r>
            <a:r>
              <a:rPr lang="en-US" dirty="0" err="1"/>
              <a:t>right_tag</a:t>
            </a:r>
            <a:r>
              <a:rPr lang="en-US" dirty="0"/>
              <a:t>, </a:t>
            </a:r>
            <a:r>
              <a:rPr lang="en-US" dirty="0" err="1"/>
              <a:t>rightchild_pointer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leftchild_pointer</a:t>
            </a:r>
            <a:r>
              <a:rPr lang="en-US" dirty="0"/>
              <a:t>, </a:t>
            </a:r>
            <a:r>
              <a:rPr lang="en-US" dirty="0" err="1"/>
              <a:t>left_tag</a:t>
            </a:r>
            <a:r>
              <a:rPr lang="en-US" dirty="0"/>
              <a:t>, data</a:t>
            </a:r>
            <a:endParaRPr lang="en-US" b="1" dirty="0"/>
          </a:p>
          <a:p>
            <a:r>
              <a:rPr lang="en-US" b="1" dirty="0" smtClean="0"/>
              <a:t>Answer (</a:t>
            </a:r>
            <a:r>
              <a:rPr lang="en-US" b="1" dirty="0"/>
              <a:t>A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Q2 </a:t>
            </a:r>
            <a:r>
              <a:rPr lang="en-US" dirty="0"/>
              <a:t>What is inefficient with the below threaded binary tree picture?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050" name="Picture 2" descr="https://www.sanfoundry.com/wp-content/uploads/2017/08/data-structure-questions-answers-threaded-binary-tree-q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42693"/>
            <a:ext cx="3619500" cy="11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1841" y="45310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3A3A3A"/>
                </a:solidFill>
                <a:latin typeface="Open Sans"/>
              </a:rPr>
              <a:t>it 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has dangling </a:t>
            </a:r>
            <a:r>
              <a:rPr lang="en-US" dirty="0" smtClean="0">
                <a:solidFill>
                  <a:srgbClr val="3A3A3A"/>
                </a:solidFill>
                <a:latin typeface="Open Sans"/>
              </a:rPr>
              <a:t>pointers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3A3A3A"/>
                </a:solidFill>
                <a:latin typeface="Open Sans"/>
              </a:rPr>
              <a:t>nothing inefficient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3A3A3A"/>
                </a:solidFill>
                <a:latin typeface="Open Sans"/>
              </a:rPr>
              <a:t>incorrect 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threaded </a:t>
            </a:r>
            <a:r>
              <a:rPr lang="en-US" dirty="0" smtClean="0">
                <a:solidFill>
                  <a:srgbClr val="3A3A3A"/>
                </a:solidFill>
                <a:latin typeface="Open Sans"/>
              </a:rPr>
              <a:t>tree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3A3A3A"/>
                </a:solidFill>
                <a:latin typeface="Open Sans"/>
              </a:rPr>
              <a:t> </a:t>
            </a:r>
            <a:r>
              <a:rPr lang="en-US" dirty="0">
                <a:solidFill>
                  <a:srgbClr val="3A3A3A"/>
                </a:solidFill>
                <a:latin typeface="Open Sans"/>
              </a:rPr>
              <a:t>space is being used </a:t>
            </a:r>
            <a:r>
              <a:rPr lang="en-US" dirty="0" smtClean="0">
                <a:solidFill>
                  <a:srgbClr val="3A3A3A"/>
                </a:solidFill>
                <a:latin typeface="Open Sans"/>
              </a:rPr>
              <a:t>more</a:t>
            </a:r>
          </a:p>
          <a:p>
            <a:r>
              <a:rPr lang="en-US" b="1" dirty="0"/>
              <a:t>Answer 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0CE4655-45F0-8225-0B3B-452512BC49A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36DC02-599B-DF7E-0281-3D512FA448D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12" y="2732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736" y="2420888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Session </a:t>
            </a:r>
            <a:r>
              <a:rPr lang="en-US" sz="3200" b="1" smtClean="0"/>
              <a:t>51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3501008"/>
            <a:ext cx="540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Introduction to </a:t>
            </a:r>
            <a:r>
              <a:rPr lang="en-US" sz="2400" dirty="0" smtClean="0"/>
              <a:t>Threaded Trees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Properties of Threaded </a:t>
            </a:r>
            <a:r>
              <a:rPr lang="en-US" sz="2400" dirty="0" smtClean="0"/>
              <a:t>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Types of </a:t>
            </a:r>
            <a:r>
              <a:rPr lang="en-US" sz="2400" dirty="0"/>
              <a:t>Threaded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Operations </a:t>
            </a:r>
            <a:r>
              <a:rPr lang="en-US" sz="2400" dirty="0"/>
              <a:t>on Threaded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Brainstorming </a:t>
            </a:r>
            <a:r>
              <a:rPr lang="en-US" sz="2400" dirty="0"/>
              <a:t>Session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148478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THREADED TREES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628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 </a:t>
            </a:r>
            <a:r>
              <a:rPr lang="en-US" dirty="0"/>
              <a:t> Which of the following is </a:t>
            </a:r>
            <a:r>
              <a:rPr lang="en-US" dirty="0" smtClean="0"/>
              <a:t>true</a:t>
            </a:r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AVL trees are more balanced compared to Red Black Trees, but they may cause more rotations during insertion and deletion</a:t>
            </a:r>
            <a:r>
              <a:rPr lang="en-US" dirty="0" smtClean="0"/>
              <a:t>.</a:t>
            </a:r>
          </a:p>
          <a:p>
            <a:pPr marL="342900" indent="-342900">
              <a:buAutoNum type="alphaLcParenR"/>
            </a:pPr>
            <a:r>
              <a:rPr lang="en-US" dirty="0"/>
              <a:t>Heights of AVL and Red-Black trees are generally same, but AVL Trees may cause more rotations during insertion and deletion</a:t>
            </a:r>
            <a:r>
              <a:rPr lang="en-US" dirty="0" smtClean="0"/>
              <a:t>.</a:t>
            </a:r>
          </a:p>
          <a:p>
            <a:pPr marL="342900" indent="-342900">
              <a:buAutoNum type="alphaLcParenR"/>
            </a:pPr>
            <a:r>
              <a:rPr lang="en-US" dirty="0" smtClean="0"/>
              <a:t>Red black trees are more balanced compared to AVL trees but may cause more rotations during insertion and deletion.</a:t>
            </a:r>
          </a:p>
          <a:p>
            <a:pPr marL="342900" indent="-342900">
              <a:buAutoNum type="alphaLcParenR"/>
            </a:pPr>
            <a:r>
              <a:rPr lang="en-US" dirty="0"/>
              <a:t>Heights of AVL and Red-Black trees are generally same, but Red Black trees may cause more rotations during insertion and deletion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Answer (</a:t>
            </a:r>
            <a:r>
              <a:rPr lang="en-US" b="1" dirty="0"/>
              <a:t>A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Q4 Which </a:t>
            </a:r>
            <a:r>
              <a:rPr lang="en-US" dirty="0"/>
              <a:t>of the following is TRUE</a:t>
            </a:r>
            <a:r>
              <a:rPr lang="en-US" dirty="0" smtClean="0"/>
              <a:t>?</a:t>
            </a:r>
          </a:p>
          <a:p>
            <a:pPr marL="342900" indent="-342900"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cost of searching an AVL tree is θ (log n) but that of a binary search tree is O(n</a:t>
            </a:r>
            <a:r>
              <a:rPr lang="en-US" dirty="0" smtClean="0"/>
              <a:t>)</a:t>
            </a:r>
          </a:p>
          <a:p>
            <a:pPr marL="342900" indent="-342900">
              <a:buAutoNum type="alphaLcParenR"/>
            </a:pPr>
            <a:r>
              <a:rPr lang="en-US" dirty="0"/>
              <a:t>The cost of searching an AVL tree is θ (log n) but that of a complete binary tree is θ (n log n</a:t>
            </a:r>
            <a:r>
              <a:rPr lang="en-US" dirty="0" smtClean="0"/>
              <a:t>)</a:t>
            </a:r>
          </a:p>
          <a:p>
            <a:pPr marL="342900" indent="-342900">
              <a:buAutoNum type="alphaLcParenR"/>
            </a:pPr>
            <a:r>
              <a:rPr lang="en-US" dirty="0"/>
              <a:t>The cost of searching a binary search tree is O (log n ) but that of an AVL tree is θ(n</a:t>
            </a:r>
            <a:r>
              <a:rPr lang="en-US" dirty="0" smtClean="0"/>
              <a:t>)</a:t>
            </a:r>
          </a:p>
          <a:p>
            <a:pPr marL="342900" indent="-342900">
              <a:buAutoNum type="alphaLcParenR"/>
            </a:pPr>
            <a:r>
              <a:rPr lang="en-US" dirty="0"/>
              <a:t>The cost of searching an AVL tree is θ (n log n) but that of a binary search tree is O(n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b="1" dirty="0"/>
              <a:t>Answer (A)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2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1759663"/>
            <a:ext cx="8891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threaded binary tree </a:t>
            </a:r>
            <a:r>
              <a:rPr lang="en-US" sz="2400" dirty="0"/>
              <a:t>is a type of binary trees in </a:t>
            </a:r>
            <a:r>
              <a:rPr lang="en-US" sz="2400" dirty="0" smtClean="0"/>
              <a:t>which:</a:t>
            </a:r>
          </a:p>
          <a:p>
            <a:pPr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left child pointers that are NULL (in Linked list representation) points to its in-order predecessor,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right child pointers that are NULL (in Linked list representation) points to its in-order successor.</a:t>
            </a:r>
          </a:p>
        </p:txBody>
      </p:sp>
    </p:spTree>
    <p:extLst>
      <p:ext uri="{BB962C8B-B14F-4D97-AF65-F5344CB8AC3E}">
        <p14:creationId xmlns:p14="http://schemas.microsoft.com/office/powerpoint/2010/main" val="5332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5760" y="1154671"/>
            <a:ext cx="89289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www.youtube.com/watch?v=oSWTXtMglKE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https://www.upgrad.com/blog/5-types-of-binary-tree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www.javatpoint.com/tree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https://www.geeksforgeeks.org/tree-data-structure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://www.sanfoundry.com/1000-data-structure-questions-answers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www.tutorialspoint.com/data_structures_algorithms/array_data_structure.htm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www.tutorialspoint.com/data_structures_algorithms/tree_data_structure.htm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www.simplilearn.com/tutorials/data-structure-tutorial/trees-in-data-structure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https://www.scaler.com/topics/data-structures/tree-data-structure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14" y="451373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 smtClean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RECAP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AVL </a:t>
            </a:r>
            <a:r>
              <a:rPr lang="en-US" sz="2400" dirty="0" smtClean="0"/>
              <a:t>tree </a:t>
            </a:r>
            <a:r>
              <a:rPr lang="en-US" sz="2400" dirty="0"/>
              <a:t>is an height balanced binary search tree in which each node is associated with a </a:t>
            </a:r>
            <a:r>
              <a:rPr lang="en-US" sz="2400" b="1" dirty="0"/>
              <a:t>balance factor</a:t>
            </a:r>
            <a:endParaRPr lang="en-IN" sz="2400" b="1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 The balanced factor should be -1, 0 or +1. Otherwise, the tree will be considered an unbalanced tree.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819078"/>
            <a:ext cx="4784006" cy="24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36513" y="105273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Many nodes present in this tree hold a NULL value in their left or right child </a:t>
            </a:r>
            <a:r>
              <a:rPr lang="en-US" sz="2400" dirty="0" smtClean="0"/>
              <a:t>pointer.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One possible way to </a:t>
            </a:r>
            <a:r>
              <a:rPr lang="en-US" sz="2400" dirty="0" err="1"/>
              <a:t>utilise</a:t>
            </a:r>
            <a:r>
              <a:rPr lang="en-US" sz="2400" dirty="0"/>
              <a:t> this space is to have a special pointer that points to nodes higher in the tree (i.e. </a:t>
            </a:r>
            <a:r>
              <a:rPr lang="en-US" sz="2400" dirty="0" smtClean="0"/>
              <a:t>ancestors) known as </a:t>
            </a:r>
            <a:r>
              <a:rPr lang="en-US" sz="2400" b="1" dirty="0" smtClean="0"/>
              <a:t>threads</a:t>
            </a:r>
            <a:r>
              <a:rPr lang="en-US" sz="2400" dirty="0"/>
              <a:t>. </a:t>
            </a:r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9" y="271117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Introduction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227" y="3646927"/>
            <a:ext cx="4464496" cy="28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A threaded binary tree </a:t>
            </a:r>
            <a:r>
              <a:rPr lang="en-US" sz="2400" dirty="0"/>
              <a:t>is a type of binary </a:t>
            </a:r>
            <a:r>
              <a:rPr lang="en-US" sz="2400" dirty="0" smtClean="0"/>
              <a:t>trees </a:t>
            </a:r>
            <a:r>
              <a:rPr lang="en-US" sz="2400" dirty="0"/>
              <a:t>in which all left child pointers that are NULL (in Linked list representation) points to its in-order predecessor, and all right child pointers that are NULL (in Linked list representation) points to its in-order successor.</a:t>
            </a:r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Threaded Binary Trees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233806"/>
            <a:ext cx="6057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57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36513" y="112474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pt-BR" sz="2400" dirty="0"/>
              <a:t>The need for threaded </a:t>
            </a:r>
            <a:r>
              <a:rPr lang="pt-BR" sz="2400" dirty="0" smtClean="0"/>
              <a:t>Binary trees </a:t>
            </a:r>
            <a:r>
              <a:rPr lang="pt-BR" sz="2400" dirty="0"/>
              <a:t>are as follows :</a:t>
            </a:r>
          </a:p>
          <a:p>
            <a:endParaRPr lang="pt-BR" sz="2400" dirty="0"/>
          </a:p>
          <a:p>
            <a:pPr marL="342900" indent="-342900">
              <a:buAutoNum type="arabicPeriod"/>
            </a:pPr>
            <a:r>
              <a:rPr lang="en-IN" sz="2400" dirty="0"/>
              <a:t>Space Optimization</a:t>
            </a:r>
          </a:p>
          <a:p>
            <a:pPr marL="342900" indent="-342900">
              <a:buAutoNum type="arabicPeriod"/>
            </a:pPr>
            <a:r>
              <a:rPr lang="en-IN" sz="2400" dirty="0"/>
              <a:t>Time Efficiency</a:t>
            </a:r>
          </a:p>
          <a:p>
            <a:pPr marL="342900" indent="-342900">
              <a:buAutoNum type="arabicPeriod"/>
            </a:pPr>
            <a:r>
              <a:rPr lang="en-IN" sz="2400" dirty="0"/>
              <a:t>Simplification of Tree Operations</a:t>
            </a:r>
          </a:p>
          <a:p>
            <a:pPr marL="342900" indent="-342900">
              <a:buAutoNum type="arabicPeriod"/>
            </a:pPr>
            <a:r>
              <a:rPr lang="en-IN" sz="2400" dirty="0"/>
              <a:t>Non-recursive Traversals</a:t>
            </a: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9" y="-5882"/>
            <a:ext cx="83570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Threaded Binary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595652"/>
            <a:ext cx="4464496" cy="285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515" y="1117432"/>
            <a:ext cx="8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types of threaded binary trees</a:t>
            </a:r>
          </a:p>
          <a:p>
            <a:endParaRPr lang="en-US" sz="2400" dirty="0"/>
          </a:p>
          <a:p>
            <a:r>
              <a:rPr lang="en-US" sz="2400" b="1" dirty="0" smtClean="0"/>
              <a:t>Single </a:t>
            </a:r>
            <a:r>
              <a:rPr lang="en-US" sz="2400" b="1" dirty="0"/>
              <a:t>Threaded:</a:t>
            </a:r>
            <a:r>
              <a:rPr lang="en-US" sz="2400" dirty="0"/>
              <a:t> Where a NULL right pointers is made to point to the </a:t>
            </a:r>
            <a:r>
              <a:rPr lang="en-US" sz="2400" dirty="0" err="1"/>
              <a:t>inorder</a:t>
            </a:r>
            <a:r>
              <a:rPr lang="en-US" sz="2400" dirty="0"/>
              <a:t> successor (if successor exists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Double Threaded:</a:t>
            </a:r>
            <a:r>
              <a:rPr lang="en-US" sz="2400" dirty="0"/>
              <a:t> Where both left and right NULL pointers are made to point to </a:t>
            </a:r>
            <a:r>
              <a:rPr lang="en-US" sz="2400" dirty="0" err="1"/>
              <a:t>inorder</a:t>
            </a:r>
            <a:r>
              <a:rPr lang="en-US" sz="2400" dirty="0"/>
              <a:t> predecessor and </a:t>
            </a:r>
            <a:r>
              <a:rPr lang="en-US" sz="2400" dirty="0" err="1"/>
              <a:t>inorder</a:t>
            </a:r>
            <a:r>
              <a:rPr lang="en-US" sz="2400" dirty="0"/>
              <a:t> successor respectively.</a:t>
            </a:r>
            <a:endParaRPr lang="en-IN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Types of Threaded Binary Trees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2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515" y="1117432"/>
            <a:ext cx="874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thread will appear either in the right or left link field of a node.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If it appears in the right link field of a node then it will point to the next node that will appear on performing in order traversal. Such trees are called </a:t>
            </a:r>
            <a:r>
              <a:rPr lang="en-US" sz="2400" b="1" dirty="0"/>
              <a:t>Right </a:t>
            </a:r>
            <a:r>
              <a:rPr lang="en-US" sz="2400" b="1" dirty="0" smtClean="0"/>
              <a:t>Single threaded </a:t>
            </a:r>
            <a:r>
              <a:rPr lang="en-US" sz="2400" b="1" dirty="0"/>
              <a:t>binary trees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Single Threaded Binary Trees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3425756"/>
            <a:ext cx="2371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515" y="1117432"/>
            <a:ext cx="8748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If it appears in the </a:t>
            </a:r>
            <a:r>
              <a:rPr lang="en-US" sz="2400" dirty="0" smtClean="0"/>
              <a:t>left </a:t>
            </a:r>
            <a:r>
              <a:rPr lang="en-US" sz="2400" dirty="0"/>
              <a:t>link field of a node then it will point to the next node that will appear on performing in order traversal. Such trees are called </a:t>
            </a:r>
            <a:r>
              <a:rPr lang="en-US" sz="2400" b="1" dirty="0" smtClean="0"/>
              <a:t>Left Single threaded </a:t>
            </a:r>
            <a:r>
              <a:rPr lang="en-US" sz="2400" b="1" dirty="0"/>
              <a:t>binary trees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Single Threaded Binary Trees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3389326"/>
            <a:ext cx="25336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9757</TotalTime>
  <Words>926</Words>
  <Application>Microsoft Office PowerPoint</Application>
  <PresentationFormat>On-screen Show (4:3)</PresentationFormat>
  <Paragraphs>203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Garamond</vt:lpstr>
      <vt:lpstr>Open Sans</vt:lpstr>
      <vt:lpstr>Sylfaen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Threaded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Microsoft account</cp:lastModifiedBy>
  <cp:revision>835</cp:revision>
  <cp:lastPrinted>2022-09-05T08:43:44Z</cp:lastPrinted>
  <dcterms:created xsi:type="dcterms:W3CDTF">2020-01-16T09:05:56Z</dcterms:created>
  <dcterms:modified xsi:type="dcterms:W3CDTF">2025-08-07T16:36:45Z</dcterms:modified>
</cp:coreProperties>
</file>