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895" r:id="rId2"/>
    <p:sldId id="716" r:id="rId3"/>
    <p:sldId id="887" r:id="rId4"/>
    <p:sldId id="717" r:id="rId5"/>
    <p:sldId id="731" r:id="rId6"/>
    <p:sldId id="718" r:id="rId7"/>
    <p:sldId id="732" r:id="rId8"/>
    <p:sldId id="719" r:id="rId9"/>
    <p:sldId id="721" r:id="rId10"/>
    <p:sldId id="722" r:id="rId11"/>
    <p:sldId id="723" r:id="rId12"/>
    <p:sldId id="724" r:id="rId13"/>
    <p:sldId id="727" r:id="rId14"/>
    <p:sldId id="728" r:id="rId15"/>
    <p:sldId id="889" r:id="rId16"/>
    <p:sldId id="725" r:id="rId17"/>
    <p:sldId id="729" r:id="rId18"/>
    <p:sldId id="733" r:id="rId19"/>
    <p:sldId id="890" r:id="rId20"/>
    <p:sldId id="730" r:id="rId21"/>
    <p:sldId id="888" r:id="rId22"/>
    <p:sldId id="754" r:id="rId23"/>
    <p:sldId id="755" r:id="rId24"/>
    <p:sldId id="756" r:id="rId25"/>
    <p:sldId id="886" r:id="rId26"/>
    <p:sldId id="810" r:id="rId27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E24"/>
    <a:srgbClr val="0060AA"/>
    <a:srgbClr val="0066B3"/>
    <a:srgbClr val="006CB4"/>
    <a:srgbClr val="E8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37" autoAdjust="0"/>
    <p:restoredTop sz="88000" autoAdjust="0"/>
  </p:normalViewPr>
  <p:slideViewPr>
    <p:cSldViewPr>
      <p:cViewPr varScale="1">
        <p:scale>
          <a:sx n="77" d="100"/>
          <a:sy n="77" d="100"/>
        </p:scale>
        <p:origin x="1123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68431-CD35-4516-818D-B41B2C4843CF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49B3-C4AB-4FB2-8B24-B07A558B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3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293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585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247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362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577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820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033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15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242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006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80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0974DFB-3008-8543-633F-58A4FDCE5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B405E617-873D-1C3C-F1FE-596A7096C4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10C17E02-BCF9-92D4-5122-7BCC78C01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DB01162-177B-B734-FFE6-17BCFEDA5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905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203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186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0778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838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1FE6D6-DE3C-4F02-4BB1-B55C0C9B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A22BD2B-7558-AC42-0F89-11BB869D7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BE40DB2-5228-9BD7-03F4-36E13407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625AE-FFFA-4019-4485-254214019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243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FA52C0A-5BAA-BF88-3455-F66752E51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5B14B637-3722-E45C-B8ED-6C2496E107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DCA0D78-B8C2-070C-A75D-39390A1F0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61FB704-FDF4-DE6A-D204-FC9442B687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753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FA52C0A-5BAA-BF88-3455-F66752E51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5B14B637-3722-E45C-B8ED-6C2496E107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DCA0D78-B8C2-070C-A75D-39390A1F0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61FB704-FDF4-DE6A-D204-FC9442B687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426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34AD66B-D39F-9A85-D5E3-03BAF5CD9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803AFF25-01D8-9077-3E21-0D0695DCDC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10501B00-9F99-9B33-6FA8-BBDD291933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6B8F968-BB44-95D9-C378-B56150E455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258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34AD66B-D39F-9A85-D5E3-03BAF5CD9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803AFF25-01D8-9077-3E21-0D0695DCDC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10501B00-9F99-9B33-6FA8-BBDD291933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6B8F968-BB44-95D9-C378-B56150E455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206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880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75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1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1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4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7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4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89A1-F17A-4D3D-AC08-D16056C16514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5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c5yzfLsrKc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7z-u1TgN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implilearn.com/tutorials/data-structure-tutorial/graphs-in-data-structure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tutorialspoint.com/data_structures_algorithms/graph_data_structure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what-is-graph-data-structure/" TargetMode="External"/><Relationship Id="rId11" Type="http://schemas.openxmlformats.org/officeDocument/2006/relationships/hyperlink" Target="https://www.youtube.com/watch?v=4IZ80K72OXo" TargetMode="External"/><Relationship Id="rId5" Type="http://schemas.openxmlformats.org/officeDocument/2006/relationships/hyperlink" Target="https://www.boardinfinity.com/blog/graphs-in-data-structure/" TargetMode="External"/><Relationship Id="rId10" Type="http://schemas.openxmlformats.org/officeDocument/2006/relationships/hyperlink" Target="https://www.upgrad.com/blog/graphs-in-data-structure/" TargetMode="External"/><Relationship Id="rId4" Type="http://schemas.openxmlformats.org/officeDocument/2006/relationships/image" Target="../media/image18.png"/><Relationship Id="rId9" Type="http://schemas.openxmlformats.org/officeDocument/2006/relationships/hyperlink" Target="https://www.geeksforgeeks.org/applications-of-graph-data-structure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272"/>
            <a:ext cx="9144000" cy="6895272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88" y="969957"/>
            <a:ext cx="4797049" cy="69065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0A7DA37A-11B2-EE8B-F6D4-23A07A6F9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846" y="4203550"/>
            <a:ext cx="6480720" cy="53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1500" b="1" kern="100" dirty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Associate Professor, School of Engineering &amp; Technology </a:t>
            </a:r>
          </a:p>
          <a:p>
            <a:pPr lvl="0" algn="ctr">
              <a:buSzPct val="25000"/>
            </a:pPr>
            <a:r>
              <a:rPr lang="en-US" sz="1500" b="1" kern="100" dirty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K.R. </a:t>
            </a:r>
            <a:r>
              <a:rPr lang="en-US" sz="1500" b="1" kern="100" dirty="0" err="1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Mangalam</a:t>
            </a:r>
            <a:r>
              <a:rPr lang="en-US" sz="1500" b="1" kern="100" dirty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  <a:endParaRPr lang="en-IN" sz="1500" b="1" dirty="0">
              <a:solidFill>
                <a:srgbClr val="E31E24"/>
              </a:solidFill>
              <a:latin typeface="Sylfaen" panose="010A0502050306030303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5BBDD341-9065-6500-56A4-3D760AE6D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381" y="2066484"/>
            <a:ext cx="6372708" cy="9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24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Structure</a:t>
            </a:r>
          </a:p>
          <a:p>
            <a:pPr lvl="0" algn="ctr">
              <a:buSzPct val="25000"/>
            </a:pPr>
            <a:r>
              <a:rPr lang="en-US" sz="27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Course Code : ENCS205</a:t>
            </a:r>
            <a:endParaRPr lang="en-IN" sz="2700" b="1" kern="1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="" xmlns:a16="http://schemas.microsoft.com/office/drawing/2014/main" id="{99D8B597-3B07-52D6-2F94-7B4B11AB3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852" y="3435669"/>
            <a:ext cx="6372708" cy="392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2100" b="1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Dr</a:t>
            </a:r>
            <a:r>
              <a:rPr lang="en-US" sz="21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Swati Gupta</a:t>
            </a:r>
            <a:endParaRPr lang="en-IN" sz="2100" b="1" dirty="0">
              <a:solidFill>
                <a:srgbClr val="E31E2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57754" y="5103186"/>
            <a:ext cx="43204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rgbClr val="FF0000"/>
                </a:solidFill>
                <a:latin typeface="Arial Black" panose="020B0A04020102020204" pitchFamily="34" charset="0"/>
              </a:rPr>
              <a:t>Unit </a:t>
            </a:r>
            <a:r>
              <a:rPr lang="en-US" sz="21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4 </a:t>
            </a:r>
            <a:r>
              <a:rPr lang="en-US" sz="2100" b="1" dirty="0">
                <a:solidFill>
                  <a:srgbClr val="FF0000"/>
                </a:solidFill>
                <a:latin typeface="Arial Black" panose="020B0A04020102020204" pitchFamily="34" charset="0"/>
              </a:rPr>
              <a:t>:Trees and Graphs</a:t>
            </a:r>
            <a:endParaRPr lang="en-IN" sz="21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67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1" y="1235756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FEE1B99-B51C-4A5A-108B-8445DFED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52421"/>
            <a:ext cx="84249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Basic Terminology in </a:t>
            </a: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Graph Data </a:t>
            </a: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Structure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30" y="1235756"/>
            <a:ext cx="7848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7504" y="1107776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u="sng" dirty="0" smtClean="0">
              <a:solidFill>
                <a:srgbClr val="303030"/>
              </a:solidFill>
              <a:latin typeface="+mj-lt"/>
            </a:endParaRPr>
          </a:p>
          <a:p>
            <a:pPr algn="just"/>
            <a:r>
              <a:rPr lang="en-US" sz="2400" b="1" dirty="0"/>
              <a:t> Directed/Undirected:</a:t>
            </a:r>
            <a:r>
              <a:rPr lang="en-US" sz="2400" dirty="0"/>
              <a:t> A graph is said to be directed if edges have a direction and undirected if edges do not.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</p:txBody>
      </p:sp>
      <p:pic>
        <p:nvPicPr>
          <p:cNvPr id="1026" name="Picture 2" descr="Ezo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-212725"/>
            <a:ext cx="126532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79512" y="3958822"/>
            <a:ext cx="84188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Weighted/</a:t>
            </a:r>
            <a:r>
              <a:rPr lang="en-US" sz="2400" b="1" dirty="0" err="1"/>
              <a:t>Unweighted</a:t>
            </a:r>
            <a:r>
              <a:rPr lang="en-US" sz="2400" b="1" dirty="0"/>
              <a:t>:</a:t>
            </a:r>
            <a:r>
              <a:rPr lang="en-US" sz="2400" dirty="0"/>
              <a:t> A graph is said to be weighted if edges have a value or weight associated with them and </a:t>
            </a:r>
            <a:r>
              <a:rPr lang="en-US" sz="2400" dirty="0" err="1"/>
              <a:t>unweighted</a:t>
            </a:r>
            <a:r>
              <a:rPr lang="en-US" sz="2400" dirty="0"/>
              <a:t> if they do not.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2198918"/>
            <a:ext cx="4572000" cy="18954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1434" y="4934136"/>
            <a:ext cx="4457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8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1" y="1235756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FEE1B99-B51C-4A5A-108B-8445DFED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52421"/>
            <a:ext cx="84249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Basic Terminology in </a:t>
            </a: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Graph Data </a:t>
            </a: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Structure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30" y="1235756"/>
            <a:ext cx="7848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7504" y="1107776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u="sng" dirty="0" smtClean="0">
              <a:solidFill>
                <a:srgbClr val="303030"/>
              </a:solidFill>
              <a:latin typeface="+mj-lt"/>
            </a:endParaRPr>
          </a:p>
          <a:p>
            <a:pPr algn="just"/>
            <a:r>
              <a:rPr lang="en-US" sz="2400" b="1" dirty="0"/>
              <a:t>Cyclic/Acyclic: </a:t>
            </a:r>
            <a:r>
              <a:rPr lang="en-US" sz="2400" dirty="0"/>
              <a:t>A graph is cyclic if a path begins and ends at the same vertex and acyclic if there is no such path.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</p:txBody>
      </p:sp>
      <p:pic>
        <p:nvPicPr>
          <p:cNvPr id="1026" name="Picture 2" descr="Ezo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-212725"/>
            <a:ext cx="126532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0357" y="3655590"/>
            <a:ext cx="84188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r>
              <a:rPr lang="en-US" sz="2400" b="1" dirty="0" err="1"/>
              <a:t>Subgraph</a:t>
            </a:r>
            <a:r>
              <a:rPr lang="en-US" sz="2400" b="1" dirty="0"/>
              <a:t>:</a:t>
            </a:r>
            <a:r>
              <a:rPr lang="en-US" sz="2400" dirty="0"/>
              <a:t> A </a:t>
            </a:r>
            <a:r>
              <a:rPr lang="en-US" sz="2400" dirty="0" err="1"/>
              <a:t>subgraph</a:t>
            </a:r>
            <a:r>
              <a:rPr lang="en-US" sz="2400" dirty="0"/>
              <a:t> of a graph is a graph that is a subset of the vertices and edges of the original graph</a:t>
            </a:r>
            <a:r>
              <a:rPr lang="en-US" sz="2400" dirty="0" smtClean="0"/>
              <a:t>.</a:t>
            </a:r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728" y="2308105"/>
            <a:ext cx="4848225" cy="17689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5293" y="4761810"/>
            <a:ext cx="2078796" cy="183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1" y="1235756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FEE1B99-B51C-4A5A-108B-8445DFED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329420"/>
            <a:ext cx="8424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Representation of Graph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30" y="1235756"/>
            <a:ext cx="7848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7504" y="1107776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2400" dirty="0" smtClean="0"/>
          </a:p>
          <a:p>
            <a:pPr fontAlgn="base"/>
            <a:endParaRPr lang="en-US" sz="2400" dirty="0"/>
          </a:p>
          <a:p>
            <a:pPr fontAlgn="base"/>
            <a:r>
              <a:rPr lang="en-US" sz="2400" dirty="0" smtClean="0"/>
              <a:t>There </a:t>
            </a:r>
            <a:r>
              <a:rPr lang="en-US" sz="2400" dirty="0"/>
              <a:t>are the two most common ways to represent a graph 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Adjacency </a:t>
            </a:r>
            <a:r>
              <a:rPr lang="en-US" sz="2400" dirty="0" smtClean="0"/>
              <a:t>Matrix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Adjacency </a:t>
            </a:r>
            <a:r>
              <a:rPr lang="en-US" sz="2400" dirty="0"/>
              <a:t>List</a:t>
            </a:r>
          </a:p>
          <a:p>
            <a:pPr algn="just"/>
            <a:endParaRPr lang="en-US" sz="2400" b="1" u="sng" dirty="0" smtClean="0">
              <a:solidFill>
                <a:srgbClr val="303030"/>
              </a:solidFill>
              <a:latin typeface="+mj-lt"/>
            </a:endParaRPr>
          </a:p>
        </p:txBody>
      </p:sp>
      <p:pic>
        <p:nvPicPr>
          <p:cNvPr id="1026" name="Picture 2" descr="Ezo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-212725"/>
            <a:ext cx="126532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0357" y="3655590"/>
            <a:ext cx="84188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3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292" y="-27384"/>
            <a:ext cx="9486291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-227957" y="1560382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30" y="1235756"/>
            <a:ext cx="7848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-144523" y="1701874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dirty="0"/>
              <a:t>Initially, the entire Matrix is ​​initialized to </a:t>
            </a:r>
            <a:r>
              <a:rPr lang="en-US" sz="2400" b="1" dirty="0"/>
              <a:t>0</a:t>
            </a:r>
            <a:r>
              <a:rPr lang="en-US" sz="2400" dirty="0" smtClean="0"/>
              <a:t>.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If there is an edge from source to destination, we insert </a:t>
            </a:r>
            <a:r>
              <a:rPr lang="en-US" sz="2400" b="1" dirty="0"/>
              <a:t>1 </a:t>
            </a:r>
            <a:r>
              <a:rPr lang="en-US" sz="2400" dirty="0"/>
              <a:t>for that particular </a:t>
            </a:r>
            <a:r>
              <a:rPr lang="en-US" sz="2400" b="1" dirty="0" err="1"/>
              <a:t>adjMat</a:t>
            </a:r>
            <a:r>
              <a:rPr lang="en-US" sz="2400" b="1" dirty="0"/>
              <a:t>[destination]</a:t>
            </a:r>
            <a:r>
              <a:rPr lang="en-US" sz="2400" dirty="0"/>
              <a:t>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b="1" u="sng" dirty="0" smtClean="0">
              <a:solidFill>
                <a:srgbClr val="303030"/>
              </a:solidFill>
              <a:latin typeface="+mj-lt"/>
            </a:endParaRPr>
          </a:p>
        </p:txBody>
      </p:sp>
      <p:pic>
        <p:nvPicPr>
          <p:cNvPr id="1026" name="Picture 2" descr="Ezo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-212725"/>
            <a:ext cx="126532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0357" y="3655590"/>
            <a:ext cx="84188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494076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48447" y="356540"/>
            <a:ext cx="9192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Adjacency Matrix : Directed Graph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3372425"/>
            <a:ext cx="6597551" cy="268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292" y="-27384"/>
            <a:ext cx="9486291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-227957" y="1560382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30" y="1235756"/>
            <a:ext cx="7848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-144523" y="1701874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2400" dirty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dirty="0"/>
              <a:t>Initially, the entire Matrix is ​​initialized to </a:t>
            </a:r>
            <a:r>
              <a:rPr lang="en-US" sz="2400" b="1" dirty="0"/>
              <a:t>0</a:t>
            </a:r>
            <a:r>
              <a:rPr lang="en-US" sz="2400" dirty="0" smtClean="0"/>
              <a:t>.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If there is an edge from source to destination, we insert </a:t>
            </a:r>
            <a:r>
              <a:rPr lang="en-US" sz="2400" b="1" dirty="0"/>
              <a:t>1 </a:t>
            </a:r>
            <a:r>
              <a:rPr lang="en-US" sz="2400" dirty="0"/>
              <a:t>for that particular </a:t>
            </a:r>
            <a:r>
              <a:rPr lang="en-US" sz="2400" b="1" dirty="0" err="1"/>
              <a:t>adjMat</a:t>
            </a:r>
            <a:r>
              <a:rPr lang="en-US" sz="2400" b="1" dirty="0"/>
              <a:t>[destination]</a:t>
            </a:r>
            <a:r>
              <a:rPr lang="en-US" sz="2400" dirty="0"/>
              <a:t>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400" b="1" u="sng" dirty="0" smtClean="0">
              <a:solidFill>
                <a:srgbClr val="303030"/>
              </a:solidFill>
              <a:latin typeface="+mj-lt"/>
            </a:endParaRPr>
          </a:p>
        </p:txBody>
      </p:sp>
      <p:pic>
        <p:nvPicPr>
          <p:cNvPr id="1026" name="Picture 2" descr="Ezo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-212725"/>
            <a:ext cx="126532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0357" y="3655590"/>
            <a:ext cx="84188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494076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0357" y="386672"/>
            <a:ext cx="9192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Adjacency Matrix : Directed Graph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3372425"/>
            <a:ext cx="6597551" cy="268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8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07504" y="25260"/>
            <a:ext cx="8712968" cy="857250"/>
          </a:xfrm>
        </p:spPr>
        <p:txBody>
          <a:bodyPr>
            <a:normAutofit fontScale="90000"/>
          </a:bodyPr>
          <a:lstStyle/>
          <a:p>
            <a:r>
              <a:rPr lang="en-CA" alt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Representing a Graph using Adjacency Matrix</a:t>
            </a:r>
            <a:endParaRPr lang="en-CA" altLang="en-US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CA" altLang="en-US" sz="1800" dirty="0">
                <a:latin typeface="Arial" charset="0"/>
                <a:cs typeface="Arial" charset="0"/>
              </a:rPr>
              <a:t>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 flipV="1">
            <a:off x="0" y="868530"/>
            <a:ext cx="9144000" cy="2796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81328"/>
            <a:ext cx="1808820" cy="26001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5293" y="1063660"/>
            <a:ext cx="7981460" cy="7339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Creating a Structure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0601" y="1675043"/>
            <a:ext cx="7984641" cy="45679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  <a:p>
            <a:r>
              <a:rPr lang="en-US" sz="2000" dirty="0"/>
              <a:t>class Graph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numVertices</a:t>
            </a:r>
            <a:r>
              <a:rPr lang="en-US" sz="2000" dirty="0"/>
              <a:t>;</a:t>
            </a:r>
          </a:p>
          <a:p>
            <a:r>
              <a:rPr lang="en-US" sz="2000" dirty="0"/>
              <a:t>    vector&lt;vector&lt;</a:t>
            </a:r>
            <a:r>
              <a:rPr lang="en-US" sz="2000" dirty="0" err="1"/>
              <a:t>int</a:t>
            </a:r>
            <a:r>
              <a:rPr lang="en-US" sz="2000" dirty="0"/>
              <a:t>&gt;&gt; </a:t>
            </a:r>
            <a:r>
              <a:rPr lang="en-US" sz="2000" dirty="0" err="1"/>
              <a:t>adjMatrix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public:</a:t>
            </a:r>
          </a:p>
          <a:p>
            <a:r>
              <a:rPr lang="en-US" sz="2000" dirty="0"/>
              <a:t>    Graph(</a:t>
            </a:r>
            <a:r>
              <a:rPr lang="en-US" sz="2000" dirty="0" err="1"/>
              <a:t>int</a:t>
            </a:r>
            <a:r>
              <a:rPr lang="en-US" sz="2000" dirty="0"/>
              <a:t> vertices)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numVertices</a:t>
            </a:r>
            <a:r>
              <a:rPr lang="en-US" sz="2000" dirty="0"/>
              <a:t> = vertices;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adjMatrix.resize</a:t>
            </a:r>
            <a:r>
              <a:rPr lang="en-US" sz="2000" dirty="0"/>
              <a:t>(vertices, vector&lt;</a:t>
            </a:r>
            <a:r>
              <a:rPr lang="en-US" sz="2000" dirty="0" err="1"/>
              <a:t>int</a:t>
            </a:r>
            <a:r>
              <a:rPr lang="en-US" sz="2000" dirty="0"/>
              <a:t>&gt;(vertices, 0));</a:t>
            </a:r>
          </a:p>
          <a:p>
            <a:r>
              <a:rPr lang="en-US" sz="2000" dirty="0"/>
              <a:t>    }</a:t>
            </a:r>
          </a:p>
          <a:p>
            <a:endParaRPr lang="en-US" sz="2000" dirty="0"/>
          </a:p>
          <a:p>
            <a:r>
              <a:rPr lang="en-US" sz="2000" dirty="0"/>
              <a:t>    void </a:t>
            </a:r>
            <a:r>
              <a:rPr lang="en-US" sz="2000" dirty="0" err="1"/>
              <a:t>addEdge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dest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adjMatrix</a:t>
            </a:r>
            <a:r>
              <a:rPr lang="en-US" sz="2000" dirty="0"/>
              <a:t>[</a:t>
            </a:r>
            <a:r>
              <a:rPr lang="en-US" sz="2000" dirty="0" err="1"/>
              <a:t>src</a:t>
            </a:r>
            <a:r>
              <a:rPr lang="en-US" sz="2000" dirty="0"/>
              <a:t>][</a:t>
            </a:r>
            <a:r>
              <a:rPr lang="en-US" sz="2000" dirty="0" err="1"/>
              <a:t>dest</a:t>
            </a:r>
            <a:r>
              <a:rPr lang="en-US" sz="2000" dirty="0"/>
              <a:t>] = 1;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adjMatrix</a:t>
            </a:r>
            <a:r>
              <a:rPr lang="en-US" sz="2000" dirty="0"/>
              <a:t>[</a:t>
            </a:r>
            <a:r>
              <a:rPr lang="en-US" sz="2000" dirty="0" err="1"/>
              <a:t>dest</a:t>
            </a:r>
            <a:r>
              <a:rPr lang="en-US" sz="2000" dirty="0"/>
              <a:t>][</a:t>
            </a:r>
            <a:r>
              <a:rPr lang="en-US" sz="2000" dirty="0" err="1"/>
              <a:t>src</a:t>
            </a:r>
            <a:r>
              <a:rPr lang="en-US" sz="2000" dirty="0"/>
              <a:t>] = 1; // For undirected graph</a:t>
            </a:r>
          </a:p>
          <a:p>
            <a:r>
              <a:rPr lang="en-US" sz="2000" dirty="0"/>
              <a:t>    }</a:t>
            </a: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2747299" y="6371584"/>
            <a:ext cx="6249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 smtClean="0">
                <a:hlinkClick r:id="rId3"/>
              </a:rPr>
              <a:t>Acess</a:t>
            </a:r>
            <a:r>
              <a:rPr lang="en-IN" dirty="0" smtClean="0">
                <a:hlinkClick r:id="rId3"/>
              </a:rPr>
              <a:t> the Compete Code Here :https</a:t>
            </a:r>
            <a:r>
              <a:rPr lang="en-IN" dirty="0">
                <a:hlinkClick r:id="rId3"/>
              </a:rPr>
              <a:t>://</a:t>
            </a:r>
            <a:r>
              <a:rPr lang="en-IN" dirty="0" smtClean="0">
                <a:hlinkClick r:id="rId3"/>
              </a:rPr>
              <a:t>onlinegdb.com/c5yzfLsrKc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24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292" y="-27384"/>
            <a:ext cx="9486291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-342292" y="1172089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59773" y="1187588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30" y="1001860"/>
            <a:ext cx="7848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32037" y="1485272"/>
            <a:ext cx="87849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dirty="0"/>
              <a:t>The adjacency list is an array of linked lists where the array denotes the total vertices and each linked list denotes the vertices connected to a particular </a:t>
            </a:r>
            <a:r>
              <a:rPr lang="en-US" sz="2400" dirty="0" smtClean="0"/>
              <a:t>node.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dirty="0" smtClean="0"/>
              <a:t>In </a:t>
            </a:r>
            <a:r>
              <a:rPr lang="en-US" sz="2400" dirty="0"/>
              <a:t>a linked list, the most important component is the pointer named ‘Head’ because this single pointer maintains the whole linked list.</a:t>
            </a:r>
          </a:p>
        </p:txBody>
      </p:sp>
      <p:pic>
        <p:nvPicPr>
          <p:cNvPr id="1026" name="Picture 2" descr="Ezo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-212725"/>
            <a:ext cx="126532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0357" y="3655590"/>
            <a:ext cx="84188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494076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2268760" y="355900"/>
            <a:ext cx="9192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Adjacency List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3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292" y="-27384"/>
            <a:ext cx="9486291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-342292" y="1172089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59773" y="1187588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30" y="1001860"/>
            <a:ext cx="7848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-227957" y="1415272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dirty="0"/>
              <a:t>For an undirected graph, we will link all the edges in the list that are connected to a node as shown:</a:t>
            </a:r>
          </a:p>
        </p:txBody>
      </p:sp>
      <p:pic>
        <p:nvPicPr>
          <p:cNvPr id="1026" name="Picture 2" descr="Ezo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-212725"/>
            <a:ext cx="126532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0357" y="3655590"/>
            <a:ext cx="84188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494076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3147" y="358677"/>
            <a:ext cx="9001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Adjacency List : Undirected Graph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419" y="2430338"/>
            <a:ext cx="7342981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2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292" y="-27384"/>
            <a:ext cx="9486291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-342292" y="1172089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59773" y="1187588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30" y="1001860"/>
            <a:ext cx="7848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-24222" y="1415329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dirty="0"/>
              <a:t>In a directed graph, we will link only the initial nodes in the list as shown:</a:t>
            </a:r>
          </a:p>
        </p:txBody>
      </p:sp>
      <p:pic>
        <p:nvPicPr>
          <p:cNvPr id="1026" name="Picture 2" descr="Ezo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-212725"/>
            <a:ext cx="126532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0357" y="3655590"/>
            <a:ext cx="84188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494076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2052" y="302091"/>
            <a:ext cx="9192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Adjacency List : Directed Graph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619" y="2272322"/>
            <a:ext cx="8153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07504" y="25260"/>
            <a:ext cx="8712968" cy="857250"/>
          </a:xfrm>
        </p:spPr>
        <p:txBody>
          <a:bodyPr>
            <a:normAutofit fontScale="90000"/>
          </a:bodyPr>
          <a:lstStyle/>
          <a:p>
            <a:r>
              <a:rPr lang="en-CA" altLang="en-US" sz="32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Representing a Graph using Adjacency List</a:t>
            </a:r>
            <a:endParaRPr lang="en-CA" altLang="en-US" sz="32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CA" altLang="en-US" sz="1800" dirty="0">
                <a:latin typeface="Arial" charset="0"/>
                <a:cs typeface="Arial" charset="0"/>
              </a:rPr>
              <a:t>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 flipV="1">
            <a:off x="0" y="868530"/>
            <a:ext cx="9144000" cy="2796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381328"/>
            <a:ext cx="1808820" cy="26001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5293" y="1063660"/>
            <a:ext cx="7981460" cy="7339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Creating a Structure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0601" y="1675043"/>
            <a:ext cx="7984641" cy="45679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/>
          </a:p>
          <a:p>
            <a:r>
              <a:rPr lang="en-US" sz="2000" dirty="0"/>
              <a:t>class Graph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numVertices</a:t>
            </a:r>
            <a:r>
              <a:rPr lang="en-US" sz="2000" dirty="0"/>
              <a:t>;</a:t>
            </a:r>
          </a:p>
          <a:p>
            <a:r>
              <a:rPr lang="en-US" sz="2000" dirty="0"/>
              <a:t>    vector&lt;list&lt;</a:t>
            </a:r>
            <a:r>
              <a:rPr lang="en-US" sz="2000" dirty="0" err="1"/>
              <a:t>int</a:t>
            </a:r>
            <a:r>
              <a:rPr lang="en-US" sz="2000" dirty="0"/>
              <a:t>&gt;&gt; </a:t>
            </a:r>
            <a:r>
              <a:rPr lang="en-US" sz="2000" dirty="0" err="1"/>
              <a:t>adjList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public:</a:t>
            </a:r>
          </a:p>
          <a:p>
            <a:r>
              <a:rPr lang="en-US" sz="2000" dirty="0"/>
              <a:t>    Graph(</a:t>
            </a:r>
            <a:r>
              <a:rPr lang="en-US" sz="2000" dirty="0" err="1"/>
              <a:t>int</a:t>
            </a:r>
            <a:r>
              <a:rPr lang="en-US" sz="2000" dirty="0"/>
              <a:t> vertices)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numVertices</a:t>
            </a:r>
            <a:r>
              <a:rPr lang="en-US" sz="2000" dirty="0"/>
              <a:t> = vertices;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adjList.resize</a:t>
            </a:r>
            <a:r>
              <a:rPr lang="en-US" sz="2000" dirty="0"/>
              <a:t>(vertices);</a:t>
            </a:r>
          </a:p>
          <a:p>
            <a:r>
              <a:rPr lang="en-US" sz="2000" dirty="0"/>
              <a:t>    }</a:t>
            </a:r>
          </a:p>
          <a:p>
            <a:endParaRPr lang="en-US" sz="2000" dirty="0"/>
          </a:p>
          <a:p>
            <a:r>
              <a:rPr lang="en-US" sz="2000" dirty="0"/>
              <a:t>    void </a:t>
            </a:r>
            <a:r>
              <a:rPr lang="en-US" sz="2000" dirty="0" err="1"/>
              <a:t>addEdge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dest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adjList</a:t>
            </a:r>
            <a:r>
              <a:rPr lang="en-US" sz="2000" dirty="0"/>
              <a:t>[</a:t>
            </a:r>
            <a:r>
              <a:rPr lang="en-US" sz="2000" dirty="0" err="1"/>
              <a:t>src</a:t>
            </a:r>
            <a:r>
              <a:rPr lang="en-US" sz="2000" dirty="0"/>
              <a:t>].</a:t>
            </a:r>
            <a:r>
              <a:rPr lang="en-US" sz="2000" dirty="0" err="1"/>
              <a:t>push_back</a:t>
            </a:r>
            <a:r>
              <a:rPr lang="en-US" sz="2000" dirty="0"/>
              <a:t>(</a:t>
            </a:r>
            <a:r>
              <a:rPr lang="en-US" sz="2000" dirty="0" err="1"/>
              <a:t>dest</a:t>
            </a:r>
            <a:r>
              <a:rPr lang="en-US" sz="2000" dirty="0"/>
              <a:t>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adjList</a:t>
            </a:r>
            <a:r>
              <a:rPr lang="en-US" sz="2000" dirty="0"/>
              <a:t>[</a:t>
            </a:r>
            <a:r>
              <a:rPr lang="en-US" sz="2000" dirty="0" err="1"/>
              <a:t>dest</a:t>
            </a:r>
            <a:r>
              <a:rPr lang="en-US" sz="2000" dirty="0"/>
              <a:t>].</a:t>
            </a:r>
            <a:r>
              <a:rPr lang="en-US" sz="2000" dirty="0" err="1"/>
              <a:t>push_back</a:t>
            </a:r>
            <a:r>
              <a:rPr lang="en-US" sz="2000" dirty="0"/>
              <a:t>(</a:t>
            </a:r>
            <a:r>
              <a:rPr lang="en-US" sz="2000" dirty="0" err="1"/>
              <a:t>src</a:t>
            </a:r>
            <a:r>
              <a:rPr lang="en-US" sz="2000" dirty="0"/>
              <a:t>); // For undirected graph</a:t>
            </a:r>
          </a:p>
          <a:p>
            <a:r>
              <a:rPr lang="en-US" sz="2000" dirty="0"/>
              <a:t>    }</a:t>
            </a: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2329400" y="6366497"/>
            <a:ext cx="64910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hlinkClick r:id="rId3"/>
              </a:rPr>
              <a:t>Access the Complete Code Here :https://onlinegdb.com/b7z-u1TgN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79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9099B22-9FA9-1FAA-D08D-F3C803090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39E82FE-96D7-2529-7945-4ACABDB58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00CE4655-45F0-8225-0B3B-452512BC49A5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C685B53-95B0-E1DB-1C9C-F5456893FE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236DC02-599B-DF7E-0281-3D512FA448DC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="" xmlns:a16="http://schemas.microsoft.com/office/drawing/2014/main" id="{979542EF-0836-8363-678A-2FD2B60D1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2081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6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="" xmlns:a16="http://schemas.microsoft.com/office/drawing/2014/main" id="{979542EF-0836-8363-678A-2FD2B60D1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912" y="27321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36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23728" y="2025551"/>
            <a:ext cx="4320480" cy="566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Session </a:t>
            </a:r>
            <a:r>
              <a:rPr lang="en-US" sz="3200" b="1" smtClean="0"/>
              <a:t>52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63688" y="3110811"/>
            <a:ext cx="61926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Applications of </a:t>
            </a:r>
            <a:r>
              <a:rPr lang="en-US" sz="2400" dirty="0" smtClean="0"/>
              <a:t>Graph </a:t>
            </a:r>
            <a:r>
              <a:rPr lang="en-US" sz="2400" dirty="0"/>
              <a:t>in Real World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Basic Introduction </a:t>
            </a:r>
            <a:r>
              <a:rPr lang="en-US" sz="2400" dirty="0" smtClean="0"/>
              <a:t>of Graph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Basic Terminology used in  </a:t>
            </a:r>
            <a:r>
              <a:rPr lang="en-US" sz="2400" dirty="0" smtClean="0"/>
              <a:t>Graph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Representation of Graph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123728" y="1412776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INTRODUCTION TO GRAPHS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05340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292" y="-27384"/>
            <a:ext cx="9486291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-342292" y="1172089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59773" y="1187588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30" y="1001860"/>
            <a:ext cx="7848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IN" dirty="0"/>
          </a:p>
        </p:txBody>
      </p:sp>
      <p:pic>
        <p:nvPicPr>
          <p:cNvPr id="1026" name="Picture 2" descr="Ezo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-212725"/>
            <a:ext cx="126532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0357" y="3655590"/>
            <a:ext cx="84188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494076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558" y="260930"/>
            <a:ext cx="9192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Summary 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4611" y="1373924"/>
            <a:ext cx="3733800" cy="44100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9652" y="1531515"/>
            <a:ext cx="14382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2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458149"/>
            <a:ext cx="874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REVIEW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004" y="1131316"/>
            <a:ext cx="9071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79512" y="1759663"/>
            <a:ext cx="88919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buFont typeface="Wingdings" panose="05000000000000000000" pitchFamily="2" charset="2"/>
              <a:buChar char="Ø"/>
            </a:pPr>
            <a:r>
              <a:rPr lang="en-US" sz="2400" dirty="0"/>
              <a:t>A graph is a non-linear </a:t>
            </a:r>
            <a:r>
              <a:rPr lang="en-US" sz="2400" dirty="0" smtClean="0"/>
              <a:t>data </a:t>
            </a:r>
            <a:r>
              <a:rPr lang="en-US" sz="2400" dirty="0"/>
              <a:t>structure made up of nodes or vertices and edges. </a:t>
            </a:r>
            <a:endParaRPr lang="en-US" sz="2400" dirty="0" smtClean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dirty="0"/>
              <a:t>There are the two most common ways to represent a graph 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Adjacency Matrix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Adjacency List</a:t>
            </a:r>
          </a:p>
          <a:p>
            <a:pPr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indent="-34290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65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>
            <a:off x="1" y="824789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07" y="823656"/>
            <a:ext cx="874846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Q1 </a:t>
            </a:r>
            <a:r>
              <a:rPr lang="en-US" dirty="0"/>
              <a:t>A person wants to visit some places. He starts from a vertex and then wants to visit every place connected to this vertex and so on. What algorithm he should use?</a:t>
            </a:r>
            <a:br>
              <a:rPr lang="en-US" dirty="0"/>
            </a:br>
            <a:r>
              <a:rPr lang="en-US" dirty="0"/>
              <a:t>a) Depth First Search</a:t>
            </a:r>
            <a:br>
              <a:rPr lang="en-US" dirty="0"/>
            </a:br>
            <a:r>
              <a:rPr lang="en-US" dirty="0"/>
              <a:t>b) Breadth First Search</a:t>
            </a:r>
            <a:br>
              <a:rPr lang="en-US" dirty="0"/>
            </a:br>
            <a:r>
              <a:rPr lang="en-US" dirty="0"/>
              <a:t>c) Trim’s algorithm</a:t>
            </a:r>
            <a:br>
              <a:rPr lang="en-US" dirty="0"/>
            </a:br>
            <a:r>
              <a:rPr lang="en-US" dirty="0"/>
              <a:t>d) </a:t>
            </a:r>
            <a:r>
              <a:rPr lang="en-US" dirty="0" err="1"/>
              <a:t>Kruskal’s</a:t>
            </a:r>
            <a:r>
              <a:rPr lang="en-US" dirty="0"/>
              <a:t> algorithm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/>
              <a:t>Answer </a:t>
            </a:r>
            <a:r>
              <a:rPr lang="en-US" b="1" dirty="0" smtClean="0"/>
              <a:t>(B)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Q2 </a:t>
            </a:r>
            <a:r>
              <a:rPr lang="en-US" dirty="0"/>
              <a:t>Which of the following is not an application of Breadth First Search?</a:t>
            </a:r>
            <a:br>
              <a:rPr lang="en-US" dirty="0"/>
            </a:br>
            <a:r>
              <a:rPr lang="en-US" dirty="0"/>
              <a:t>a) Finding shortest path between two nodes</a:t>
            </a:r>
            <a:br>
              <a:rPr lang="en-US" dirty="0"/>
            </a:br>
            <a:r>
              <a:rPr lang="en-US" dirty="0"/>
              <a:t>b) Finding </a:t>
            </a:r>
            <a:r>
              <a:rPr lang="en-US" dirty="0" err="1"/>
              <a:t>bipartiteness</a:t>
            </a:r>
            <a:r>
              <a:rPr lang="en-US" dirty="0"/>
              <a:t> of a graph</a:t>
            </a:r>
            <a:br>
              <a:rPr lang="en-US" dirty="0"/>
            </a:br>
            <a:r>
              <a:rPr lang="en-US" dirty="0"/>
              <a:t>c) GPS navigation system</a:t>
            </a:r>
            <a:br>
              <a:rPr lang="en-US" dirty="0"/>
            </a:br>
            <a:r>
              <a:rPr lang="en-US" dirty="0"/>
              <a:t>d) Path </a:t>
            </a:r>
            <a:r>
              <a:rPr lang="en-US" dirty="0" smtClean="0"/>
              <a:t>Finding</a:t>
            </a:r>
          </a:p>
          <a:p>
            <a:endParaRPr lang="en-US" b="1" dirty="0"/>
          </a:p>
          <a:p>
            <a:r>
              <a:rPr lang="en-US" b="1" dirty="0"/>
              <a:t>Answer </a:t>
            </a:r>
            <a:r>
              <a:rPr lang="en-US" b="1" dirty="0" smtClean="0"/>
              <a:t>(D)</a:t>
            </a:r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endParaRPr lang="pt-BR" dirty="0" smtClean="0"/>
          </a:p>
          <a:p>
            <a:r>
              <a:rPr lang="pt-BR" dirty="0"/>
              <a:t/>
            </a:r>
            <a:br>
              <a:rPr lang="pt-BR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Test Your Knowledge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26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>
            <a:off x="1" y="824789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07" y="823656"/>
            <a:ext cx="874846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Q3 </a:t>
            </a:r>
            <a:r>
              <a:rPr lang="en-US" dirty="0"/>
              <a:t> In BFS, how many times a node is visited?</a:t>
            </a:r>
            <a:br>
              <a:rPr lang="en-US" dirty="0"/>
            </a:br>
            <a:r>
              <a:rPr lang="en-US" dirty="0"/>
              <a:t>a) Once</a:t>
            </a:r>
            <a:br>
              <a:rPr lang="en-US" dirty="0"/>
            </a:br>
            <a:r>
              <a:rPr lang="en-US" dirty="0"/>
              <a:t>b) Twice</a:t>
            </a:r>
            <a:br>
              <a:rPr lang="en-US" dirty="0"/>
            </a:br>
            <a:r>
              <a:rPr lang="en-US" dirty="0"/>
              <a:t>c) Equivalent to number of </a:t>
            </a:r>
            <a:r>
              <a:rPr lang="en-US" dirty="0" err="1"/>
              <a:t>indegree</a:t>
            </a:r>
            <a:r>
              <a:rPr lang="en-US" dirty="0"/>
              <a:t> of the node</a:t>
            </a:r>
            <a:br>
              <a:rPr lang="en-US" dirty="0"/>
            </a:br>
            <a:r>
              <a:rPr lang="en-US" dirty="0"/>
              <a:t>d) Thrice</a:t>
            </a:r>
            <a:endParaRPr lang="en-US" b="1" dirty="0" smtClean="0"/>
          </a:p>
          <a:p>
            <a:r>
              <a:rPr lang="en-US" b="1" dirty="0"/>
              <a:t>Answer </a:t>
            </a:r>
            <a:r>
              <a:rPr lang="en-US" b="1" dirty="0" smtClean="0"/>
              <a:t>(C)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Q4 </a:t>
            </a:r>
            <a:r>
              <a:rPr lang="en-US" dirty="0"/>
              <a:t>For the given graph(G), which of the following statements is true</a:t>
            </a:r>
            <a:r>
              <a:rPr lang="en-US" dirty="0" smtClean="0"/>
              <a:t>?</a:t>
            </a:r>
          </a:p>
          <a:p>
            <a:r>
              <a:rPr lang="en-US" dirty="0"/>
              <a:t>a) G is a complete graph</a:t>
            </a:r>
            <a:br>
              <a:rPr lang="en-US" dirty="0"/>
            </a:br>
            <a:r>
              <a:rPr lang="en-US" dirty="0"/>
              <a:t>b) G is not a connected graph</a:t>
            </a:r>
            <a:br>
              <a:rPr lang="en-US" dirty="0"/>
            </a:br>
            <a:r>
              <a:rPr lang="en-US" dirty="0"/>
              <a:t>c) The vertex connectivity of the graph is 2</a:t>
            </a:r>
            <a:br>
              <a:rPr lang="en-US" dirty="0"/>
            </a:br>
            <a:r>
              <a:rPr lang="en-US" dirty="0"/>
              <a:t>d) The edge connectivity of the graph is 1</a:t>
            </a:r>
            <a:endParaRPr lang="en-US" b="1" dirty="0"/>
          </a:p>
          <a:p>
            <a:r>
              <a:rPr lang="en-US" b="1" dirty="0"/>
              <a:t>Answer </a:t>
            </a:r>
            <a:r>
              <a:rPr lang="en-US" b="1" dirty="0" smtClean="0"/>
              <a:t>(C)</a:t>
            </a:r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endParaRPr lang="pt-BR" dirty="0" smtClean="0"/>
          </a:p>
          <a:p>
            <a:r>
              <a:rPr lang="pt-BR" dirty="0"/>
              <a:t/>
            </a:r>
            <a:br>
              <a:rPr lang="pt-BR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Test Your Knowledge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533" y="3645024"/>
            <a:ext cx="25908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550C769-3FF2-465E-2CF3-1703CA2E5E23}"/>
              </a:ext>
            </a:extLst>
          </p:cNvPr>
          <p:cNvCxnSpPr/>
          <p:nvPr/>
        </p:nvCxnSpPr>
        <p:spPr>
          <a:xfrm>
            <a:off x="1" y="824789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07" y="823656"/>
            <a:ext cx="874846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Q5 </a:t>
            </a:r>
            <a:r>
              <a:rPr lang="en-US" dirty="0"/>
              <a:t>Which of the following is true?</a:t>
            </a:r>
            <a:br>
              <a:rPr lang="en-US" dirty="0"/>
            </a:br>
            <a:r>
              <a:rPr lang="en-US" dirty="0"/>
              <a:t>a) A graph may contain no edges and many vertices</a:t>
            </a:r>
            <a:br>
              <a:rPr lang="en-US" dirty="0"/>
            </a:br>
            <a:r>
              <a:rPr lang="en-US" dirty="0"/>
              <a:t>b) A graph may contain many edges and no vertices</a:t>
            </a:r>
            <a:br>
              <a:rPr lang="en-US" dirty="0"/>
            </a:br>
            <a:r>
              <a:rPr lang="en-US" dirty="0"/>
              <a:t>c) A graph may contain no edges and no vertices</a:t>
            </a:r>
            <a:br>
              <a:rPr lang="en-US" dirty="0"/>
            </a:br>
            <a:r>
              <a:rPr lang="en-US" dirty="0"/>
              <a:t>d) A graph may contain no vertices and many </a:t>
            </a:r>
            <a:r>
              <a:rPr lang="en-US" dirty="0" smtClean="0"/>
              <a:t>edges</a:t>
            </a:r>
          </a:p>
          <a:p>
            <a:endParaRPr lang="en-US" b="1" dirty="0"/>
          </a:p>
          <a:p>
            <a:r>
              <a:rPr lang="en-US" b="1" dirty="0" smtClean="0"/>
              <a:t>Answer (B)</a:t>
            </a:r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Q6 </a:t>
            </a:r>
            <a:r>
              <a:rPr lang="en-US" dirty="0"/>
              <a:t>If a Graph Structured Stack contains {1,2,3,4} {1,5,3,4} {1,6,7,4} and {8,9,7,4}, what would be the source and sink vertices of the DAC?</a:t>
            </a:r>
            <a:br>
              <a:rPr lang="en-US" dirty="0"/>
            </a:br>
            <a:r>
              <a:rPr lang="en-US" dirty="0"/>
              <a:t>a) Source – 1, 8 Sink – 7,4</a:t>
            </a:r>
            <a:br>
              <a:rPr lang="en-US" dirty="0"/>
            </a:br>
            <a:r>
              <a:rPr lang="en-US" dirty="0"/>
              <a:t>b) Source – 1 Sink – 8,4</a:t>
            </a:r>
            <a:br>
              <a:rPr lang="en-US" dirty="0"/>
            </a:br>
            <a:r>
              <a:rPr lang="en-US" dirty="0"/>
              <a:t>c) Source – 1, 8 Sink – 4</a:t>
            </a:r>
            <a:br>
              <a:rPr lang="en-US" dirty="0"/>
            </a:br>
            <a:r>
              <a:rPr lang="en-US" dirty="0"/>
              <a:t>d) Source – 4, Sink – 1,8</a:t>
            </a:r>
            <a:endParaRPr lang="en-US" b="1" dirty="0"/>
          </a:p>
          <a:p>
            <a:r>
              <a:rPr lang="en-US" b="1" dirty="0"/>
              <a:t>Answer </a:t>
            </a:r>
            <a:r>
              <a:rPr lang="en-US" b="1" dirty="0" smtClean="0"/>
              <a:t>(C)</a:t>
            </a:r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endParaRPr lang="pt-BR" dirty="0" smtClean="0"/>
          </a:p>
          <a:p>
            <a:r>
              <a:rPr lang="pt-BR" dirty="0"/>
              <a:t/>
            </a:r>
            <a:br>
              <a:rPr lang="pt-BR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="" xmlns:a16="http://schemas.microsoft.com/office/drawing/2014/main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Test Your Knowledge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576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2" y="0"/>
            <a:ext cx="9144000" cy="6887292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560" y="1081481"/>
            <a:ext cx="6267764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endParaRPr lang="en-IN" sz="24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13692" y="980728"/>
            <a:ext cx="9144000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50" y="6278894"/>
            <a:ext cx="1808820" cy="2600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277634" y="1827625"/>
            <a:ext cx="6588732" cy="314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07000"/>
              </a:lnSpc>
            </a:pPr>
            <a:r>
              <a:rPr lang="en-US" sz="1350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1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1327" y="1653336"/>
            <a:ext cx="65613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35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511993"/>
            <a:ext cx="820891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hlinkClick r:id="rId5"/>
              </a:rPr>
              <a:t>https://www.boardinfinity.com/blog/graphs-in-data-structure</a:t>
            </a:r>
            <a:r>
              <a:rPr lang="en-IN" sz="2000" dirty="0" smtClean="0">
                <a:hlinkClick r:id="rId5"/>
              </a:rPr>
              <a:t>/</a:t>
            </a:r>
            <a:r>
              <a:rPr lang="en-IN" sz="2000" dirty="0" smtClean="0"/>
              <a:t>.</a:t>
            </a:r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hlinkClick r:id="rId6"/>
              </a:rPr>
              <a:t>https://www.geeksforgeeks.org/what-is-graph-data-structure</a:t>
            </a:r>
            <a:r>
              <a:rPr lang="en-IN" sz="2000" dirty="0" smtClean="0">
                <a:hlinkClick r:id="rId6"/>
              </a:rPr>
              <a:t>/</a:t>
            </a:r>
            <a:endParaRPr lang="en-IN" sz="2000" dirty="0" smtClean="0"/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hlinkClick r:id="rId7"/>
              </a:rPr>
              <a:t>https://</a:t>
            </a:r>
            <a:r>
              <a:rPr lang="en-IN" sz="2000" dirty="0" smtClean="0">
                <a:hlinkClick r:id="rId7"/>
              </a:rPr>
              <a:t>www.tutorialspoint.com/data_structures_algorithms/graph_data_structure.html</a:t>
            </a:r>
            <a:r>
              <a:rPr lang="en-IN" sz="2000" dirty="0" smtClean="0"/>
              <a:t>.</a:t>
            </a:r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hlinkClick r:id="rId8"/>
              </a:rPr>
              <a:t>https://</a:t>
            </a:r>
            <a:r>
              <a:rPr lang="en-IN" sz="2000" dirty="0" smtClean="0">
                <a:hlinkClick r:id="rId8"/>
              </a:rPr>
              <a:t>www.simplilearn.com/tutorials/data-structure-tutorial/graphs-in-data-structure</a:t>
            </a:r>
            <a:endParaRPr lang="en-IN" sz="2000" dirty="0" smtClean="0"/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hlinkClick r:id="rId9"/>
              </a:rPr>
              <a:t>https://www.geeksforgeeks.org/applications-of-graph-data-structure</a:t>
            </a:r>
            <a:r>
              <a:rPr lang="en-IN" sz="2000" dirty="0" smtClean="0">
                <a:hlinkClick r:id="rId9"/>
              </a:rPr>
              <a:t>/</a:t>
            </a:r>
            <a:endParaRPr lang="en-IN" sz="2000" dirty="0" smtClean="0"/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hlinkClick r:id="rId10"/>
              </a:rPr>
              <a:t>https://www.upgrad.com/blog/graphs-in-data-structure</a:t>
            </a:r>
            <a:r>
              <a:rPr lang="en-IN" sz="2000" dirty="0" smtClean="0">
                <a:hlinkClick r:id="rId10"/>
              </a:rPr>
              <a:t>/</a:t>
            </a:r>
            <a:endParaRPr lang="en-IN" sz="2000" dirty="0" smtClean="0"/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IN" sz="2000" dirty="0">
                <a:hlinkClick r:id="rId11"/>
              </a:rPr>
              <a:t>https://</a:t>
            </a:r>
            <a:r>
              <a:rPr lang="en-IN" sz="2000" dirty="0" smtClean="0">
                <a:hlinkClick r:id="rId11"/>
              </a:rPr>
              <a:t>www.youtube.com/watch?v=4IZ80K72OXo</a:t>
            </a:r>
            <a:endParaRPr lang="en-IN" sz="2000" dirty="0" smtClean="0"/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IN" sz="2000" dirty="0"/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IN" sz="2000" dirty="0"/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IN" sz="1350" dirty="0"/>
          </a:p>
          <a:p>
            <a:pPr marL="257175" indent="-257175">
              <a:buFont typeface="Wingdings" panose="05000000000000000000" pitchFamily="2" charset="2"/>
              <a:buChar char="Ø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IN" sz="135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03420"/>
            <a:ext cx="6267764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References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Swati, Ms Suman &amp; Ms Neetu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8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5696" y="2708920"/>
            <a:ext cx="565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60AA"/>
                </a:solidFill>
                <a:latin typeface="Garamond" pitchFamily="18" charset="0"/>
              </a:rPr>
              <a:t>THANK</a:t>
            </a:r>
            <a:r>
              <a:rPr lang="en-US" sz="7200" dirty="0">
                <a:latin typeface="Garamond" pitchFamily="18" charset="0"/>
              </a:rPr>
              <a:t> </a:t>
            </a:r>
            <a:r>
              <a:rPr lang="en-US" sz="7200" dirty="0">
                <a:solidFill>
                  <a:srgbClr val="E31E24"/>
                </a:solidFill>
                <a:latin typeface="Garamond" pitchFamily="18" charset="0"/>
              </a:rPr>
              <a:t>YOU</a:t>
            </a:r>
            <a:endParaRPr lang="en-IN" sz="72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64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ADB55-3C53-1960-9802-231A64EC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46D4054-DC68-23F6-F5BC-F7394AD9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550C769-3FF2-465E-2CF3-1703CA2E5E23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B7A1180-1697-901D-882B-382076FF1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03BD37-21B5-DEC3-9FF3-7821A9653240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1458149"/>
            <a:ext cx="874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64C06AB1-0FEA-D879-1F4C-A54AF13BB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7325"/>
            <a:ext cx="83570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RECAP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004" y="1131316"/>
            <a:ext cx="9071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79512" y="1759663"/>
            <a:ext cx="88919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buFont typeface="Wingdings" panose="05000000000000000000" pitchFamily="2" charset="2"/>
              <a:buChar char="Ø"/>
            </a:pPr>
            <a:r>
              <a:rPr lang="en-US" sz="2400" dirty="0"/>
              <a:t>A </a:t>
            </a:r>
            <a:r>
              <a:rPr lang="en-US" sz="2400" b="1" dirty="0"/>
              <a:t>threaded binary tree </a:t>
            </a:r>
            <a:r>
              <a:rPr lang="en-US" sz="2400" dirty="0"/>
              <a:t>is a type of binary trees in </a:t>
            </a:r>
            <a:r>
              <a:rPr lang="en-US" sz="2400" dirty="0" smtClean="0"/>
              <a:t>which:</a:t>
            </a:r>
          </a:p>
          <a:p>
            <a:pPr indent="-3429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A</a:t>
            </a:r>
            <a:r>
              <a:rPr lang="en-US" sz="2400" dirty="0" smtClean="0"/>
              <a:t>ll </a:t>
            </a:r>
            <a:r>
              <a:rPr lang="en-US" sz="2400" dirty="0"/>
              <a:t>left child pointers that are NULL (in Linked list representation) points to its in-order predecessor,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</a:t>
            </a:r>
            <a:r>
              <a:rPr lang="en-US" sz="2400" dirty="0" smtClean="0"/>
              <a:t>ll </a:t>
            </a:r>
            <a:r>
              <a:rPr lang="en-US" sz="2400" dirty="0"/>
              <a:t>right child pointers that are NULL (in Linked list representation) points to its in-order successor.</a:t>
            </a:r>
          </a:p>
        </p:txBody>
      </p:sp>
    </p:spTree>
    <p:extLst>
      <p:ext uri="{BB962C8B-B14F-4D97-AF65-F5344CB8AC3E}">
        <p14:creationId xmlns:p14="http://schemas.microsoft.com/office/powerpoint/2010/main" val="410997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8AF8E17-3BF5-9751-942D-65A32277A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BD2D022-93FA-2A31-2E26-7E72B3C3C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1ADCC02A-5AF8-1D8F-E326-994D9D7D7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651"/>
            <a:ext cx="93939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Applications of Graph in Real World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B4085878-D9CE-8CF5-C473-1FE98FFF1D5A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2F22722-7D99-9D55-209A-9C9256023D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42148AE-576B-FD01-C9AA-823C813591F2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390464"/>
            <a:ext cx="7920880" cy="4104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739449" y="1061448"/>
            <a:ext cx="37564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social media networking sites like </a:t>
            </a:r>
            <a:r>
              <a:rPr lang="en-US" dirty="0" err="1"/>
              <a:t>Linkedin</a:t>
            </a:r>
            <a:r>
              <a:rPr lang="en-US" dirty="0"/>
              <a:t> and Facebook </a:t>
            </a:r>
            <a:r>
              <a:rPr lang="en-US" dirty="0" smtClean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odel </a:t>
            </a:r>
            <a:r>
              <a:rPr lang="en-US" dirty="0"/>
              <a:t>transportation systems, </a:t>
            </a:r>
            <a:r>
              <a:rPr lang="en-US" dirty="0" smtClean="0"/>
              <a:t>to </a:t>
            </a:r>
            <a:r>
              <a:rPr lang="en-US" dirty="0"/>
              <a:t>find the shortest or quickest routes between locations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represent and analyze images and videos, such as tracking </a:t>
            </a:r>
            <a:r>
              <a:rPr lang="en-US" dirty="0" smtClean="0"/>
              <a:t>objects</a:t>
            </a:r>
            <a:r>
              <a:rPr lang="en-US" dirty="0"/>
              <a:t>. 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251" y="1875849"/>
            <a:ext cx="4155174" cy="27812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3677" y="4606416"/>
            <a:ext cx="3604788" cy="177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6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8AF8E17-3BF5-9751-942D-65A32277A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BD2D022-93FA-2A31-2E26-7E72B3C3C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1ADCC02A-5AF8-1D8F-E326-994D9D7D7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651"/>
            <a:ext cx="93939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Applications of Graph in Real World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B4085878-D9CE-8CF5-C473-1FE98FFF1D5A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2F22722-7D99-9D55-209A-9C9256023D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42148AE-576B-FD01-C9AA-823C813591F2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5536" y="1390464"/>
            <a:ext cx="7920880" cy="4104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1539544"/>
            <a:ext cx="8208912" cy="432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5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34C329F-E92F-EDD7-915A-56A8087A1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C24CFBBD-50BA-5AED-703C-8E89E17C0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6C8E47A3-19E5-2480-D729-7717BBFCF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20815"/>
            <a:ext cx="76386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Basic Introduction </a:t>
            </a:r>
            <a:r>
              <a:rPr lang="en-US" sz="3600" b="1" kern="10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of </a:t>
            </a:r>
            <a:r>
              <a:rPr lang="en-US" sz="3600" b="1" kern="10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Graphs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EE93A9F-B97B-AF76-6D55-820A501541FD}"/>
              </a:ext>
            </a:extLst>
          </p:cNvPr>
          <p:cNvCxnSpPr/>
          <p:nvPr/>
        </p:nvCxnSpPr>
        <p:spPr>
          <a:xfrm>
            <a:off x="1" y="774774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3F45274-10BE-0CF7-F6D8-B35FA20631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B0734EE-9746-9E1E-DD18-BF795A5F179F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887961"/>
            <a:ext cx="8892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 graph is a non-linear </a:t>
            </a:r>
            <a:r>
              <a:rPr lang="en-US" sz="2400" dirty="0" smtClean="0"/>
              <a:t>data </a:t>
            </a:r>
            <a:r>
              <a:rPr lang="en-US" sz="2400" dirty="0"/>
              <a:t>structure made up of nodes or vertices and edges.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/>
              <a:t>edges connect any two nodes in the graph, and the nodes are also known as vertices.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5925932"/>
            <a:ext cx="584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3924" y="2572848"/>
            <a:ext cx="4391025" cy="28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34C329F-E92F-EDD7-915A-56A8087A1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C24CFBBD-50BA-5AED-703C-8E89E17C0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6C8E47A3-19E5-2480-D729-7717BBFCF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20815"/>
            <a:ext cx="76386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Basic Introduction </a:t>
            </a:r>
            <a:r>
              <a:rPr lang="en-US" sz="3600" b="1" kern="10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of </a:t>
            </a:r>
            <a:r>
              <a:rPr lang="en-US" sz="3600" b="1" kern="10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Graphs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EE93A9F-B97B-AF76-6D55-820A501541FD}"/>
              </a:ext>
            </a:extLst>
          </p:cNvPr>
          <p:cNvCxnSpPr/>
          <p:nvPr/>
        </p:nvCxnSpPr>
        <p:spPr>
          <a:xfrm>
            <a:off x="1" y="774774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3F45274-10BE-0CF7-F6D8-B35FA20631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B0734EE-9746-9E1E-DD18-BF795A5F179F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887961"/>
            <a:ext cx="88924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You'll typically see mathematical notations representing graphs </a:t>
            </a:r>
            <a:r>
              <a:rPr lang="en-IN" sz="2400" dirty="0" smtClean="0"/>
              <a:t>as shown …</a:t>
            </a:r>
            <a:endParaRPr lang="en-IN" sz="2400" dirty="0"/>
          </a:p>
          <a:p>
            <a:r>
              <a:rPr lang="en-IN" sz="2400" i="1" dirty="0"/>
              <a:t>G = (V, E)</a:t>
            </a:r>
            <a:endParaRPr lang="en-IN" sz="2400" dirty="0"/>
          </a:p>
          <a:p>
            <a:r>
              <a:rPr lang="en-IN" sz="2400" i="1" dirty="0"/>
              <a:t>V = {</a:t>
            </a:r>
            <a:r>
              <a:rPr lang="en-IN" sz="2400" i="1" dirty="0" err="1"/>
              <a:t>a,b,c,d</a:t>
            </a:r>
            <a:r>
              <a:rPr lang="en-IN" sz="2400" i="1" dirty="0"/>
              <a:t>}</a:t>
            </a:r>
            <a:endParaRPr lang="en-IN" sz="2400" dirty="0"/>
          </a:p>
          <a:p>
            <a:r>
              <a:rPr lang="en-IN" sz="2400" i="1" dirty="0"/>
              <a:t>E = {{a, b}, {a, c}, {a, d}, {b, d}, {c, d}}</a:t>
            </a:r>
            <a:endParaRPr lang="en-IN" sz="2400" dirty="0"/>
          </a:p>
          <a:p>
            <a:r>
              <a:rPr lang="en-US" sz="2400" dirty="0"/>
              <a:t/>
            </a:r>
            <a:br>
              <a:rPr lang="en-US" sz="2400" dirty="0"/>
            </a:b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771800" y="5925932"/>
            <a:ext cx="5846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690" y="3020374"/>
            <a:ext cx="5096619" cy="342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4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1" y="1235756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FEE1B99-B51C-4A5A-108B-8445DFED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52421"/>
            <a:ext cx="84249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Basic Terminology in </a:t>
            </a: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Graph Data </a:t>
            </a: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Structure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30" y="1235756"/>
            <a:ext cx="7848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7504" y="1107776"/>
            <a:ext cx="87849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u="sng" dirty="0" smtClean="0">
              <a:solidFill>
                <a:srgbClr val="303030"/>
              </a:solidFill>
              <a:latin typeface="+mj-lt"/>
            </a:endParaRPr>
          </a:p>
          <a:p>
            <a:pPr algn="just"/>
            <a:r>
              <a:rPr lang="en-US" sz="2400" b="1" dirty="0"/>
              <a:t>Degree: </a:t>
            </a:r>
            <a:r>
              <a:rPr lang="en-US" sz="2400" dirty="0"/>
              <a:t>The degree of a vertex is the number of edges incident to it</a:t>
            </a:r>
            <a:endParaRPr lang="en-US" sz="2400" b="0" i="0" dirty="0">
              <a:solidFill>
                <a:srgbClr val="303030"/>
              </a:solidFill>
              <a:effectLst/>
              <a:latin typeface="+mj-lt"/>
            </a:endParaRPr>
          </a:p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</p:txBody>
      </p:sp>
      <p:pic>
        <p:nvPicPr>
          <p:cNvPr id="1026" name="Picture 2" descr="Ezo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-212725"/>
            <a:ext cx="126532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2743" y="2072040"/>
            <a:ext cx="3467100" cy="19716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7602" y="4254296"/>
            <a:ext cx="84188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/>
              <a:t>Path: </a:t>
            </a:r>
            <a:r>
              <a:rPr lang="en-US" sz="2400"/>
              <a:t>A path in a graph is a sequence of edges that connects two vertices</a:t>
            </a:r>
            <a:r>
              <a:rPr lang="en-US">
                <a:solidFill>
                  <a:srgbClr val="7F7F7F"/>
                </a:solidFill>
                <a:latin typeface="Mulish"/>
              </a:rPr>
              <a:t>.</a:t>
            </a:r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1994" y="5077068"/>
            <a:ext cx="26765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1" y="1235756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FEE1B99-B51C-4A5A-108B-8445DFED1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52421"/>
            <a:ext cx="84249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Basic Terminology in </a:t>
            </a:r>
            <a:r>
              <a:rPr lang="en-US" sz="3600" b="1" kern="100" dirty="0" smtClean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Graph Data </a:t>
            </a:r>
            <a:r>
              <a:rPr lang="en-US" sz="3600" b="1" kern="100" dirty="0">
                <a:solidFill>
                  <a:srgbClr val="E31E24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Structure</a:t>
            </a:r>
            <a:endParaRPr lang="en-IN" sz="3600" b="1" kern="100" dirty="0">
              <a:solidFill>
                <a:srgbClr val="E31E24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30" y="1235756"/>
            <a:ext cx="7848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7504" y="1107776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u="sng" dirty="0" smtClean="0">
              <a:solidFill>
                <a:srgbClr val="303030"/>
              </a:solidFill>
              <a:latin typeface="+mj-lt"/>
            </a:endParaRPr>
          </a:p>
          <a:p>
            <a:pPr algn="just"/>
            <a:r>
              <a:rPr lang="en-US" sz="2400" b="1" dirty="0"/>
              <a:t>Connected:</a:t>
            </a:r>
            <a:r>
              <a:rPr lang="en-US" sz="2400" dirty="0"/>
              <a:t> A graph is said to be a connected graph if a path exists between every pair of vertices.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</p:txBody>
      </p:sp>
      <p:pic>
        <p:nvPicPr>
          <p:cNvPr id="1026" name="Picture 2" descr="Ezoi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-212725"/>
            <a:ext cx="126532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7602" y="4254296"/>
            <a:ext cx="84188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Complete: </a:t>
            </a:r>
            <a:r>
              <a:rPr lang="en-US" sz="2400" dirty="0"/>
              <a:t>A graph is said to be a complete graph if there is an edge between every pair of vertices.</a:t>
            </a:r>
            <a:r>
              <a:rPr lang="en-US" dirty="0" smtClean="0">
                <a:solidFill>
                  <a:srgbClr val="7F7F7F"/>
                </a:solidFill>
                <a:latin typeface="Mulish"/>
              </a:rPr>
              <a:t>.</a:t>
            </a:r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6562" y="2288427"/>
            <a:ext cx="31908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8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9800</TotalTime>
  <Words>871</Words>
  <Application>Microsoft Office PowerPoint</Application>
  <PresentationFormat>On-screen Show (4:3)</PresentationFormat>
  <Paragraphs>241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Arial Black</vt:lpstr>
      <vt:lpstr>Arimo</vt:lpstr>
      <vt:lpstr>Calibri</vt:lpstr>
      <vt:lpstr>Garamond</vt:lpstr>
      <vt:lpstr>Mulish</vt:lpstr>
      <vt:lpstr>Sylfaen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Representing a Graph using Adjacency Matrix</vt:lpstr>
      <vt:lpstr>PowerPoint Presentation</vt:lpstr>
      <vt:lpstr>PowerPoint Presentation</vt:lpstr>
      <vt:lpstr>PowerPoint Presentation</vt:lpstr>
      <vt:lpstr>Representing a Graph using Adjacency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WEBDEV</dc:creator>
  <cp:lastModifiedBy>Microsoft account</cp:lastModifiedBy>
  <cp:revision>844</cp:revision>
  <cp:lastPrinted>2022-09-05T08:43:44Z</cp:lastPrinted>
  <dcterms:created xsi:type="dcterms:W3CDTF">2020-01-16T09:05:56Z</dcterms:created>
  <dcterms:modified xsi:type="dcterms:W3CDTF">2025-08-07T16:39:07Z</dcterms:modified>
</cp:coreProperties>
</file>