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895" r:id="rId2"/>
    <p:sldId id="716" r:id="rId3"/>
    <p:sldId id="718" r:id="rId4"/>
    <p:sldId id="726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891" r:id="rId16"/>
    <p:sldId id="892" r:id="rId17"/>
    <p:sldId id="885" r:id="rId18"/>
    <p:sldId id="744" r:id="rId19"/>
    <p:sldId id="745" r:id="rId20"/>
    <p:sldId id="747" r:id="rId21"/>
    <p:sldId id="746" r:id="rId22"/>
    <p:sldId id="748" r:id="rId23"/>
    <p:sldId id="749" r:id="rId24"/>
    <p:sldId id="750" r:id="rId25"/>
    <p:sldId id="751" r:id="rId26"/>
    <p:sldId id="752" r:id="rId27"/>
    <p:sldId id="753" r:id="rId28"/>
    <p:sldId id="893" r:id="rId29"/>
    <p:sldId id="894" r:id="rId30"/>
    <p:sldId id="757" r:id="rId31"/>
    <p:sldId id="888" r:id="rId32"/>
    <p:sldId id="754" r:id="rId33"/>
    <p:sldId id="755" r:id="rId34"/>
    <p:sldId id="756" r:id="rId35"/>
    <p:sldId id="872" r:id="rId36"/>
    <p:sldId id="886" r:id="rId37"/>
    <p:sldId id="810" r:id="rId3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9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8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9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35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9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7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6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56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8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5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05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5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35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80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31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6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5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29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00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03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8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4AD66B-D39F-9A85-D5E3-03BAF5CD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03AFF25-01D8-9077-3E21-0D0695DC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501B00-9F99-9B33-6FA8-BBDD29193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B8F968-BB44-95D9-C378-B56150E4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8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7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54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3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5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4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4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0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8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5if5mL4_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5if5mL4_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5if5mL4_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plilearn.com/tutorials/data-structure-tutorial/graphs-in-data-structur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tutorialspoint.com/data_structures_algorithms/graph_data_structur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what-is-graph-data-structure/" TargetMode="External"/><Relationship Id="rId11" Type="http://schemas.openxmlformats.org/officeDocument/2006/relationships/hyperlink" Target="https://www.youtube.com/watch?v=4IZ80K72OXo" TargetMode="External"/><Relationship Id="rId5" Type="http://schemas.openxmlformats.org/officeDocument/2006/relationships/hyperlink" Target="https://www.boardinfinity.com/blog/graphs-in-data-structure/" TargetMode="External"/><Relationship Id="rId10" Type="http://schemas.openxmlformats.org/officeDocument/2006/relationships/hyperlink" Target="https://www.upgrad.com/blog/graphs-in-data-structur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geeksforgeeks.org/applications-of-graph-data-structur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88" y="969957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46" y="4203550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1" y="2066484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2" y="3435669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1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58" y="1724705"/>
            <a:ext cx="8241556" cy="38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91" y="1665400"/>
            <a:ext cx="8458150" cy="40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02" y="1895063"/>
            <a:ext cx="8553400" cy="39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7" y="1620593"/>
            <a:ext cx="8453388" cy="45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16" y="1317139"/>
            <a:ext cx="8202750" cy="48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BFS traversal in Graph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BFS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130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void BFS(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startVertex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vector&lt;</a:t>
            </a:r>
            <a:r>
              <a:rPr lang="en-US" sz="2000" dirty="0" err="1"/>
              <a:t>bool</a:t>
            </a:r>
            <a:r>
              <a:rPr lang="en-US" sz="2000" dirty="0"/>
              <a:t>&gt; visited(</a:t>
            </a:r>
            <a:r>
              <a:rPr lang="en-US" sz="2000" dirty="0" err="1"/>
              <a:t>numVertices</a:t>
            </a:r>
            <a:r>
              <a:rPr lang="en-US" sz="2000" dirty="0"/>
              <a:t>, false);</a:t>
            </a:r>
          </a:p>
          <a:p>
            <a:r>
              <a:rPr lang="en-US" sz="2000" dirty="0"/>
              <a:t>        queue&lt;</a:t>
            </a:r>
            <a:r>
              <a:rPr lang="en-US" sz="2000" dirty="0" err="1"/>
              <a:t>int</a:t>
            </a:r>
            <a:r>
              <a:rPr lang="en-US" sz="2000" dirty="0"/>
              <a:t>&gt; q;</a:t>
            </a:r>
          </a:p>
          <a:p>
            <a:endParaRPr lang="en-US" sz="2000" dirty="0"/>
          </a:p>
          <a:p>
            <a:r>
              <a:rPr lang="en-US" sz="2000" dirty="0"/>
              <a:t>        visited[</a:t>
            </a:r>
            <a:r>
              <a:rPr lang="en-US" sz="2000" dirty="0" err="1"/>
              <a:t>startVertex</a:t>
            </a:r>
            <a:r>
              <a:rPr lang="en-US" sz="2000" dirty="0"/>
              <a:t>] = true;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q.push</a:t>
            </a:r>
            <a:r>
              <a:rPr lang="en-US" sz="2000" dirty="0"/>
              <a:t>(</a:t>
            </a:r>
            <a:r>
              <a:rPr lang="en-US" sz="2000" dirty="0" err="1"/>
              <a:t>startVertex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"BFS Traversal starting from vertex " &lt;&lt; </a:t>
            </a:r>
            <a:r>
              <a:rPr lang="en-US" sz="2000" dirty="0" err="1"/>
              <a:t>startVertex</a:t>
            </a:r>
            <a:r>
              <a:rPr lang="en-US" sz="2000" dirty="0"/>
              <a:t> &lt;&lt; ": </a:t>
            </a:r>
            <a:r>
              <a:rPr lang="en-US" sz="2000" dirty="0" smtClean="0"/>
              <a:t>";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29400" y="6366497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8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BFS traversal in Graph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BFS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130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while </a:t>
            </a:r>
            <a:r>
              <a:rPr lang="en-US" sz="2000" dirty="0"/>
              <a:t>(!</a:t>
            </a:r>
            <a:r>
              <a:rPr lang="en-US" sz="2000" dirty="0" err="1"/>
              <a:t>q.empty</a:t>
            </a:r>
            <a:r>
              <a:rPr lang="en-US" sz="2000" dirty="0"/>
              <a:t>())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vertex = </a:t>
            </a:r>
            <a:r>
              <a:rPr lang="en-US" sz="2000" dirty="0" err="1"/>
              <a:t>q.front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q.pop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cout</a:t>
            </a:r>
            <a:r>
              <a:rPr lang="en-US" sz="2000" dirty="0"/>
              <a:t> &lt;&lt; vertex &lt;&lt; " ";</a:t>
            </a:r>
          </a:p>
          <a:p>
            <a:endParaRPr lang="en-US" sz="2000" dirty="0"/>
          </a:p>
          <a:p>
            <a:r>
              <a:rPr lang="en-US" sz="2000" dirty="0"/>
              <a:t>    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adjVertex</a:t>
            </a:r>
            <a:r>
              <a:rPr lang="en-US" sz="2000" dirty="0"/>
              <a:t> : </a:t>
            </a:r>
            <a:r>
              <a:rPr lang="en-US" sz="2000" dirty="0" err="1"/>
              <a:t>adjList</a:t>
            </a:r>
            <a:r>
              <a:rPr lang="en-US" sz="2000" dirty="0"/>
              <a:t>[vertex]) {</a:t>
            </a:r>
          </a:p>
          <a:p>
            <a:r>
              <a:rPr lang="en-US" sz="2000" dirty="0"/>
              <a:t>                if (!visited[</a:t>
            </a:r>
            <a:r>
              <a:rPr lang="en-US" sz="2000" dirty="0" err="1"/>
              <a:t>adjVertex</a:t>
            </a:r>
            <a:r>
              <a:rPr lang="en-US" sz="2000" dirty="0"/>
              <a:t>]) {</a:t>
            </a:r>
          </a:p>
          <a:p>
            <a:r>
              <a:rPr lang="en-US" sz="2000" dirty="0"/>
              <a:t>                    visited[</a:t>
            </a:r>
            <a:r>
              <a:rPr lang="en-US" sz="2000" dirty="0" err="1"/>
              <a:t>adjVertex</a:t>
            </a:r>
            <a:r>
              <a:rPr lang="en-US" sz="2000" dirty="0"/>
              <a:t>] = true;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q.push</a:t>
            </a:r>
            <a:r>
              <a:rPr lang="en-US" sz="2000" dirty="0"/>
              <a:t>(</a:t>
            </a:r>
            <a:r>
              <a:rPr lang="en-US" sz="2000" dirty="0" err="1"/>
              <a:t>adjVertex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29400" y="6366497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22435" y="6318180"/>
            <a:ext cx="6532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here :https</a:t>
            </a:r>
            <a:r>
              <a:rPr lang="en-IN" dirty="0">
                <a:hlinkClick r:id="rId3"/>
              </a:rPr>
              <a:t>://onlinegdb.com/m5if5mL4</a:t>
            </a:r>
            <a:r>
              <a:rPr lang="en-IN" dirty="0" smtClean="0">
                <a:hlinkClick r:id="rId3"/>
              </a:rPr>
              <a:t>_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2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520063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6" y="5589241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277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0192" y="1343487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385646" y="2024844"/>
            <a:ext cx="66967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43120"/>
            <a:ext cx="6536390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27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What Approach do you follow in solving a MAZE ?</a:t>
            </a:r>
            <a:endParaRPr lang="en-IN" sz="27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562" y="2070108"/>
            <a:ext cx="3399158" cy="1828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969" y="2159329"/>
            <a:ext cx="3302166" cy="175170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03748" y="4150080"/>
            <a:ext cx="4860540" cy="7560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DEPTH FIRST SEARCH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 (Depth-First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b="1" dirty="0" smtClean="0"/>
              <a:t>Depth-First </a:t>
            </a:r>
            <a:r>
              <a:rPr lang="en-US" sz="2400" b="1" dirty="0"/>
              <a:t>Search </a:t>
            </a:r>
            <a:r>
              <a:rPr lang="en-US" sz="2400" b="1" dirty="0" smtClean="0"/>
              <a:t>(DFS</a:t>
            </a:r>
            <a:r>
              <a:rPr lang="en-US" sz="2400" b="1" dirty="0"/>
              <a:t>)</a:t>
            </a:r>
            <a:r>
              <a:rPr lang="en-US" sz="2400" dirty="0"/>
              <a:t> is a graph traversal algorithm, </a:t>
            </a:r>
            <a:r>
              <a:rPr lang="en-US" sz="2400" dirty="0" smtClean="0"/>
              <a:t>which starts </a:t>
            </a:r>
            <a:r>
              <a:rPr lang="en-US" sz="2400" dirty="0"/>
              <a:t>at the root node </a:t>
            </a:r>
            <a:r>
              <a:rPr lang="en-US" sz="2400" dirty="0" smtClean="0"/>
              <a:t>and </a:t>
            </a:r>
            <a:r>
              <a:rPr lang="en-US" sz="2400" dirty="0"/>
              <a:t>examines each branch as far as possible before backtracking.</a:t>
            </a: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460165" y="3150823"/>
            <a:ext cx="5208179" cy="3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314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DFS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827584" y="1088048"/>
            <a:ext cx="7970651" cy="522127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 SET STATUS = 1 (ready state) for each node in G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 Push the starting node A on the stack and set its STATUS = 2 (waiting state)</a:t>
            </a:r>
          </a:p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 Repeat Steps 4 and 5 until STACK is empty</a:t>
            </a:r>
          </a:p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 Pop the top node N. Process it and set its STATUS = 3 (processed state)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0CE4655-45F0-8225-0B3B-452512BC49A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36DC02-599B-DF7E-0281-3D512FA448D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2" y="2732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2025551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</a:t>
            </a:r>
            <a:r>
              <a:rPr lang="en-US" sz="3200" b="1" dirty="0" smtClean="0"/>
              <a:t>53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3110811"/>
            <a:ext cx="6192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/>
              <a:t>Traversal </a:t>
            </a:r>
            <a:r>
              <a:rPr lang="en-US" sz="2400" dirty="0" smtClean="0"/>
              <a:t>Techniques of Graph :BFS and DFS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Brainstorming Session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141277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 TO GRAPHS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534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314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DFS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899592" y="1088049"/>
            <a:ext cx="7898643" cy="4645208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5:</a:t>
            </a:r>
            <a:r>
              <a:rPr lang="en-US" dirty="0"/>
              <a:t> Push on the stack all the neighbors of N that are in the ready state (whose STATUS = 1) and set their STATUS = 2 (waiting state)</a:t>
            </a:r>
          </a:p>
          <a:p>
            <a:pPr marL="0" indent="0">
              <a:buNone/>
            </a:pPr>
            <a:r>
              <a:rPr lang="en-US" dirty="0"/>
              <a:t>[END OF LOOP]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0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707" y="358113"/>
            <a:ext cx="8513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28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D</a:t>
            </a:r>
            <a:r>
              <a:rPr lang="en-US" sz="28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n-IN" sz="28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Pseudo code</a:t>
            </a:r>
            <a:endParaRPr lang="en-IN" sz="28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2000" y="1096777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621" y="86756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1101872" y="1166612"/>
            <a:ext cx="7214544" cy="5070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630491" y="133597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DFS(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G,v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   ( v is the vertex where the search starts )  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inter-regular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S := {};   ( start with an empty stack )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each vertex u, set visited[u] :=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 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inter-regular"/>
              </a:rPr>
              <a:t>push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S, v;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(S is not empty)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do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u := pop S;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(not visited[u]) then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visited[u] :=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true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each unvisited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neighbour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w of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u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  push S, w;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end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end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     END DFS()  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588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08" y="1625929"/>
            <a:ext cx="7334969" cy="43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59" y="1641034"/>
            <a:ext cx="7543949" cy="41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79" y="1480231"/>
            <a:ext cx="8628201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484784"/>
            <a:ext cx="8621413" cy="4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7" y="1666628"/>
            <a:ext cx="8395355" cy="43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DFS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58" y="1329660"/>
            <a:ext cx="7726268" cy="48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 fontScale="90000"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DFS traversal in Graph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  <a:r>
              <a:rPr lang="en-US" sz="2400" b="1" dirty="0" smtClean="0">
                <a:solidFill>
                  <a:schemeClr val="tx1"/>
                </a:solidFill>
              </a:rPr>
              <a:t>FS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130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/>
              <a:t>void </a:t>
            </a:r>
            <a:r>
              <a:rPr lang="en-US" sz="2000" dirty="0" err="1"/>
              <a:t>DFSUtil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vertex, vector&lt;</a:t>
            </a:r>
            <a:r>
              <a:rPr lang="en-US" sz="2000" dirty="0" err="1"/>
              <a:t>bool</a:t>
            </a:r>
            <a:r>
              <a:rPr lang="en-US" sz="2000" dirty="0"/>
              <a:t>&gt;&amp; visited) {</a:t>
            </a:r>
          </a:p>
          <a:p>
            <a:r>
              <a:rPr lang="en-US" sz="2000" dirty="0"/>
              <a:t>        visited[vertex] = true;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vertex &lt;&lt; " ";</a:t>
            </a:r>
          </a:p>
          <a:p>
            <a:endParaRPr lang="en-US" sz="2000" dirty="0"/>
          </a:p>
          <a:p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adjVertex</a:t>
            </a:r>
            <a:r>
              <a:rPr lang="en-US" sz="2000" dirty="0"/>
              <a:t> : </a:t>
            </a:r>
            <a:r>
              <a:rPr lang="en-US" sz="2000" dirty="0" err="1"/>
              <a:t>adjList</a:t>
            </a:r>
            <a:r>
              <a:rPr lang="en-US" sz="2000" dirty="0"/>
              <a:t>[vertex]) {</a:t>
            </a:r>
          </a:p>
          <a:p>
            <a:r>
              <a:rPr lang="en-US" sz="2000" dirty="0"/>
              <a:t>            if (!visited[</a:t>
            </a:r>
            <a:r>
              <a:rPr lang="en-US" sz="2000" dirty="0" err="1"/>
              <a:t>adjVertex</a:t>
            </a:r>
            <a:r>
              <a:rPr lang="en-US" sz="2000" dirty="0"/>
              <a:t>])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DFSUtil</a:t>
            </a:r>
            <a:r>
              <a:rPr lang="en-US" sz="2000" dirty="0"/>
              <a:t>(</a:t>
            </a:r>
            <a:r>
              <a:rPr lang="en-US" sz="2000" dirty="0" err="1"/>
              <a:t>adjVertex</a:t>
            </a:r>
            <a:r>
              <a:rPr lang="en-US" sz="2000" dirty="0"/>
              <a:t>, visited);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29400" y="6366497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22435" y="6318180"/>
            <a:ext cx="6532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here :https</a:t>
            </a:r>
            <a:r>
              <a:rPr lang="en-IN" dirty="0">
                <a:hlinkClick r:id="rId3"/>
              </a:rPr>
              <a:t>://onlinegdb.com/m5if5mL4</a:t>
            </a:r>
            <a:r>
              <a:rPr lang="en-IN" dirty="0" smtClean="0">
                <a:hlinkClick r:id="rId3"/>
              </a:rPr>
              <a:t>_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3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 fontScale="90000"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DFS traversal in Graph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  <a:r>
              <a:rPr lang="en-US" sz="2400" b="1" dirty="0" smtClean="0">
                <a:solidFill>
                  <a:schemeClr val="tx1"/>
                </a:solidFill>
              </a:rPr>
              <a:t>FS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130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void DFS(int startVertex) {</a:t>
            </a:r>
          </a:p>
          <a:p>
            <a:r>
              <a:rPr lang="en-US" sz="2000"/>
              <a:t>        vector&lt;bool&gt; visited(numVertices, false);</a:t>
            </a:r>
          </a:p>
          <a:p>
            <a:r>
              <a:rPr lang="en-US" sz="2000"/>
              <a:t>        cout &lt;&lt; "DFS Traversal starting from vertex " &lt;&lt; startVertex &lt;&lt; ": ";</a:t>
            </a:r>
          </a:p>
          <a:p>
            <a:r>
              <a:rPr lang="en-US" sz="2000"/>
              <a:t>        DFSUtil(startVertex, visited);</a:t>
            </a:r>
          </a:p>
          <a:p>
            <a:r>
              <a:rPr lang="en-US" sz="2000"/>
              <a:t>        cout &lt;&lt; endl;</a:t>
            </a:r>
          </a:p>
          <a:p>
            <a:r>
              <a:rPr lang="en-US" sz="2000"/>
              <a:t>    }</a:t>
            </a:r>
          </a:p>
          <a:p>
            <a:r>
              <a:rPr lang="en-US" sz="2000"/>
              <a:t>};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29400" y="6366497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22435" y="6318180"/>
            <a:ext cx="6532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here :https</a:t>
            </a:r>
            <a:r>
              <a:rPr lang="en-IN" dirty="0">
                <a:hlinkClick r:id="rId3"/>
              </a:rPr>
              <a:t>://onlinegdb.com/m5if5mL4</a:t>
            </a:r>
            <a:r>
              <a:rPr lang="en-IN" dirty="0" smtClean="0">
                <a:hlinkClick r:id="rId3"/>
              </a:rPr>
              <a:t>_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6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4C329F-E92F-EDD7-915A-56A8087A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24CFBBD-50BA-5AED-703C-8E89E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C8E47A3-19E5-2480-D729-7717BBFC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918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EE93A9F-B97B-AF76-6D55-820A501541FD}"/>
              </a:ext>
            </a:extLst>
          </p:cNvPr>
          <p:cNvCxnSpPr/>
          <p:nvPr/>
        </p:nvCxnSpPr>
        <p:spPr>
          <a:xfrm>
            <a:off x="1" y="77477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F45274-10BE-0CF7-F6D8-B35FA2063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0734EE-9746-9E1E-DD18-BF795A5F179F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87961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graph is a non-linear </a:t>
            </a:r>
            <a:r>
              <a:rPr lang="en-US" sz="2400" dirty="0" smtClean="0"/>
              <a:t>data </a:t>
            </a:r>
            <a:r>
              <a:rPr lang="en-US" sz="2400" dirty="0"/>
              <a:t>structure made up of nodes or vertices and edges.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edges connect any two nodes in the graph, and the nodes are also known as vertices.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925932"/>
            <a:ext cx="584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924" y="2572848"/>
            <a:ext cx="4391025" cy="28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8" y="-544122"/>
            <a:ext cx="874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Q1 Consider a Graph G and Perform the graph traversal using BFS and DFS  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Exercise Question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57" y="1896565"/>
            <a:ext cx="7162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1759663"/>
            <a:ext cx="8891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Graph traversal is a method used to search nodes in a graph. 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There are two traversal Techniques :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Breadth First Search  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Depth First Search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5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Q1 </a:t>
            </a:r>
            <a:r>
              <a:rPr lang="en-US" dirty="0"/>
              <a:t>A person wants to visit some places. He starts from a vertex and then wants to visit every place connected to this vertex and so on. What algorithm he should use?</a:t>
            </a:r>
            <a:br>
              <a:rPr lang="en-US" dirty="0"/>
            </a:br>
            <a:r>
              <a:rPr lang="en-US" dirty="0"/>
              <a:t>a) Depth First Search</a:t>
            </a:r>
            <a:br>
              <a:rPr lang="en-US" dirty="0"/>
            </a:br>
            <a:r>
              <a:rPr lang="en-US" dirty="0"/>
              <a:t>b) Breadth First Search</a:t>
            </a:r>
            <a:br>
              <a:rPr lang="en-US" dirty="0"/>
            </a:br>
            <a:r>
              <a:rPr lang="en-US" dirty="0"/>
              <a:t>c) Trim’s algorithm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Answer </a:t>
            </a:r>
            <a:r>
              <a:rPr lang="en-US" b="1" dirty="0" smtClean="0"/>
              <a:t>(B)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Q2 </a:t>
            </a:r>
            <a:r>
              <a:rPr lang="en-US" dirty="0"/>
              <a:t>Which of the following is not an application of Breadth First Search?</a:t>
            </a:r>
            <a:br>
              <a:rPr lang="en-US" dirty="0"/>
            </a:br>
            <a:r>
              <a:rPr lang="en-US" dirty="0"/>
              <a:t>a) Finding shortest path between two nodes</a:t>
            </a:r>
            <a:br>
              <a:rPr lang="en-US" dirty="0"/>
            </a:br>
            <a:r>
              <a:rPr lang="en-US" dirty="0"/>
              <a:t>b) Finding </a:t>
            </a:r>
            <a:r>
              <a:rPr lang="en-US" dirty="0" err="1"/>
              <a:t>bipartiteness</a:t>
            </a:r>
            <a:r>
              <a:rPr lang="en-US" dirty="0"/>
              <a:t> of a graph</a:t>
            </a:r>
            <a:br>
              <a:rPr lang="en-US" dirty="0"/>
            </a:br>
            <a:r>
              <a:rPr lang="en-US" dirty="0"/>
              <a:t>c) GPS navigation system</a:t>
            </a:r>
            <a:br>
              <a:rPr lang="en-US" dirty="0"/>
            </a:br>
            <a:r>
              <a:rPr lang="en-US" dirty="0"/>
              <a:t>d) Path </a:t>
            </a:r>
            <a:r>
              <a:rPr lang="en-US" dirty="0" smtClean="0"/>
              <a:t>Finding</a:t>
            </a:r>
          </a:p>
          <a:p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(D)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2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Q3 </a:t>
            </a:r>
            <a:r>
              <a:rPr lang="en-US" dirty="0"/>
              <a:t> In BFS, how many times a node is visited?</a:t>
            </a:r>
            <a:br>
              <a:rPr lang="en-US" dirty="0"/>
            </a:br>
            <a:r>
              <a:rPr lang="en-US" dirty="0"/>
              <a:t>a) Once</a:t>
            </a:r>
            <a:br>
              <a:rPr lang="en-US" dirty="0"/>
            </a:br>
            <a:r>
              <a:rPr lang="en-US" dirty="0"/>
              <a:t>b) Twice</a:t>
            </a:r>
            <a:br>
              <a:rPr lang="en-US" dirty="0"/>
            </a:br>
            <a:r>
              <a:rPr lang="en-US" dirty="0"/>
              <a:t>c) Equivalent to number of </a:t>
            </a:r>
            <a:r>
              <a:rPr lang="en-US" dirty="0" err="1"/>
              <a:t>indegree</a:t>
            </a:r>
            <a:r>
              <a:rPr lang="en-US" dirty="0"/>
              <a:t> of the node</a:t>
            </a:r>
            <a:br>
              <a:rPr lang="en-US" dirty="0"/>
            </a:br>
            <a:r>
              <a:rPr lang="en-US" dirty="0"/>
              <a:t>d) Thrice</a:t>
            </a:r>
            <a:endParaRPr lang="en-US" b="1" dirty="0" smtClean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Q4 </a:t>
            </a:r>
            <a:r>
              <a:rPr lang="en-US" dirty="0"/>
              <a:t>For the given graph(G), which of the following statements is true</a:t>
            </a:r>
            <a:r>
              <a:rPr lang="en-US" dirty="0" smtClean="0"/>
              <a:t>?</a:t>
            </a:r>
          </a:p>
          <a:p>
            <a:r>
              <a:rPr lang="en-US" dirty="0"/>
              <a:t>a) G is a complete graph</a:t>
            </a:r>
            <a:br>
              <a:rPr lang="en-US" dirty="0"/>
            </a:br>
            <a:r>
              <a:rPr lang="en-US" dirty="0"/>
              <a:t>b) G is not a connected graph</a:t>
            </a:r>
            <a:br>
              <a:rPr lang="en-US" dirty="0"/>
            </a:br>
            <a:r>
              <a:rPr lang="en-US" dirty="0"/>
              <a:t>c) The vertex connectivity of the graph is 2</a:t>
            </a:r>
            <a:br>
              <a:rPr lang="en-US" dirty="0"/>
            </a:br>
            <a:r>
              <a:rPr lang="en-US" dirty="0"/>
              <a:t>d) The edge connectivity of the graph is 1</a:t>
            </a:r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533" y="3645024"/>
            <a:ext cx="2590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Q5 </a:t>
            </a:r>
            <a:r>
              <a:rPr lang="en-US" dirty="0"/>
              <a:t>Which of the following is true?</a:t>
            </a:r>
            <a:br>
              <a:rPr lang="en-US" dirty="0"/>
            </a:br>
            <a:r>
              <a:rPr lang="en-US" dirty="0"/>
              <a:t>a) A graph may contain no edges and many vertices</a:t>
            </a:r>
            <a:br>
              <a:rPr lang="en-US" dirty="0"/>
            </a:br>
            <a:r>
              <a:rPr lang="en-US" dirty="0"/>
              <a:t>b) A graph may contain many edges and no vertices</a:t>
            </a:r>
            <a:br>
              <a:rPr lang="en-US" dirty="0"/>
            </a:br>
            <a:r>
              <a:rPr lang="en-US" dirty="0"/>
              <a:t>c) A graph may contain no edges and no vertices</a:t>
            </a:r>
            <a:br>
              <a:rPr lang="en-US" dirty="0"/>
            </a:br>
            <a:r>
              <a:rPr lang="en-US" dirty="0"/>
              <a:t>d) A graph may contain no vertices and many </a:t>
            </a:r>
            <a:r>
              <a:rPr lang="en-US" dirty="0" smtClean="0"/>
              <a:t>edges</a:t>
            </a:r>
          </a:p>
          <a:p>
            <a:endParaRPr lang="en-US" b="1" dirty="0"/>
          </a:p>
          <a:p>
            <a:r>
              <a:rPr lang="en-US" b="1" dirty="0" smtClean="0"/>
              <a:t>Answer (B)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Q6 </a:t>
            </a:r>
            <a:r>
              <a:rPr lang="en-US" dirty="0"/>
              <a:t>If a Graph Structured Stack contains {1,2,3,4} {1,5,3,4} {1,6,7,4} and {8,9,7,4}, what would be the source and sink vertices of the DAC?</a:t>
            </a:r>
            <a:br>
              <a:rPr lang="en-US" dirty="0"/>
            </a:br>
            <a:r>
              <a:rPr lang="en-US" dirty="0"/>
              <a:t>a) Source – 1, 8 Sink – 7,4</a:t>
            </a:r>
            <a:br>
              <a:rPr lang="en-US" dirty="0"/>
            </a:br>
            <a:r>
              <a:rPr lang="en-US" dirty="0"/>
              <a:t>b) Source – 1 Sink – 8,4</a:t>
            </a:r>
            <a:br>
              <a:rPr lang="en-US" dirty="0"/>
            </a:br>
            <a:r>
              <a:rPr lang="en-US" dirty="0"/>
              <a:t>c) Source – 1, 8 Sink – 4</a:t>
            </a:r>
            <a:br>
              <a:rPr lang="en-US" dirty="0"/>
            </a:br>
            <a:r>
              <a:rPr lang="en-US" dirty="0"/>
              <a:t>d) Source – 4, Sink – 1,8</a:t>
            </a:r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7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Q7 </a:t>
            </a:r>
            <a:r>
              <a:rPr lang="en-IN" dirty="0"/>
              <a:t>Consider the following graph</a:t>
            </a:r>
            <a:r>
              <a:rPr lang="en-IN" dirty="0" smtClean="0"/>
              <a:t>,</a:t>
            </a:r>
            <a:r>
              <a:rPr lang="en-IN" dirty="0"/>
              <a:t> Among the following </a:t>
            </a:r>
            <a:r>
              <a:rPr lang="en-IN" dirty="0" smtClean="0"/>
              <a:t>sequences:</a:t>
            </a:r>
            <a:r>
              <a:rPr lang="en-US" dirty="0"/>
              <a:t>Which are depth first traversals of the above graph?</a:t>
            </a:r>
            <a:endParaRPr lang="en-IN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dirty="0" smtClean="0"/>
              <a:t>I,II and IV only</a:t>
            </a:r>
          </a:p>
          <a:p>
            <a:pPr marL="342900" indent="-342900">
              <a:buAutoNum type="alphaLcParenR"/>
            </a:pPr>
            <a:r>
              <a:rPr lang="en-US" dirty="0" smtClean="0"/>
              <a:t>I and III only</a:t>
            </a:r>
          </a:p>
          <a:p>
            <a:pPr marL="342900" indent="-342900">
              <a:buFontTx/>
              <a:buAutoNum type="alphaLcParenR"/>
            </a:pPr>
            <a:r>
              <a:rPr lang="en-US" dirty="0" smtClean="0"/>
              <a:t>I,III </a:t>
            </a:r>
            <a:r>
              <a:rPr lang="en-US" dirty="0"/>
              <a:t>and IV </a:t>
            </a:r>
            <a:r>
              <a:rPr lang="en-US" dirty="0" smtClean="0"/>
              <a:t>only</a:t>
            </a:r>
          </a:p>
          <a:p>
            <a:pPr marL="342900" indent="-342900">
              <a:buFontTx/>
              <a:buAutoNum type="alphaLcParenR"/>
            </a:pP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and IV only</a:t>
            </a:r>
          </a:p>
          <a:p>
            <a:pPr marL="342900" indent="-342900">
              <a:buFontTx/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Answer (B)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810122"/>
            <a:ext cx="34290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68" y="2087726"/>
            <a:ext cx="2057400" cy="1057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5278367"/>
            <a:ext cx="122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Answer (C)</a:t>
            </a:r>
          </a:p>
        </p:txBody>
      </p:sp>
    </p:spTree>
    <p:extLst>
      <p:ext uri="{BB962C8B-B14F-4D97-AF65-F5344CB8AC3E}">
        <p14:creationId xmlns:p14="http://schemas.microsoft.com/office/powerpoint/2010/main" val="18532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0"/>
            <a:ext cx="9144000" cy="6887292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13692" y="980728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" y="6278894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277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327" y="1653336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11993"/>
            <a:ext cx="82089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5"/>
              </a:rPr>
              <a:t>https://www.boardinfinity.com/blog/graphs-in-data-structure</a:t>
            </a:r>
            <a:r>
              <a:rPr lang="en-IN" sz="2000" dirty="0" smtClean="0">
                <a:hlinkClick r:id="rId5"/>
              </a:rPr>
              <a:t>/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6"/>
              </a:rPr>
              <a:t>https://www.geeksforgeeks.org/what-is-graph-data-structure</a:t>
            </a:r>
            <a:r>
              <a:rPr lang="en-IN" sz="2000" dirty="0" smtClean="0">
                <a:hlinkClick r:id="rId6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7"/>
              </a:rPr>
              <a:t>https://</a:t>
            </a:r>
            <a:r>
              <a:rPr lang="en-IN" sz="2000" dirty="0" smtClean="0">
                <a:hlinkClick r:id="rId7"/>
              </a:rPr>
              <a:t>www.tutorialspoint.com/data_structures_algorithms/graph_data_structure.html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8"/>
              </a:rPr>
              <a:t>https://</a:t>
            </a:r>
            <a:r>
              <a:rPr lang="en-IN" sz="2000" dirty="0" smtClean="0">
                <a:hlinkClick r:id="rId8"/>
              </a:rPr>
              <a:t>www.simplilearn.com/tutorials/data-structure-tutorial/graphs-in-data-structure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9"/>
              </a:rPr>
              <a:t>https://www.geeksforgeeks.org/applications-of-graph-data-structure</a:t>
            </a:r>
            <a:r>
              <a:rPr lang="en-IN" sz="2000" dirty="0" smtClean="0">
                <a:hlinkClick r:id="rId9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0"/>
              </a:rPr>
              <a:t>https://www.upgrad.com/blog/graphs-in-data-structure</a:t>
            </a:r>
            <a:r>
              <a:rPr lang="en-IN" sz="2000" dirty="0" smtClean="0">
                <a:hlinkClick r:id="rId10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1"/>
              </a:rPr>
              <a:t>https://</a:t>
            </a:r>
            <a:r>
              <a:rPr lang="en-IN" sz="2000" dirty="0" smtClean="0">
                <a:hlinkClick r:id="rId11"/>
              </a:rPr>
              <a:t>www.youtube.com/watch?v=4IZ80K72OXo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03420"/>
            <a:ext cx="62677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 Traversal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Graph traversal is a method used to search nodes in a graph. </a:t>
            </a: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There are two traversal Techniques :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Breadth First Search  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Depth First Search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3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BFS (Breadth-First Search)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Breadth-First Search (BFS)</a:t>
            </a:r>
            <a:r>
              <a:rPr lang="en-US" sz="2400" dirty="0"/>
              <a:t> is a graph traversal algorithm, where we start from a selected(source) node and traverse the graph level by level, by exploring the neighbor nodes at each level.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743253" y="3528664"/>
            <a:ext cx="5433060" cy="25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285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BFS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827584" y="1088048"/>
            <a:ext cx="7970651" cy="522127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1 : </a:t>
            </a:r>
            <a:r>
              <a:rPr lang="en-US" dirty="0"/>
              <a:t>Define a queue based on the number of nodes.</a:t>
            </a:r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: </a:t>
            </a:r>
            <a:r>
              <a:rPr lang="en-US" dirty="0" smtClean="0"/>
              <a:t>Start </a:t>
            </a:r>
            <a:r>
              <a:rPr lang="en-US" dirty="0"/>
              <a:t>from any node, visit it, and add it to the queue.</a:t>
            </a:r>
          </a:p>
          <a:p>
            <a:pPr marL="0" indent="0">
              <a:buNone/>
            </a:pPr>
            <a:r>
              <a:rPr lang="en-US" dirty="0" smtClean="0"/>
              <a:t>Step 3 : Visit non-visited adjacent nodes in the queue.</a:t>
            </a:r>
          </a:p>
          <a:p>
            <a:pPr marL="0" indent="0">
              <a:buNone/>
            </a:pPr>
            <a:r>
              <a:rPr lang="en-US" dirty="0" smtClean="0"/>
              <a:t>Step 4 : Delete nodes without edges and not in the queue.</a:t>
            </a:r>
          </a:p>
          <a:p>
            <a:pPr marL="0" indent="0">
              <a:buNone/>
            </a:pPr>
            <a:r>
              <a:rPr lang="en-US" dirty="0" smtClean="0"/>
              <a:t>Step 5 </a:t>
            </a:r>
            <a:r>
              <a:rPr lang="en-US" dirty="0"/>
              <a:t>: </a:t>
            </a:r>
            <a:r>
              <a:rPr lang="en-US" dirty="0" smtClean="0"/>
              <a:t>Empty </a:t>
            </a:r>
            <a:r>
              <a:rPr lang="en-US" dirty="0"/>
              <a:t>the </a:t>
            </a:r>
            <a:r>
              <a:rPr lang="en-US" dirty="0" smtClean="0"/>
              <a:t>queue and form the spanning tree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0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707" y="358113"/>
            <a:ext cx="8513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28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28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IN" sz="28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Pseudo code</a:t>
            </a:r>
            <a:endParaRPr lang="en-IN" sz="28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2000" y="1096777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621" y="86756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1101872" y="1166612"/>
            <a:ext cx="7214544" cy="5070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281" y="1493430"/>
            <a:ext cx="41719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Starting from the root, all the nodes at a particular level are visited first and then the nodes of the next level are traversed till all the nodes are visited.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81" y="2890064"/>
            <a:ext cx="6797204" cy="3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 of BFS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53" y="1616634"/>
            <a:ext cx="8280226" cy="33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934</Words>
  <Application>Microsoft Office PowerPoint</Application>
  <PresentationFormat>On-screen Show (4:3)</PresentationFormat>
  <Paragraphs>355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Calibri</vt:lpstr>
      <vt:lpstr>Garamond</vt:lpstr>
      <vt:lpstr>inter-regular</vt:lpstr>
      <vt:lpstr>Sylfaen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BFS traversal in Graph</vt:lpstr>
      <vt:lpstr>Implementing BFS traversal in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DFS traversal in Graph</vt:lpstr>
      <vt:lpstr>Implementing DFS traversal in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845</cp:revision>
  <cp:lastPrinted>2022-09-05T08:43:44Z</cp:lastPrinted>
  <dcterms:created xsi:type="dcterms:W3CDTF">2020-01-16T09:05:56Z</dcterms:created>
  <dcterms:modified xsi:type="dcterms:W3CDTF">2025-08-07T16:38:50Z</dcterms:modified>
</cp:coreProperties>
</file>